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7.xml" ContentType="application/vnd.openxmlformats-officedocument.presentationml.notesSlide+xml"/>
  <Override PartName="/ppt/notesSlides/notesSlide3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7.xml" ContentType="application/vnd.openxmlformats-officedocument.presentationml.tags+xml"/>
  <Override PartName="/ppt/tags/tag29.xml" ContentType="application/vnd.openxmlformats-officedocument.presentationml.tags+xml"/>
  <Override PartName="/ppt/tags/tag1.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2.xml" ContentType="application/vnd.openxmlformats-officedocument.presentationml.tags+xml"/>
  <Override PartName="/ppt/tags/tag3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21.xml" ContentType="application/vnd.openxmlformats-officedocument.presentationml.tags+xml"/>
  <Override PartName="/ppt/tags/tag8.xml" ContentType="application/vnd.openxmlformats-officedocument.presentationml.tags+xml"/>
  <Override PartName="/ppt/tags/tag43.xml" ContentType="application/vnd.openxmlformats-officedocument.presentationml.tags+xml"/>
  <Override PartName="/ppt/tags/tag37.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44.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24.xml" ContentType="application/vnd.openxmlformats-officedocument.presentationml.tags+xml"/>
  <Override PartName="/ppt/tags/tag34.xml" ContentType="application/vnd.openxmlformats-officedocument.presentationml.tags+xml"/>
  <Override PartName="/ppt/tags/tag38.xml" ContentType="application/vnd.openxmlformats-officedocument.presentationml.tags+xml"/>
  <Override PartName="/ppt/tags/tag35.xml" ContentType="application/vnd.openxmlformats-officedocument.presentationml.tags+xml"/>
  <Override PartName="/ppt/tags/tag25.xml" ContentType="application/vnd.openxmlformats-officedocument.presentationml.tags+xml"/>
  <Override PartName="/ppt/tags/tag39.xml" ContentType="application/vnd.openxmlformats-officedocument.presentationml.tags+xml"/>
  <Override PartName="/ppt/tags/tag36.xml" ContentType="application/vnd.openxmlformats-officedocument.presentationml.tags+xml"/>
  <Override PartName="/ppt/tags/tag40.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4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notesMasterIdLst>
    <p:notesMasterId r:id="rId46"/>
  </p:notesMasterIdLst>
  <p:sldIdLst>
    <p:sldId id="256" r:id="rId2"/>
    <p:sldId id="280" r:id="rId3"/>
    <p:sldId id="278" r:id="rId4"/>
    <p:sldId id="309" r:id="rId5"/>
    <p:sldId id="300" r:id="rId6"/>
    <p:sldId id="257" r:id="rId7"/>
    <p:sldId id="301" r:id="rId8"/>
    <p:sldId id="302" r:id="rId9"/>
    <p:sldId id="265" r:id="rId10"/>
    <p:sldId id="262" r:id="rId11"/>
    <p:sldId id="268" r:id="rId12"/>
    <p:sldId id="258" r:id="rId13"/>
    <p:sldId id="259" r:id="rId14"/>
    <p:sldId id="260" r:id="rId15"/>
    <p:sldId id="261" r:id="rId16"/>
    <p:sldId id="263" r:id="rId17"/>
    <p:sldId id="304" r:id="rId18"/>
    <p:sldId id="276" r:id="rId19"/>
    <p:sldId id="305" r:id="rId20"/>
    <p:sldId id="314" r:id="rId21"/>
    <p:sldId id="312" r:id="rId22"/>
    <p:sldId id="316" r:id="rId23"/>
    <p:sldId id="306" r:id="rId24"/>
    <p:sldId id="307" r:id="rId25"/>
    <p:sldId id="295" r:id="rId26"/>
    <p:sldId id="287" r:id="rId27"/>
    <p:sldId id="293" r:id="rId28"/>
    <p:sldId id="317" r:id="rId29"/>
    <p:sldId id="292" r:id="rId30"/>
    <p:sldId id="318" r:id="rId31"/>
    <p:sldId id="319" r:id="rId32"/>
    <p:sldId id="320" r:id="rId33"/>
    <p:sldId id="323" r:id="rId34"/>
    <p:sldId id="321" r:id="rId35"/>
    <p:sldId id="322" r:id="rId36"/>
    <p:sldId id="288" r:id="rId37"/>
    <p:sldId id="291" r:id="rId38"/>
    <p:sldId id="290" r:id="rId39"/>
    <p:sldId id="297" r:id="rId40"/>
    <p:sldId id="296" r:id="rId41"/>
    <p:sldId id="299" r:id="rId42"/>
    <p:sldId id="275" r:id="rId43"/>
    <p:sldId id="264" r:id="rId44"/>
    <p:sldId id="324"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4614" autoAdjust="0"/>
  </p:normalViewPr>
  <p:slideViewPr>
    <p:cSldViewPr snapToGrid="0">
      <p:cViewPr>
        <p:scale>
          <a:sx n="65" d="100"/>
          <a:sy n="65" d="100"/>
        </p:scale>
        <p:origin x="126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55"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56" Type="http://schemas.openxmlformats.org/officeDocument/2006/relationships/customXml" Target="../customXml/item5.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B788E68E-0FFF-4C6B-BAA1-C1366AA28D3F}"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F5B3878-A78B-4CCF-B224-00B2D4FB58D6}">
      <dgm:prSet/>
      <dgm:spPr/>
      <dgm:t>
        <a:bodyPr/>
        <a:lstStyle/>
        <a:p>
          <a:pPr>
            <a:defRPr cap="all"/>
          </a:pPr>
          <a:r>
            <a:rPr lang="en-AU" dirty="0"/>
            <a:t>Contact</a:t>
          </a:r>
          <a:endParaRPr lang="en-US" dirty="0"/>
        </a:p>
      </dgm:t>
    </dgm:pt>
    <dgm:pt modelId="{E8044D9B-F398-4F1D-ABEB-8D3ECAAB97BD}" type="parTrans" cxnId="{61C83E65-51F3-499C-B3F3-48DED211AA38}">
      <dgm:prSet/>
      <dgm:spPr/>
      <dgm:t>
        <a:bodyPr/>
        <a:lstStyle/>
        <a:p>
          <a:endParaRPr lang="en-US"/>
        </a:p>
      </dgm:t>
    </dgm:pt>
    <dgm:pt modelId="{ACD5B0DA-FF24-4072-AD97-90A65AC653FD}" type="sibTrans" cxnId="{61C83E65-51F3-499C-B3F3-48DED211AA38}">
      <dgm:prSet/>
      <dgm:spPr/>
      <dgm:t>
        <a:bodyPr/>
        <a:lstStyle/>
        <a:p>
          <a:endParaRPr lang="en-US"/>
        </a:p>
      </dgm:t>
    </dgm:pt>
    <dgm:pt modelId="{F426E343-7E27-48DC-8C0E-A8EF1DAEE19A}">
      <dgm:prSet/>
      <dgm:spPr/>
      <dgm:t>
        <a:bodyPr/>
        <a:lstStyle/>
        <a:p>
          <a:pPr>
            <a:defRPr cap="all"/>
          </a:pPr>
          <a:r>
            <a:rPr lang="en-AU" dirty="0"/>
            <a:t>Access Licensing</a:t>
          </a:r>
          <a:endParaRPr lang="en-US" dirty="0"/>
        </a:p>
      </dgm:t>
    </dgm:pt>
    <dgm:pt modelId="{5218B30B-E084-4498-B82B-64A688504C66}" type="parTrans" cxnId="{79701156-1F44-43EC-B876-72DC61E206AB}">
      <dgm:prSet/>
      <dgm:spPr/>
      <dgm:t>
        <a:bodyPr/>
        <a:lstStyle/>
        <a:p>
          <a:endParaRPr lang="en-US"/>
        </a:p>
      </dgm:t>
    </dgm:pt>
    <dgm:pt modelId="{E2328FB9-6CF0-4B65-850C-3277EE2AE590}" type="sibTrans" cxnId="{79701156-1F44-43EC-B876-72DC61E206AB}">
      <dgm:prSet/>
      <dgm:spPr/>
      <dgm:t>
        <a:bodyPr/>
        <a:lstStyle/>
        <a:p>
          <a:endParaRPr lang="en-US"/>
        </a:p>
      </dgm:t>
    </dgm:pt>
    <dgm:pt modelId="{A3F1A9B7-7F9C-40B2-B501-99B5930F4007}">
      <dgm:prSet/>
      <dgm:spPr/>
      <dgm:t>
        <a:bodyPr/>
        <a:lstStyle/>
        <a:p>
          <a:pPr>
            <a:defRPr cap="all"/>
          </a:pPr>
          <a:r>
            <a:rPr lang="en-AU" dirty="0"/>
            <a:t>Help with Canvas</a:t>
          </a:r>
          <a:endParaRPr lang="en-US" dirty="0"/>
        </a:p>
      </dgm:t>
    </dgm:pt>
    <dgm:pt modelId="{4C7DD188-44B2-49D6-97E8-4A5E89D54348}" type="parTrans" cxnId="{62A416EF-4649-46D8-AF74-80153759533C}">
      <dgm:prSet/>
      <dgm:spPr/>
      <dgm:t>
        <a:bodyPr/>
        <a:lstStyle/>
        <a:p>
          <a:endParaRPr lang="en-US"/>
        </a:p>
      </dgm:t>
    </dgm:pt>
    <dgm:pt modelId="{EC307152-9E70-4F7C-BB37-C6D32ABA6291}" type="sibTrans" cxnId="{62A416EF-4649-46D8-AF74-80153759533C}">
      <dgm:prSet/>
      <dgm:spPr/>
      <dgm:t>
        <a:bodyPr/>
        <a:lstStyle/>
        <a:p>
          <a:endParaRPr lang="en-US"/>
        </a:p>
      </dgm:t>
    </dgm:pt>
    <dgm:pt modelId="{21D441E0-BC02-4E3D-8067-E1A8DA5330EF}">
      <dgm:prSet/>
      <dgm:spPr/>
      <dgm:t>
        <a:bodyPr/>
        <a:lstStyle/>
        <a:p>
          <a:pPr>
            <a:defRPr cap="all"/>
          </a:pPr>
          <a:r>
            <a:rPr lang="en-AU" dirty="0"/>
            <a:t>Gaps identified</a:t>
          </a:r>
          <a:endParaRPr lang="en-US" dirty="0"/>
        </a:p>
      </dgm:t>
    </dgm:pt>
    <dgm:pt modelId="{BC75A44C-C08D-4ACC-86EB-C23692362DBF}" type="parTrans" cxnId="{04EC1B54-686E-4C4B-85EE-C248FC8009E6}">
      <dgm:prSet/>
      <dgm:spPr/>
      <dgm:t>
        <a:bodyPr/>
        <a:lstStyle/>
        <a:p>
          <a:endParaRPr lang="en-US"/>
        </a:p>
      </dgm:t>
    </dgm:pt>
    <dgm:pt modelId="{35DBC085-EBB3-4C99-B385-6F89A25A6148}" type="sibTrans" cxnId="{04EC1B54-686E-4C4B-85EE-C248FC8009E6}">
      <dgm:prSet/>
      <dgm:spPr/>
      <dgm:t>
        <a:bodyPr/>
        <a:lstStyle/>
        <a:p>
          <a:endParaRPr lang="en-US"/>
        </a:p>
      </dgm:t>
    </dgm:pt>
    <dgm:pt modelId="{729DEE83-1694-49DB-9967-5D3A40019F8E}" type="pres">
      <dgm:prSet presAssocID="{B788E68E-0FFF-4C6B-BAA1-C1366AA28D3F}" presName="root" presStyleCnt="0">
        <dgm:presLayoutVars>
          <dgm:dir/>
          <dgm:resizeHandles val="exact"/>
        </dgm:presLayoutVars>
      </dgm:prSet>
      <dgm:spPr/>
    </dgm:pt>
    <dgm:pt modelId="{713AF1EC-9513-49AD-B0A0-16AC86837363}" type="pres">
      <dgm:prSet presAssocID="{3F5B3878-A78B-4CCF-B224-00B2D4FB58D6}" presName="compNode" presStyleCnt="0"/>
      <dgm:spPr/>
    </dgm:pt>
    <dgm:pt modelId="{7FE7653D-773E-475C-9C55-23A72CA54DC4}" type="pres">
      <dgm:prSet presAssocID="{3F5B3878-A78B-4CCF-B224-00B2D4FB58D6}" presName="iconBgRect" presStyleLbl="bgShp" presStyleIdx="0" presStyleCnt="4"/>
      <dgm:spPr>
        <a:prstGeom prst="round2DiagRect">
          <a:avLst>
            <a:gd name="adj1" fmla="val 29727"/>
            <a:gd name="adj2" fmla="val 0"/>
          </a:avLst>
        </a:prstGeom>
      </dgm:spPr>
    </dgm:pt>
    <dgm:pt modelId="{E3E6B10D-ABF4-4357-9613-B2F572302719}" type="pres">
      <dgm:prSet presAssocID="{3F5B3878-A78B-4CCF-B224-00B2D4FB58D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nk"/>
        </a:ext>
      </dgm:extLst>
    </dgm:pt>
    <dgm:pt modelId="{ECEE4B07-5C09-46A9-B3BE-AD26726ADF33}" type="pres">
      <dgm:prSet presAssocID="{3F5B3878-A78B-4CCF-B224-00B2D4FB58D6}" presName="spaceRect" presStyleCnt="0"/>
      <dgm:spPr/>
    </dgm:pt>
    <dgm:pt modelId="{81CDBF07-47AC-4B38-B4B6-AC6F8FBE9CBA}" type="pres">
      <dgm:prSet presAssocID="{3F5B3878-A78B-4CCF-B224-00B2D4FB58D6}" presName="textRect" presStyleLbl="revTx" presStyleIdx="0" presStyleCnt="4">
        <dgm:presLayoutVars>
          <dgm:chMax val="1"/>
          <dgm:chPref val="1"/>
        </dgm:presLayoutVars>
      </dgm:prSet>
      <dgm:spPr/>
    </dgm:pt>
    <dgm:pt modelId="{A29946C3-76AA-4796-863A-BAE3DDCE9DAA}" type="pres">
      <dgm:prSet presAssocID="{ACD5B0DA-FF24-4072-AD97-90A65AC653FD}" presName="sibTrans" presStyleCnt="0"/>
      <dgm:spPr/>
    </dgm:pt>
    <dgm:pt modelId="{7B112783-C2FE-49EA-8543-A6DFB1420629}" type="pres">
      <dgm:prSet presAssocID="{F426E343-7E27-48DC-8C0E-A8EF1DAEE19A}" presName="compNode" presStyleCnt="0"/>
      <dgm:spPr/>
    </dgm:pt>
    <dgm:pt modelId="{DA50AB12-1F0B-4618-A9F8-D91A775E6675}" type="pres">
      <dgm:prSet presAssocID="{F426E343-7E27-48DC-8C0E-A8EF1DAEE19A}" presName="iconBgRect" presStyleLbl="bgShp" presStyleIdx="1" presStyleCnt="4"/>
      <dgm:spPr>
        <a:prstGeom prst="round2DiagRect">
          <a:avLst>
            <a:gd name="adj1" fmla="val 29727"/>
            <a:gd name="adj2" fmla="val 0"/>
          </a:avLst>
        </a:prstGeom>
      </dgm:spPr>
    </dgm:pt>
    <dgm:pt modelId="{CE54665E-CEEC-4A9C-A810-B09CF78D5F26}" type="pres">
      <dgm:prSet presAssocID="{F426E343-7E27-48DC-8C0E-A8EF1DAEE19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EFF0A2C7-042C-4FAE-82F0-12B62C59BD9D}" type="pres">
      <dgm:prSet presAssocID="{F426E343-7E27-48DC-8C0E-A8EF1DAEE19A}" presName="spaceRect" presStyleCnt="0"/>
      <dgm:spPr/>
    </dgm:pt>
    <dgm:pt modelId="{9DE50170-890B-41D4-989E-4AC7258F82C6}" type="pres">
      <dgm:prSet presAssocID="{F426E343-7E27-48DC-8C0E-A8EF1DAEE19A}" presName="textRect" presStyleLbl="revTx" presStyleIdx="1" presStyleCnt="4">
        <dgm:presLayoutVars>
          <dgm:chMax val="1"/>
          <dgm:chPref val="1"/>
        </dgm:presLayoutVars>
      </dgm:prSet>
      <dgm:spPr/>
    </dgm:pt>
    <dgm:pt modelId="{E99EEE8B-D329-4322-BAC6-04CC91D04961}" type="pres">
      <dgm:prSet presAssocID="{E2328FB9-6CF0-4B65-850C-3277EE2AE590}" presName="sibTrans" presStyleCnt="0"/>
      <dgm:spPr/>
    </dgm:pt>
    <dgm:pt modelId="{CB74124E-121F-46C3-9741-65A419F2711D}" type="pres">
      <dgm:prSet presAssocID="{A3F1A9B7-7F9C-40B2-B501-99B5930F4007}" presName="compNode" presStyleCnt="0"/>
      <dgm:spPr/>
    </dgm:pt>
    <dgm:pt modelId="{E658D9AB-9D65-493E-B765-3C17D8D1E418}" type="pres">
      <dgm:prSet presAssocID="{A3F1A9B7-7F9C-40B2-B501-99B5930F4007}" presName="iconBgRect" presStyleLbl="bgShp" presStyleIdx="2" presStyleCnt="4"/>
      <dgm:spPr>
        <a:prstGeom prst="round2DiagRect">
          <a:avLst>
            <a:gd name="adj1" fmla="val 29727"/>
            <a:gd name="adj2" fmla="val 0"/>
          </a:avLst>
        </a:prstGeom>
      </dgm:spPr>
    </dgm:pt>
    <dgm:pt modelId="{8FBA10F8-F466-459F-8037-4DDDCC5FB5A8}" type="pres">
      <dgm:prSet presAssocID="{A3F1A9B7-7F9C-40B2-B501-99B5930F400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sel"/>
        </a:ext>
      </dgm:extLst>
    </dgm:pt>
    <dgm:pt modelId="{DBA30BA0-100C-4C22-A2FF-DB70DC91FB57}" type="pres">
      <dgm:prSet presAssocID="{A3F1A9B7-7F9C-40B2-B501-99B5930F4007}" presName="spaceRect" presStyleCnt="0"/>
      <dgm:spPr/>
    </dgm:pt>
    <dgm:pt modelId="{CC2F170D-9BC9-440B-956A-D0CBB5EBAE34}" type="pres">
      <dgm:prSet presAssocID="{A3F1A9B7-7F9C-40B2-B501-99B5930F4007}" presName="textRect" presStyleLbl="revTx" presStyleIdx="2" presStyleCnt="4">
        <dgm:presLayoutVars>
          <dgm:chMax val="1"/>
          <dgm:chPref val="1"/>
        </dgm:presLayoutVars>
      </dgm:prSet>
      <dgm:spPr/>
    </dgm:pt>
    <dgm:pt modelId="{F3688037-D06A-4AC5-B2E9-EEAE281A05B1}" type="pres">
      <dgm:prSet presAssocID="{EC307152-9E70-4F7C-BB37-C6D32ABA6291}" presName="sibTrans" presStyleCnt="0"/>
      <dgm:spPr/>
    </dgm:pt>
    <dgm:pt modelId="{2AD11062-265A-42F1-A357-A525850DC40D}" type="pres">
      <dgm:prSet presAssocID="{21D441E0-BC02-4E3D-8067-E1A8DA5330EF}" presName="compNode" presStyleCnt="0"/>
      <dgm:spPr/>
    </dgm:pt>
    <dgm:pt modelId="{D44B6638-B9C8-441C-95C4-3B77A0B6DE0B}" type="pres">
      <dgm:prSet presAssocID="{21D441E0-BC02-4E3D-8067-E1A8DA5330EF}" presName="iconBgRect" presStyleLbl="bgShp" presStyleIdx="3" presStyleCnt="4"/>
      <dgm:spPr>
        <a:prstGeom prst="round2DiagRect">
          <a:avLst>
            <a:gd name="adj1" fmla="val 29727"/>
            <a:gd name="adj2" fmla="val 0"/>
          </a:avLst>
        </a:prstGeom>
      </dgm:spPr>
    </dgm:pt>
    <dgm:pt modelId="{D2087271-9730-4579-A5D3-A98F29D1EF44}" type="pres">
      <dgm:prSet presAssocID="{21D441E0-BC02-4E3D-8067-E1A8DA5330E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EF25257C-34DC-4B29-9CC7-1F7F999AA7EA}" type="pres">
      <dgm:prSet presAssocID="{21D441E0-BC02-4E3D-8067-E1A8DA5330EF}" presName="spaceRect" presStyleCnt="0"/>
      <dgm:spPr/>
    </dgm:pt>
    <dgm:pt modelId="{6B9AB1DA-6346-4635-B754-ADBDEED669DF}" type="pres">
      <dgm:prSet presAssocID="{21D441E0-BC02-4E3D-8067-E1A8DA5330EF}" presName="textRect" presStyleLbl="revTx" presStyleIdx="3" presStyleCnt="4">
        <dgm:presLayoutVars>
          <dgm:chMax val="1"/>
          <dgm:chPref val="1"/>
        </dgm:presLayoutVars>
      </dgm:prSet>
      <dgm:spPr/>
    </dgm:pt>
  </dgm:ptLst>
  <dgm:cxnLst>
    <dgm:cxn modelId="{657C8360-E2FA-423D-BCA9-190159FC807F}" type="presOf" srcId="{3F5B3878-A78B-4CCF-B224-00B2D4FB58D6}" destId="{81CDBF07-47AC-4B38-B4B6-AC6F8FBE9CBA}" srcOrd="0" destOrd="0" presId="urn:microsoft.com/office/officeart/2018/5/layout/IconLeafLabelList"/>
    <dgm:cxn modelId="{61C83E65-51F3-499C-B3F3-48DED211AA38}" srcId="{B788E68E-0FFF-4C6B-BAA1-C1366AA28D3F}" destId="{3F5B3878-A78B-4CCF-B224-00B2D4FB58D6}" srcOrd="0" destOrd="0" parTransId="{E8044D9B-F398-4F1D-ABEB-8D3ECAAB97BD}" sibTransId="{ACD5B0DA-FF24-4072-AD97-90A65AC653FD}"/>
    <dgm:cxn modelId="{18F7656A-DF93-44E0-8CB3-153923F23567}" type="presOf" srcId="{F426E343-7E27-48DC-8C0E-A8EF1DAEE19A}" destId="{9DE50170-890B-41D4-989E-4AC7258F82C6}" srcOrd="0" destOrd="0" presId="urn:microsoft.com/office/officeart/2018/5/layout/IconLeafLabelList"/>
    <dgm:cxn modelId="{04EC1B54-686E-4C4B-85EE-C248FC8009E6}" srcId="{B788E68E-0FFF-4C6B-BAA1-C1366AA28D3F}" destId="{21D441E0-BC02-4E3D-8067-E1A8DA5330EF}" srcOrd="3" destOrd="0" parTransId="{BC75A44C-C08D-4ACC-86EB-C23692362DBF}" sibTransId="{35DBC085-EBB3-4C99-B385-6F89A25A6148}"/>
    <dgm:cxn modelId="{79701156-1F44-43EC-B876-72DC61E206AB}" srcId="{B788E68E-0FFF-4C6B-BAA1-C1366AA28D3F}" destId="{F426E343-7E27-48DC-8C0E-A8EF1DAEE19A}" srcOrd="1" destOrd="0" parTransId="{5218B30B-E084-4498-B82B-64A688504C66}" sibTransId="{E2328FB9-6CF0-4B65-850C-3277EE2AE590}"/>
    <dgm:cxn modelId="{C72F0380-D43E-40EC-8F73-06B3CD6B4CDB}" type="presOf" srcId="{A3F1A9B7-7F9C-40B2-B501-99B5930F4007}" destId="{CC2F170D-9BC9-440B-956A-D0CBB5EBAE34}" srcOrd="0" destOrd="0" presId="urn:microsoft.com/office/officeart/2018/5/layout/IconLeafLabelList"/>
    <dgm:cxn modelId="{D4EAC8A5-1B3E-41A0-9247-BACA0BC4DF17}" type="presOf" srcId="{B788E68E-0FFF-4C6B-BAA1-C1366AA28D3F}" destId="{729DEE83-1694-49DB-9967-5D3A40019F8E}" srcOrd="0" destOrd="0" presId="urn:microsoft.com/office/officeart/2018/5/layout/IconLeafLabelList"/>
    <dgm:cxn modelId="{E456ADAD-DD61-4E81-B241-2AA494BFFE14}" type="presOf" srcId="{21D441E0-BC02-4E3D-8067-E1A8DA5330EF}" destId="{6B9AB1DA-6346-4635-B754-ADBDEED669DF}" srcOrd="0" destOrd="0" presId="urn:microsoft.com/office/officeart/2018/5/layout/IconLeafLabelList"/>
    <dgm:cxn modelId="{62A416EF-4649-46D8-AF74-80153759533C}" srcId="{B788E68E-0FFF-4C6B-BAA1-C1366AA28D3F}" destId="{A3F1A9B7-7F9C-40B2-B501-99B5930F4007}" srcOrd="2" destOrd="0" parTransId="{4C7DD188-44B2-49D6-97E8-4A5E89D54348}" sibTransId="{EC307152-9E70-4F7C-BB37-C6D32ABA6291}"/>
    <dgm:cxn modelId="{9D878503-7AAB-44C4-BEFA-2B1905F52151}" type="presParOf" srcId="{729DEE83-1694-49DB-9967-5D3A40019F8E}" destId="{713AF1EC-9513-49AD-B0A0-16AC86837363}" srcOrd="0" destOrd="0" presId="urn:microsoft.com/office/officeart/2018/5/layout/IconLeafLabelList"/>
    <dgm:cxn modelId="{633756C5-D96E-48FD-9BFE-43462F63A4F1}" type="presParOf" srcId="{713AF1EC-9513-49AD-B0A0-16AC86837363}" destId="{7FE7653D-773E-475C-9C55-23A72CA54DC4}" srcOrd="0" destOrd="0" presId="urn:microsoft.com/office/officeart/2018/5/layout/IconLeafLabelList"/>
    <dgm:cxn modelId="{576EBA8A-4BC4-4DC3-83F3-26CEC90CE93C}" type="presParOf" srcId="{713AF1EC-9513-49AD-B0A0-16AC86837363}" destId="{E3E6B10D-ABF4-4357-9613-B2F572302719}" srcOrd="1" destOrd="0" presId="urn:microsoft.com/office/officeart/2018/5/layout/IconLeafLabelList"/>
    <dgm:cxn modelId="{19C9339E-716C-49B2-BCC9-BE59B5C94060}" type="presParOf" srcId="{713AF1EC-9513-49AD-B0A0-16AC86837363}" destId="{ECEE4B07-5C09-46A9-B3BE-AD26726ADF33}" srcOrd="2" destOrd="0" presId="urn:microsoft.com/office/officeart/2018/5/layout/IconLeafLabelList"/>
    <dgm:cxn modelId="{DD3F5D66-F49F-4770-8F31-BA66B758CCB7}" type="presParOf" srcId="{713AF1EC-9513-49AD-B0A0-16AC86837363}" destId="{81CDBF07-47AC-4B38-B4B6-AC6F8FBE9CBA}" srcOrd="3" destOrd="0" presId="urn:microsoft.com/office/officeart/2018/5/layout/IconLeafLabelList"/>
    <dgm:cxn modelId="{7B330FEE-27D9-4380-B23B-A2C56E4483CD}" type="presParOf" srcId="{729DEE83-1694-49DB-9967-5D3A40019F8E}" destId="{A29946C3-76AA-4796-863A-BAE3DDCE9DAA}" srcOrd="1" destOrd="0" presId="urn:microsoft.com/office/officeart/2018/5/layout/IconLeafLabelList"/>
    <dgm:cxn modelId="{0E075E51-B924-44FF-B978-FB1214CFAF9D}" type="presParOf" srcId="{729DEE83-1694-49DB-9967-5D3A40019F8E}" destId="{7B112783-C2FE-49EA-8543-A6DFB1420629}" srcOrd="2" destOrd="0" presId="urn:microsoft.com/office/officeart/2018/5/layout/IconLeafLabelList"/>
    <dgm:cxn modelId="{1354A9C7-E5A6-4FDB-A198-83DA285A5508}" type="presParOf" srcId="{7B112783-C2FE-49EA-8543-A6DFB1420629}" destId="{DA50AB12-1F0B-4618-A9F8-D91A775E6675}" srcOrd="0" destOrd="0" presId="urn:microsoft.com/office/officeart/2018/5/layout/IconLeafLabelList"/>
    <dgm:cxn modelId="{EF18933F-8393-4D41-BCF7-126A24AD69DA}" type="presParOf" srcId="{7B112783-C2FE-49EA-8543-A6DFB1420629}" destId="{CE54665E-CEEC-4A9C-A810-B09CF78D5F26}" srcOrd="1" destOrd="0" presId="urn:microsoft.com/office/officeart/2018/5/layout/IconLeafLabelList"/>
    <dgm:cxn modelId="{561D1E02-E8A8-4E0D-8031-405A9BFDE1D8}" type="presParOf" srcId="{7B112783-C2FE-49EA-8543-A6DFB1420629}" destId="{EFF0A2C7-042C-4FAE-82F0-12B62C59BD9D}" srcOrd="2" destOrd="0" presId="urn:microsoft.com/office/officeart/2018/5/layout/IconLeafLabelList"/>
    <dgm:cxn modelId="{F46DA861-EBF8-4C22-A7E0-0DB1273DE491}" type="presParOf" srcId="{7B112783-C2FE-49EA-8543-A6DFB1420629}" destId="{9DE50170-890B-41D4-989E-4AC7258F82C6}" srcOrd="3" destOrd="0" presId="urn:microsoft.com/office/officeart/2018/5/layout/IconLeafLabelList"/>
    <dgm:cxn modelId="{CEF19565-404E-4672-A3BA-F83FA41C9EC8}" type="presParOf" srcId="{729DEE83-1694-49DB-9967-5D3A40019F8E}" destId="{E99EEE8B-D329-4322-BAC6-04CC91D04961}" srcOrd="3" destOrd="0" presId="urn:microsoft.com/office/officeart/2018/5/layout/IconLeafLabelList"/>
    <dgm:cxn modelId="{CDA68D3C-13CE-4B51-A3DD-F07D6B23DC42}" type="presParOf" srcId="{729DEE83-1694-49DB-9967-5D3A40019F8E}" destId="{CB74124E-121F-46C3-9741-65A419F2711D}" srcOrd="4" destOrd="0" presId="urn:microsoft.com/office/officeart/2018/5/layout/IconLeafLabelList"/>
    <dgm:cxn modelId="{2DB1DAA7-39DD-4003-9A18-7B4692997429}" type="presParOf" srcId="{CB74124E-121F-46C3-9741-65A419F2711D}" destId="{E658D9AB-9D65-493E-B765-3C17D8D1E418}" srcOrd="0" destOrd="0" presId="urn:microsoft.com/office/officeart/2018/5/layout/IconLeafLabelList"/>
    <dgm:cxn modelId="{2A210AC6-3083-4F90-B032-8DC9ACB3F55C}" type="presParOf" srcId="{CB74124E-121F-46C3-9741-65A419F2711D}" destId="{8FBA10F8-F466-459F-8037-4DDDCC5FB5A8}" srcOrd="1" destOrd="0" presId="urn:microsoft.com/office/officeart/2018/5/layout/IconLeafLabelList"/>
    <dgm:cxn modelId="{B3277EFA-3997-4BCB-9C96-3DA05DF8F558}" type="presParOf" srcId="{CB74124E-121F-46C3-9741-65A419F2711D}" destId="{DBA30BA0-100C-4C22-A2FF-DB70DC91FB57}" srcOrd="2" destOrd="0" presId="urn:microsoft.com/office/officeart/2018/5/layout/IconLeafLabelList"/>
    <dgm:cxn modelId="{B4221F8E-B4C0-40D1-96A9-21CBDB796FFF}" type="presParOf" srcId="{CB74124E-121F-46C3-9741-65A419F2711D}" destId="{CC2F170D-9BC9-440B-956A-D0CBB5EBAE34}" srcOrd="3" destOrd="0" presId="urn:microsoft.com/office/officeart/2018/5/layout/IconLeafLabelList"/>
    <dgm:cxn modelId="{47CC2553-3A3E-4C1F-BCBA-8727429FFE1D}" type="presParOf" srcId="{729DEE83-1694-49DB-9967-5D3A40019F8E}" destId="{F3688037-D06A-4AC5-B2E9-EEAE281A05B1}" srcOrd="5" destOrd="0" presId="urn:microsoft.com/office/officeart/2018/5/layout/IconLeafLabelList"/>
    <dgm:cxn modelId="{BC6D849D-2AE6-4FEB-ABFB-75789EA1DDA6}" type="presParOf" srcId="{729DEE83-1694-49DB-9967-5D3A40019F8E}" destId="{2AD11062-265A-42F1-A357-A525850DC40D}" srcOrd="6" destOrd="0" presId="urn:microsoft.com/office/officeart/2018/5/layout/IconLeafLabelList"/>
    <dgm:cxn modelId="{9AE25FF4-8486-4B23-BD20-3ED9488B7FD7}" type="presParOf" srcId="{2AD11062-265A-42F1-A357-A525850DC40D}" destId="{D44B6638-B9C8-441C-95C4-3B77A0B6DE0B}" srcOrd="0" destOrd="0" presId="urn:microsoft.com/office/officeart/2018/5/layout/IconLeafLabelList"/>
    <dgm:cxn modelId="{B742D820-C7E9-4322-98DF-B8E0236D39B2}" type="presParOf" srcId="{2AD11062-265A-42F1-A357-A525850DC40D}" destId="{D2087271-9730-4579-A5D3-A98F29D1EF44}" srcOrd="1" destOrd="0" presId="urn:microsoft.com/office/officeart/2018/5/layout/IconLeafLabelList"/>
    <dgm:cxn modelId="{6C503E1D-A442-4E52-BB23-7F9A90ACFA0D}" type="presParOf" srcId="{2AD11062-265A-42F1-A357-A525850DC40D}" destId="{EF25257C-34DC-4B29-9CC7-1F7F999AA7EA}" srcOrd="2" destOrd="0" presId="urn:microsoft.com/office/officeart/2018/5/layout/IconLeafLabelList"/>
    <dgm:cxn modelId="{4D3E4FC1-34FA-485D-A990-C5DC9EAC17DD}" type="presParOf" srcId="{2AD11062-265A-42F1-A357-A525850DC40D}" destId="{6B9AB1DA-6346-4635-B754-ADBDEED669D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7653D-773E-475C-9C55-23A72CA54DC4}">
      <dsp:nvSpPr>
        <dsp:cNvPr id="0" name=""/>
        <dsp:cNvSpPr/>
      </dsp:nvSpPr>
      <dsp:spPr>
        <a:xfrm>
          <a:off x="973190" y="785492"/>
          <a:ext cx="1264141" cy="126414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E6B10D-ABF4-4357-9613-B2F572302719}">
      <dsp:nvSpPr>
        <dsp:cNvPr id="0" name=""/>
        <dsp:cNvSpPr/>
      </dsp:nvSpPr>
      <dsp:spPr>
        <a:xfrm>
          <a:off x="1242597" y="1054900"/>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CDBF07-47AC-4B38-B4B6-AC6F8FBE9CBA}">
      <dsp:nvSpPr>
        <dsp:cNvPr id="0" name=""/>
        <dsp:cNvSpPr/>
      </dsp:nvSpPr>
      <dsp:spPr>
        <a:xfrm>
          <a:off x="569079"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AU" sz="2500" kern="1200" dirty="0"/>
            <a:t>Contact</a:t>
          </a:r>
          <a:endParaRPr lang="en-US" sz="2500" kern="1200" dirty="0"/>
        </a:p>
      </dsp:txBody>
      <dsp:txXfrm>
        <a:off x="569079" y="2443382"/>
        <a:ext cx="2072362" cy="720000"/>
      </dsp:txXfrm>
    </dsp:sp>
    <dsp:sp modelId="{DA50AB12-1F0B-4618-A9F8-D91A775E6675}">
      <dsp:nvSpPr>
        <dsp:cNvPr id="0" name=""/>
        <dsp:cNvSpPr/>
      </dsp:nvSpPr>
      <dsp:spPr>
        <a:xfrm>
          <a:off x="3408216" y="785492"/>
          <a:ext cx="1264141" cy="126414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54665E-CEEC-4A9C-A810-B09CF78D5F26}">
      <dsp:nvSpPr>
        <dsp:cNvPr id="0" name=""/>
        <dsp:cNvSpPr/>
      </dsp:nvSpPr>
      <dsp:spPr>
        <a:xfrm>
          <a:off x="3677623" y="1054900"/>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50170-890B-41D4-989E-4AC7258F82C6}">
      <dsp:nvSpPr>
        <dsp:cNvPr id="0" name=""/>
        <dsp:cNvSpPr/>
      </dsp:nvSpPr>
      <dsp:spPr>
        <a:xfrm>
          <a:off x="3004105"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AU" sz="2500" kern="1200" dirty="0"/>
            <a:t>Access Licensing</a:t>
          </a:r>
          <a:endParaRPr lang="en-US" sz="2500" kern="1200" dirty="0"/>
        </a:p>
      </dsp:txBody>
      <dsp:txXfrm>
        <a:off x="3004105" y="2443382"/>
        <a:ext cx="2072362" cy="720000"/>
      </dsp:txXfrm>
    </dsp:sp>
    <dsp:sp modelId="{E658D9AB-9D65-493E-B765-3C17D8D1E418}">
      <dsp:nvSpPr>
        <dsp:cNvPr id="0" name=""/>
        <dsp:cNvSpPr/>
      </dsp:nvSpPr>
      <dsp:spPr>
        <a:xfrm>
          <a:off x="5843242" y="785492"/>
          <a:ext cx="1264141" cy="126414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A10F8-F466-459F-8037-4DDDCC5FB5A8}">
      <dsp:nvSpPr>
        <dsp:cNvPr id="0" name=""/>
        <dsp:cNvSpPr/>
      </dsp:nvSpPr>
      <dsp:spPr>
        <a:xfrm>
          <a:off x="6112649" y="1054900"/>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2F170D-9BC9-440B-956A-D0CBB5EBAE34}">
      <dsp:nvSpPr>
        <dsp:cNvPr id="0" name=""/>
        <dsp:cNvSpPr/>
      </dsp:nvSpPr>
      <dsp:spPr>
        <a:xfrm>
          <a:off x="5439131"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AU" sz="2500" kern="1200" dirty="0"/>
            <a:t>Help with Canvas</a:t>
          </a:r>
          <a:endParaRPr lang="en-US" sz="2500" kern="1200" dirty="0"/>
        </a:p>
      </dsp:txBody>
      <dsp:txXfrm>
        <a:off x="5439131" y="2443382"/>
        <a:ext cx="2072362" cy="720000"/>
      </dsp:txXfrm>
    </dsp:sp>
    <dsp:sp modelId="{D44B6638-B9C8-441C-95C4-3B77A0B6DE0B}">
      <dsp:nvSpPr>
        <dsp:cNvPr id="0" name=""/>
        <dsp:cNvSpPr/>
      </dsp:nvSpPr>
      <dsp:spPr>
        <a:xfrm>
          <a:off x="8278268" y="785492"/>
          <a:ext cx="1264141" cy="126414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087271-9730-4579-A5D3-A98F29D1EF44}">
      <dsp:nvSpPr>
        <dsp:cNvPr id="0" name=""/>
        <dsp:cNvSpPr/>
      </dsp:nvSpPr>
      <dsp:spPr>
        <a:xfrm>
          <a:off x="8547675" y="1054900"/>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9AB1DA-6346-4635-B754-ADBDEED669DF}">
      <dsp:nvSpPr>
        <dsp:cNvPr id="0" name=""/>
        <dsp:cNvSpPr/>
      </dsp:nvSpPr>
      <dsp:spPr>
        <a:xfrm>
          <a:off x="7874157"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AU" sz="2500" kern="1200" dirty="0"/>
            <a:t>Gaps identified</a:t>
          </a:r>
          <a:endParaRPr lang="en-US" sz="2500" kern="1200" dirty="0"/>
        </a:p>
      </dsp:txBody>
      <dsp:txXfrm>
        <a:off x="7874157" y="2443382"/>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38810-981C-4D96-979C-D6F6D8490F68}" type="datetimeFigureOut">
              <a:rPr lang="en-AU" smtClean="0"/>
              <a:t>1/06/2025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445A9-6EF5-4830-8F90-5CC4F7099F6E}" type="slidenum">
              <a:rPr lang="en-AU" smtClean="0"/>
              <a:t>‹#›</a:t>
            </a:fld>
            <a:endParaRPr lang="en-AU"/>
          </a:p>
        </p:txBody>
      </p:sp>
    </p:spTree>
    <p:extLst>
      <p:ext uri="{BB962C8B-B14F-4D97-AF65-F5344CB8AC3E}">
        <p14:creationId xmlns:p14="http://schemas.microsoft.com/office/powerpoint/2010/main" val="1633855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accho.instructure.com/login/canva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mailto:kpassante@carbal.com.au"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88F2E-45BB-37E5-11BC-E1FEA3EA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8F191-8CC7-0323-A4FE-532AF5173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60537-CE3E-341D-789F-1446ADE53F0E}"/>
              </a:ext>
            </a:extLst>
          </p:cNvPr>
          <p:cNvSpPr>
            <a:spLocks noGrp="1"/>
          </p:cNvSpPr>
          <p:nvPr>
            <p:ph type="body" idx="1"/>
          </p:nvPr>
        </p:nvSpPr>
        <p:spPr/>
        <p:txBody>
          <a:bodyPr/>
          <a:lstStyle/>
          <a:p>
            <a:r>
              <a:rPr lang="en-AU" dirty="0"/>
              <a:t>Kim – Medicare </a:t>
            </a:r>
          </a:p>
        </p:txBody>
      </p:sp>
      <p:sp>
        <p:nvSpPr>
          <p:cNvPr id="4" name="Slide Number Placeholder 3">
            <a:extLst>
              <a:ext uri="{FF2B5EF4-FFF2-40B4-BE49-F238E27FC236}">
                <a16:creationId xmlns:a16="http://schemas.microsoft.com/office/drawing/2014/main" id="{8C075457-846A-9C15-BE04-1AC69F238A32}"/>
              </a:ext>
            </a:extLst>
          </p:cNvPr>
          <p:cNvSpPr>
            <a:spLocks noGrp="1"/>
          </p:cNvSpPr>
          <p:nvPr>
            <p:ph type="sldNum" sz="quarter" idx="5"/>
          </p:nvPr>
        </p:nvSpPr>
        <p:spPr/>
        <p:txBody>
          <a:bodyPr/>
          <a:lstStyle/>
          <a:p>
            <a:fld id="{8FB445A9-6EF5-4830-8F90-5CC4F7099F6E}" type="slidenum">
              <a:rPr lang="en-AU" smtClean="0"/>
              <a:t>2</a:t>
            </a:fld>
            <a:endParaRPr lang="en-AU"/>
          </a:p>
        </p:txBody>
      </p:sp>
    </p:spTree>
    <p:extLst>
      <p:ext uri="{BB962C8B-B14F-4D97-AF65-F5344CB8AC3E}">
        <p14:creationId xmlns:p14="http://schemas.microsoft.com/office/powerpoint/2010/main" val="401254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11</a:t>
            </a:fld>
            <a:endParaRPr lang="en-AU"/>
          </a:p>
        </p:txBody>
      </p:sp>
    </p:spTree>
    <p:extLst>
      <p:ext uri="{BB962C8B-B14F-4D97-AF65-F5344CB8AC3E}">
        <p14:creationId xmlns:p14="http://schemas.microsoft.com/office/powerpoint/2010/main" val="579281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Sign ups are through the NACCHO website -  main screen, Online Learning, scroll to the bottom, Register here or login.</a:t>
            </a:r>
          </a:p>
          <a:p>
            <a:r>
              <a:rPr lang="en-AU" sz="1800" dirty="0">
                <a:effectLst/>
                <a:latin typeface="Calibri" panose="020F0502020204030204" pitchFamily="34" charset="0"/>
                <a:ea typeface="Calibri" panose="020F0502020204030204" pitchFamily="34" charset="0"/>
              </a:rPr>
              <a:t>URL: </a:t>
            </a:r>
            <a:r>
              <a:rPr lang="en-AU" sz="1800" u="sng" dirty="0">
                <a:solidFill>
                  <a:srgbClr val="0563C1"/>
                </a:solidFill>
                <a:effectLst/>
                <a:latin typeface="Calibri" panose="020F0502020204030204" pitchFamily="34" charset="0"/>
                <a:ea typeface="Calibri" panose="020F0502020204030204" pitchFamily="34" charset="0"/>
                <a:hlinkClick r:id="rId3"/>
              </a:rPr>
              <a:t>Log In to Canvas (instructure.com)</a:t>
            </a:r>
            <a:endParaRPr lang="en-AU" sz="1800" dirty="0">
              <a:effectLst/>
              <a:latin typeface="Calibri" panose="020F0502020204030204" pitchFamily="34" charset="0"/>
              <a:ea typeface="Calibri" panose="020F0502020204030204" pitchFamily="34" charset="0"/>
            </a:endParaRPr>
          </a:p>
          <a:p>
            <a:r>
              <a:rPr lang="en-AU" sz="1800" dirty="0">
                <a:effectLst/>
                <a:latin typeface="Calibri" panose="020F0502020204030204" pitchFamily="34" charset="0"/>
                <a:ea typeface="Calibri" panose="020F0502020204030204" pitchFamily="34" charset="0"/>
              </a:rPr>
              <a:t>Login: </a:t>
            </a:r>
            <a:r>
              <a:rPr lang="en-AU" sz="1800" u="sng" dirty="0">
                <a:solidFill>
                  <a:srgbClr val="2D3B45"/>
                </a:solidFill>
                <a:effectLst/>
                <a:latin typeface="Lato" panose="020F0502020204030203" pitchFamily="34" charset="0"/>
                <a:ea typeface="Calibri" panose="020F0502020204030204" pitchFamily="34" charset="0"/>
                <a:hlinkClick r:id="rId4"/>
              </a:rPr>
              <a:t>kpassante@carbal.com.au</a:t>
            </a:r>
            <a:endParaRPr lang="en-AU" sz="1800" dirty="0">
              <a:effectLst/>
              <a:latin typeface="Calibri" panose="020F0502020204030204" pitchFamily="34" charset="0"/>
              <a:ea typeface="Calibri" panose="020F0502020204030204" pitchFamily="34" charset="0"/>
            </a:endParaRPr>
          </a:p>
          <a:p>
            <a:r>
              <a:rPr lang="en-AU" sz="1800" dirty="0">
                <a:effectLst/>
                <a:latin typeface="Calibri" panose="020F0502020204030204" pitchFamily="34" charset="0"/>
                <a:ea typeface="Calibri" panose="020F0502020204030204" pitchFamily="34" charset="0"/>
              </a:rPr>
              <a:t>Password: Passante2023</a:t>
            </a:r>
          </a:p>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12</a:t>
            </a:fld>
            <a:endParaRPr lang="en-AU"/>
          </a:p>
        </p:txBody>
      </p:sp>
    </p:spTree>
    <p:extLst>
      <p:ext uri="{BB962C8B-B14F-4D97-AF65-F5344CB8AC3E}">
        <p14:creationId xmlns:p14="http://schemas.microsoft.com/office/powerpoint/2010/main" val="283518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13</a:t>
            </a:fld>
            <a:endParaRPr lang="en-AU"/>
          </a:p>
        </p:txBody>
      </p:sp>
    </p:spTree>
    <p:extLst>
      <p:ext uri="{BB962C8B-B14F-4D97-AF65-F5344CB8AC3E}">
        <p14:creationId xmlns:p14="http://schemas.microsoft.com/office/powerpoint/2010/main" val="117217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to current </a:t>
            </a:r>
            <a:r>
              <a:rPr lang="en-AU" dirty="0" err="1"/>
              <a:t>nKPIs</a:t>
            </a:r>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15</a:t>
            </a:fld>
            <a:endParaRPr lang="en-AU"/>
          </a:p>
        </p:txBody>
      </p:sp>
    </p:spTree>
    <p:extLst>
      <p:ext uri="{BB962C8B-B14F-4D97-AF65-F5344CB8AC3E}">
        <p14:creationId xmlns:p14="http://schemas.microsoft.com/office/powerpoint/2010/main" val="2187934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16</a:t>
            </a:fld>
            <a:endParaRPr lang="en-AU"/>
          </a:p>
        </p:txBody>
      </p:sp>
    </p:spTree>
    <p:extLst>
      <p:ext uri="{BB962C8B-B14F-4D97-AF65-F5344CB8AC3E}">
        <p14:creationId xmlns:p14="http://schemas.microsoft.com/office/powerpoint/2010/main" val="3342553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KIM </a:t>
            </a:r>
            <a:r>
              <a:rPr lang="en-US" dirty="0"/>
              <a:t>Looking at the clinic care plan, MBS module 3 slide 3 and 4 (ways to improve billing)</a:t>
            </a:r>
          </a:p>
          <a:p>
            <a:r>
              <a:rPr lang="en-US" dirty="0"/>
              <a:t>Case studies</a:t>
            </a:r>
          </a:p>
          <a:p>
            <a:r>
              <a:rPr lang="en-US" dirty="0"/>
              <a:t>Talk about incentives</a:t>
            </a:r>
          </a:p>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17</a:t>
            </a:fld>
            <a:endParaRPr lang="en-AU"/>
          </a:p>
        </p:txBody>
      </p:sp>
    </p:spTree>
    <p:extLst>
      <p:ext uri="{BB962C8B-B14F-4D97-AF65-F5344CB8AC3E}">
        <p14:creationId xmlns:p14="http://schemas.microsoft.com/office/powerpoint/2010/main" val="347965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focus is on specific item numbers – the items that are the most useful to our patients.</a:t>
            </a:r>
          </a:p>
        </p:txBody>
      </p:sp>
      <p:sp>
        <p:nvSpPr>
          <p:cNvPr id="4" name="Slide Number Placeholder 3"/>
          <p:cNvSpPr>
            <a:spLocks noGrp="1"/>
          </p:cNvSpPr>
          <p:nvPr>
            <p:ph type="sldNum" sz="quarter" idx="5"/>
          </p:nvPr>
        </p:nvSpPr>
        <p:spPr/>
        <p:txBody>
          <a:bodyPr/>
          <a:lstStyle/>
          <a:p>
            <a:fld id="{8FB445A9-6EF5-4830-8F90-5CC4F7099F6E}" type="slidenum">
              <a:rPr lang="en-AU" smtClean="0"/>
              <a:t>18</a:t>
            </a:fld>
            <a:endParaRPr lang="en-AU"/>
          </a:p>
        </p:txBody>
      </p:sp>
    </p:spTree>
    <p:extLst>
      <p:ext uri="{BB962C8B-B14F-4D97-AF65-F5344CB8AC3E}">
        <p14:creationId xmlns:p14="http://schemas.microsoft.com/office/powerpoint/2010/main" val="398994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Kim  breakdown of the PIP – looking at all the incentive items available to GP practices.  This includes PIPs and WIP (workforce incentive payments)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IHI – main incentive for ACCHOs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After Hours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Quality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Teaching payments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Procedural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Rural loading</a:t>
            </a:r>
          </a:p>
        </p:txBody>
      </p:sp>
      <p:sp>
        <p:nvSpPr>
          <p:cNvPr id="4" name="Slide Number Placeholder 3"/>
          <p:cNvSpPr>
            <a:spLocks noGrp="1"/>
          </p:cNvSpPr>
          <p:nvPr>
            <p:ph type="sldNum" sz="quarter" idx="5"/>
          </p:nvPr>
        </p:nvSpPr>
        <p:spPr/>
        <p:txBody>
          <a:bodyPr/>
          <a:lstStyle/>
          <a:p>
            <a:fld id="{8FB445A9-6EF5-4830-8F90-5CC4F7099F6E}" type="slidenum">
              <a:rPr lang="en-AU" smtClean="0"/>
              <a:t>19</a:t>
            </a:fld>
            <a:endParaRPr lang="en-AU"/>
          </a:p>
        </p:txBody>
      </p:sp>
    </p:spTree>
    <p:extLst>
      <p:ext uri="{BB962C8B-B14F-4D97-AF65-F5344CB8AC3E}">
        <p14:creationId xmlns:p14="http://schemas.microsoft.com/office/powerpoint/2010/main" val="363946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2F95-2C58-4DC7-5D68-0C1936507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67ECC-6880-B4FD-4720-BC47C7D40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49E98-DBC4-5DFA-5BB3-FA698FD7946A}"/>
              </a:ext>
            </a:extLst>
          </p:cNvPr>
          <p:cNvSpPr>
            <a:spLocks noGrp="1"/>
          </p:cNvSpPr>
          <p:nvPr>
            <p:ph type="body" idx="1"/>
          </p:nvPr>
        </p:nvSpPr>
        <p:spPr/>
        <p:txBody>
          <a:bodyPr/>
          <a:lstStyle/>
          <a:p>
            <a:r>
              <a:rPr lang="en-AU" dirty="0"/>
              <a:t>PDSA – look at your data, how well are you doing what can you do better, how </a:t>
            </a:r>
          </a:p>
        </p:txBody>
      </p:sp>
      <p:sp>
        <p:nvSpPr>
          <p:cNvPr id="4" name="Slide Number Placeholder 3">
            <a:extLst>
              <a:ext uri="{FF2B5EF4-FFF2-40B4-BE49-F238E27FC236}">
                <a16:creationId xmlns:a16="http://schemas.microsoft.com/office/drawing/2014/main" id="{98B1C025-DC73-C395-4AFB-FEA41B1E0A5F}"/>
              </a:ext>
            </a:extLst>
          </p:cNvPr>
          <p:cNvSpPr>
            <a:spLocks noGrp="1"/>
          </p:cNvSpPr>
          <p:nvPr>
            <p:ph type="sldNum" sz="quarter" idx="5"/>
          </p:nvPr>
        </p:nvSpPr>
        <p:spPr/>
        <p:txBody>
          <a:bodyPr/>
          <a:lstStyle/>
          <a:p>
            <a:fld id="{8FB445A9-6EF5-4830-8F90-5CC4F7099F6E}" type="slidenum">
              <a:rPr lang="en-AU" smtClean="0"/>
              <a:t>20</a:t>
            </a:fld>
            <a:endParaRPr lang="en-AU"/>
          </a:p>
        </p:txBody>
      </p:sp>
    </p:spTree>
    <p:extLst>
      <p:ext uri="{BB962C8B-B14F-4D97-AF65-F5344CB8AC3E}">
        <p14:creationId xmlns:p14="http://schemas.microsoft.com/office/powerpoint/2010/main" val="3209654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Compare your data – use the programs available to you to examine your data. Data portal, </a:t>
            </a:r>
            <a:r>
              <a:rPr lang="en-AU" dirty="0" err="1"/>
              <a:t>penCAT</a:t>
            </a:r>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21</a:t>
            </a:fld>
            <a:endParaRPr lang="en-AU"/>
          </a:p>
        </p:txBody>
      </p:sp>
    </p:spTree>
    <p:extLst>
      <p:ext uri="{BB962C8B-B14F-4D97-AF65-F5344CB8AC3E}">
        <p14:creationId xmlns:p14="http://schemas.microsoft.com/office/powerpoint/2010/main" val="370016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Introduction, 25 years in health, 10 years in an AMS. Worked for the private sector as well as government organisations.</a:t>
            </a:r>
          </a:p>
          <a:p>
            <a:r>
              <a:rPr lang="en-AU" dirty="0"/>
              <a:t>Strengths; Medicare, General practice and accreditation.</a:t>
            </a:r>
          </a:p>
        </p:txBody>
      </p:sp>
      <p:sp>
        <p:nvSpPr>
          <p:cNvPr id="4" name="Slide Number Placeholder 3"/>
          <p:cNvSpPr>
            <a:spLocks noGrp="1"/>
          </p:cNvSpPr>
          <p:nvPr>
            <p:ph type="sldNum" sz="quarter" idx="5"/>
          </p:nvPr>
        </p:nvSpPr>
        <p:spPr/>
        <p:txBody>
          <a:bodyPr/>
          <a:lstStyle/>
          <a:p>
            <a:fld id="{8FB445A9-6EF5-4830-8F90-5CC4F7099F6E}" type="slidenum">
              <a:rPr lang="en-AU" smtClean="0"/>
              <a:t>3</a:t>
            </a:fld>
            <a:endParaRPr lang="en-AU"/>
          </a:p>
        </p:txBody>
      </p:sp>
    </p:spTree>
    <p:extLst>
      <p:ext uri="{BB962C8B-B14F-4D97-AF65-F5344CB8AC3E}">
        <p14:creationId xmlns:p14="http://schemas.microsoft.com/office/powerpoint/2010/main" val="3857565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5E42-F369-6D50-C242-0CA9F1ED0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16E7E-028A-A77C-4C89-FC720F8E9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F42B8-9E65-77ED-DD31-9EEBE68A0927}"/>
              </a:ext>
            </a:extLst>
          </p:cNvPr>
          <p:cNvSpPr>
            <a:spLocks noGrp="1"/>
          </p:cNvSpPr>
          <p:nvPr>
            <p:ph type="body" idx="1"/>
          </p:nvPr>
        </p:nvSpPr>
        <p:spPr/>
        <p:txBody>
          <a:bodyPr/>
          <a:lstStyle/>
          <a:p>
            <a:r>
              <a:rPr lang="en-AU" dirty="0"/>
              <a:t>Create your own graphs, use data collection tools</a:t>
            </a:r>
          </a:p>
        </p:txBody>
      </p:sp>
      <p:sp>
        <p:nvSpPr>
          <p:cNvPr id="4" name="Slide Number Placeholder 3">
            <a:extLst>
              <a:ext uri="{FF2B5EF4-FFF2-40B4-BE49-F238E27FC236}">
                <a16:creationId xmlns:a16="http://schemas.microsoft.com/office/drawing/2014/main" id="{8E2E12AC-2C9B-0C2A-8D86-2D881751078A}"/>
              </a:ext>
            </a:extLst>
          </p:cNvPr>
          <p:cNvSpPr>
            <a:spLocks noGrp="1"/>
          </p:cNvSpPr>
          <p:nvPr>
            <p:ph type="sldNum" sz="quarter" idx="5"/>
          </p:nvPr>
        </p:nvSpPr>
        <p:spPr/>
        <p:txBody>
          <a:bodyPr/>
          <a:lstStyle/>
          <a:p>
            <a:fld id="{8FB445A9-6EF5-4830-8F90-5CC4F7099F6E}" type="slidenum">
              <a:rPr lang="en-AU" smtClean="0"/>
              <a:t>22</a:t>
            </a:fld>
            <a:endParaRPr lang="en-AU"/>
          </a:p>
        </p:txBody>
      </p:sp>
    </p:spTree>
    <p:extLst>
      <p:ext uri="{BB962C8B-B14F-4D97-AF65-F5344CB8AC3E}">
        <p14:creationId xmlns:p14="http://schemas.microsoft.com/office/powerpoint/2010/main" val="910258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Kim – nKPI overview, how the process is completed.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Relates to PIP payments</a:t>
            </a:r>
          </a:p>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23</a:t>
            </a:fld>
            <a:endParaRPr lang="en-AU"/>
          </a:p>
        </p:txBody>
      </p:sp>
    </p:spTree>
    <p:extLst>
      <p:ext uri="{BB962C8B-B14F-4D97-AF65-F5344CB8AC3E}">
        <p14:creationId xmlns:p14="http://schemas.microsoft.com/office/powerpoint/2010/main" val="2557456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Links – helping staff to understand the differences.</a:t>
            </a:r>
          </a:p>
        </p:txBody>
      </p:sp>
      <p:sp>
        <p:nvSpPr>
          <p:cNvPr id="4" name="Slide Number Placeholder 3"/>
          <p:cNvSpPr>
            <a:spLocks noGrp="1"/>
          </p:cNvSpPr>
          <p:nvPr>
            <p:ph type="sldNum" sz="quarter" idx="5"/>
          </p:nvPr>
        </p:nvSpPr>
        <p:spPr/>
        <p:txBody>
          <a:bodyPr/>
          <a:lstStyle/>
          <a:p>
            <a:fld id="{8FB445A9-6EF5-4830-8F90-5CC4F7099F6E}" type="slidenum">
              <a:rPr lang="en-AU" smtClean="0"/>
              <a:t>24</a:t>
            </a:fld>
            <a:endParaRPr lang="en-AU"/>
          </a:p>
        </p:txBody>
      </p:sp>
    </p:spTree>
    <p:extLst>
      <p:ext uri="{BB962C8B-B14F-4D97-AF65-F5344CB8AC3E}">
        <p14:creationId xmlns:p14="http://schemas.microsoft.com/office/powerpoint/2010/main" val="1368097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FB8C4-9EB2-0F64-AE86-5ABABB286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37F58-7911-0319-3FFE-CB627B5DE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19C97-90A6-71EC-8DFE-86EDB646A85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5AC8D1B-DF5E-E7CB-B4BC-5CBBD416F7BF}"/>
              </a:ext>
            </a:extLst>
          </p:cNvPr>
          <p:cNvSpPr>
            <a:spLocks noGrp="1"/>
          </p:cNvSpPr>
          <p:nvPr>
            <p:ph type="sldNum" sz="quarter" idx="5"/>
          </p:nvPr>
        </p:nvSpPr>
        <p:spPr/>
        <p:txBody>
          <a:bodyPr/>
          <a:lstStyle/>
          <a:p>
            <a:fld id="{8FB445A9-6EF5-4830-8F90-5CC4F7099F6E}" type="slidenum">
              <a:rPr lang="en-AU" smtClean="0"/>
              <a:t>25</a:t>
            </a:fld>
            <a:endParaRPr lang="en-AU"/>
          </a:p>
        </p:txBody>
      </p:sp>
    </p:spTree>
    <p:extLst>
      <p:ext uri="{BB962C8B-B14F-4D97-AF65-F5344CB8AC3E}">
        <p14:creationId xmlns:p14="http://schemas.microsoft.com/office/powerpoint/2010/main" val="274201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EC539-7D10-4C7F-2C50-CD7669D19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47255-E7E1-21D8-5A9F-12EE15CA9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D0F5F-C8AA-7131-3450-4C0D4EB91AC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B104984-4F2B-71F9-1E52-1C35D4C2271E}"/>
              </a:ext>
            </a:extLst>
          </p:cNvPr>
          <p:cNvSpPr>
            <a:spLocks noGrp="1"/>
          </p:cNvSpPr>
          <p:nvPr>
            <p:ph type="sldNum" sz="quarter" idx="5"/>
          </p:nvPr>
        </p:nvSpPr>
        <p:spPr/>
        <p:txBody>
          <a:bodyPr/>
          <a:lstStyle/>
          <a:p>
            <a:fld id="{8FB445A9-6EF5-4830-8F90-5CC4F7099F6E}" type="slidenum">
              <a:rPr lang="en-AU" smtClean="0"/>
              <a:t>26</a:t>
            </a:fld>
            <a:endParaRPr lang="en-AU"/>
          </a:p>
        </p:txBody>
      </p:sp>
    </p:spTree>
    <p:extLst>
      <p:ext uri="{BB962C8B-B14F-4D97-AF65-F5344CB8AC3E}">
        <p14:creationId xmlns:p14="http://schemas.microsoft.com/office/powerpoint/2010/main" val="617366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ED58A-BCA6-9B30-5F3C-D0E6B27AE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BC8E2-42CA-CB94-807E-47F62C579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36828-6AF9-D5FB-51E3-5A1FDD951CD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D5A273B-4272-9A55-E38A-4E49C4A09ED7}"/>
              </a:ext>
            </a:extLst>
          </p:cNvPr>
          <p:cNvSpPr>
            <a:spLocks noGrp="1"/>
          </p:cNvSpPr>
          <p:nvPr>
            <p:ph type="sldNum" sz="quarter" idx="5"/>
          </p:nvPr>
        </p:nvSpPr>
        <p:spPr/>
        <p:txBody>
          <a:bodyPr/>
          <a:lstStyle/>
          <a:p>
            <a:fld id="{8FB445A9-6EF5-4830-8F90-5CC4F7099F6E}" type="slidenum">
              <a:rPr lang="en-AU" smtClean="0"/>
              <a:t>27</a:t>
            </a:fld>
            <a:endParaRPr lang="en-AU"/>
          </a:p>
        </p:txBody>
      </p:sp>
    </p:spTree>
    <p:extLst>
      <p:ext uri="{BB962C8B-B14F-4D97-AF65-F5344CB8AC3E}">
        <p14:creationId xmlns:p14="http://schemas.microsoft.com/office/powerpoint/2010/main" val="3370294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F23C5-E9A9-DCA9-E8D6-8467501BD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3C9AF-5062-A6F7-D791-C395DA148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DB9C1-AF05-DCD6-706B-DDE9E24896E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31367AC-7664-FE7D-88F8-02397B8E51B2}"/>
              </a:ext>
            </a:extLst>
          </p:cNvPr>
          <p:cNvSpPr>
            <a:spLocks noGrp="1"/>
          </p:cNvSpPr>
          <p:nvPr>
            <p:ph type="sldNum" sz="quarter" idx="5"/>
          </p:nvPr>
        </p:nvSpPr>
        <p:spPr/>
        <p:txBody>
          <a:bodyPr/>
          <a:lstStyle/>
          <a:p>
            <a:fld id="{8FB445A9-6EF5-4830-8F90-5CC4F7099F6E}" type="slidenum">
              <a:rPr lang="en-AU" smtClean="0"/>
              <a:t>29</a:t>
            </a:fld>
            <a:endParaRPr lang="en-AU"/>
          </a:p>
        </p:txBody>
      </p:sp>
    </p:spTree>
    <p:extLst>
      <p:ext uri="{BB962C8B-B14F-4D97-AF65-F5344CB8AC3E}">
        <p14:creationId xmlns:p14="http://schemas.microsoft.com/office/powerpoint/2010/main" val="3064203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GP chronic condition management plan will be available to patients with at least one medical condition that has been (or is likely to be) present for at least 6 months, or is terminal.</a:t>
            </a:r>
          </a:p>
          <a:p>
            <a:pPr marL="171450" indent="-171450">
              <a:buFont typeface="Arial" panose="020B0604020202020204" pitchFamily="34" charset="0"/>
              <a:buChar char="•"/>
            </a:pPr>
            <a:r>
              <a:rPr lang="en-US" dirty="0"/>
              <a:t>To support continuity of care, patients registered through </a:t>
            </a:r>
            <a:r>
              <a:rPr lang="en-US" dirty="0" err="1"/>
              <a:t>MyMedicare</a:t>
            </a:r>
            <a:r>
              <a:rPr lang="en-US" dirty="0"/>
              <a:t> will be required to access the GP chronic condition management plan and review items through the practice where they are registered. Other patients will be able to access the items through their usual GP. </a:t>
            </a:r>
          </a:p>
          <a:p>
            <a:pPr marL="171450" indent="-171450">
              <a:buFont typeface="Arial" panose="020B0604020202020204" pitchFamily="34" charset="0"/>
              <a:buChar char="•"/>
            </a:pPr>
            <a:r>
              <a:rPr lang="en-US" dirty="0"/>
              <a:t>The plans are intended to support patients that would benefit from a structured approach to their care. </a:t>
            </a:r>
          </a:p>
          <a:p>
            <a:pPr marL="171450" indent="-171450">
              <a:buFont typeface="Arial" panose="020B0604020202020204" pitchFamily="34" charset="0"/>
              <a:buChar char="•"/>
            </a:pPr>
            <a:r>
              <a:rPr lang="en-US" dirty="0"/>
              <a:t>Patients will be eligible for the plan if their condition is managed by their GP or prescribed medical practitioner, whether or not multidisciplinary care is required. </a:t>
            </a:r>
          </a:p>
          <a:p>
            <a:pPr marL="171450" indent="-171450">
              <a:buFont typeface="Arial" panose="020B0604020202020204" pitchFamily="34" charset="0"/>
              <a:buChar char="•"/>
            </a:pPr>
            <a:r>
              <a:rPr lang="en-US" dirty="0"/>
              <a:t>Where multidisciplinary care is required, patients will be able to access the same range of services currently available through GP management plans and team care arrangements. </a:t>
            </a:r>
          </a:p>
          <a:p>
            <a:pPr marL="171450" indent="-171450">
              <a:buFont typeface="Arial" panose="020B0604020202020204" pitchFamily="34" charset="0"/>
              <a:buChar char="•"/>
            </a:pPr>
            <a:r>
              <a:rPr lang="en-US" dirty="0"/>
              <a:t>GPs and prescribed medical practitioners will refer patients with a GP chronic condition management plan to allied health services directly. The requirement to consult with at least two collaborating providers, as described under the current team care arrangements will be removed. </a:t>
            </a:r>
          </a:p>
          <a:p>
            <a:pPr marL="171450" indent="-171450">
              <a:buFont typeface="Arial" panose="020B0604020202020204" pitchFamily="34" charset="0"/>
              <a:buChar char="•"/>
            </a:pPr>
            <a:r>
              <a:rPr lang="en-US" dirty="0"/>
              <a:t>Practice nurses, Aboriginal and Torres Strait Islander health practitioners and Aboriginal health workers will be able to assist the GP or prescribed medical practitioner to prepare or review a GP chronic condition management plan.</a:t>
            </a:r>
          </a:p>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30</a:t>
            </a:fld>
            <a:endParaRPr lang="en-AU"/>
          </a:p>
        </p:txBody>
      </p:sp>
    </p:spTree>
    <p:extLst>
      <p:ext uri="{BB962C8B-B14F-4D97-AF65-F5344CB8AC3E}">
        <p14:creationId xmlns:p14="http://schemas.microsoft.com/office/powerpoint/2010/main" val="2319428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Prescribed medical practitioners</a:t>
            </a:r>
          </a:p>
        </p:txBody>
      </p:sp>
      <p:sp>
        <p:nvSpPr>
          <p:cNvPr id="4" name="Slide Number Placeholder 3"/>
          <p:cNvSpPr>
            <a:spLocks noGrp="1"/>
          </p:cNvSpPr>
          <p:nvPr>
            <p:ph type="sldNum" sz="quarter" idx="5"/>
          </p:nvPr>
        </p:nvSpPr>
        <p:spPr/>
        <p:txBody>
          <a:bodyPr/>
          <a:lstStyle/>
          <a:p>
            <a:fld id="{8FB445A9-6EF5-4830-8F90-5CC4F7099F6E}" type="slidenum">
              <a:rPr lang="en-AU" smtClean="0"/>
              <a:t>34</a:t>
            </a:fld>
            <a:endParaRPr lang="en-AU"/>
          </a:p>
        </p:txBody>
      </p:sp>
    </p:spTree>
    <p:extLst>
      <p:ext uri="{BB962C8B-B14F-4D97-AF65-F5344CB8AC3E}">
        <p14:creationId xmlns:p14="http://schemas.microsoft.com/office/powerpoint/2010/main" val="2034938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E88F-84F5-8C01-4F1B-F8CA319AF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85EB2-A231-4AB6-C3DF-E07BC73CB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E46B6-C87E-D335-D3DE-9B15D1DD012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77CF93B-1CA8-CDD5-7042-F15F93B392CA}"/>
              </a:ext>
            </a:extLst>
          </p:cNvPr>
          <p:cNvSpPr>
            <a:spLocks noGrp="1"/>
          </p:cNvSpPr>
          <p:nvPr>
            <p:ph type="sldNum" sz="quarter" idx="5"/>
          </p:nvPr>
        </p:nvSpPr>
        <p:spPr/>
        <p:txBody>
          <a:bodyPr/>
          <a:lstStyle/>
          <a:p>
            <a:fld id="{8FB445A9-6EF5-4830-8F90-5CC4F7099F6E}" type="slidenum">
              <a:rPr lang="en-AU" smtClean="0"/>
              <a:t>36</a:t>
            </a:fld>
            <a:endParaRPr lang="en-AU"/>
          </a:p>
        </p:txBody>
      </p:sp>
    </p:spTree>
    <p:extLst>
      <p:ext uri="{BB962C8B-B14F-4D97-AF65-F5344CB8AC3E}">
        <p14:creationId xmlns:p14="http://schemas.microsoft.com/office/powerpoint/2010/main" val="223989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the end of the presentation you will have an opportunity to ask questions, tell me about your challenges and I will be able to help you find more information.</a:t>
            </a:r>
          </a:p>
        </p:txBody>
      </p:sp>
      <p:sp>
        <p:nvSpPr>
          <p:cNvPr id="4" name="Slide Number Placeholder 3"/>
          <p:cNvSpPr>
            <a:spLocks noGrp="1"/>
          </p:cNvSpPr>
          <p:nvPr>
            <p:ph type="sldNum" sz="quarter" idx="5"/>
          </p:nvPr>
        </p:nvSpPr>
        <p:spPr/>
        <p:txBody>
          <a:bodyPr/>
          <a:lstStyle/>
          <a:p>
            <a:fld id="{8FB445A9-6EF5-4830-8F90-5CC4F7099F6E}" type="slidenum">
              <a:rPr lang="en-AU" smtClean="0"/>
              <a:t>4</a:t>
            </a:fld>
            <a:endParaRPr lang="en-AU"/>
          </a:p>
        </p:txBody>
      </p:sp>
    </p:spTree>
    <p:extLst>
      <p:ext uri="{BB962C8B-B14F-4D97-AF65-F5344CB8AC3E}">
        <p14:creationId xmlns:p14="http://schemas.microsoft.com/office/powerpoint/2010/main" val="2316119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D9B66-6023-D1E2-8365-E24CEA97B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E4E10-E48D-9189-A557-CDE5A2D6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1760A-2232-0E6B-7846-1C481EF9597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F785568-2335-B37F-49DA-4896B9331533}"/>
              </a:ext>
            </a:extLst>
          </p:cNvPr>
          <p:cNvSpPr>
            <a:spLocks noGrp="1"/>
          </p:cNvSpPr>
          <p:nvPr>
            <p:ph type="sldNum" sz="quarter" idx="5"/>
          </p:nvPr>
        </p:nvSpPr>
        <p:spPr/>
        <p:txBody>
          <a:bodyPr/>
          <a:lstStyle/>
          <a:p>
            <a:fld id="{8FB445A9-6EF5-4830-8F90-5CC4F7099F6E}" type="slidenum">
              <a:rPr lang="en-AU" smtClean="0"/>
              <a:t>37</a:t>
            </a:fld>
            <a:endParaRPr lang="en-AU"/>
          </a:p>
        </p:txBody>
      </p:sp>
    </p:spTree>
    <p:extLst>
      <p:ext uri="{BB962C8B-B14F-4D97-AF65-F5344CB8AC3E}">
        <p14:creationId xmlns:p14="http://schemas.microsoft.com/office/powerpoint/2010/main" val="181286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A6A8B-CFD9-927C-723C-008648EB9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B5A45-AFB0-A9D4-249D-9575F1D23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04E65-E472-587D-3735-732D25172D4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39365A5-A844-2AF6-8533-5CE8A55B6BE5}"/>
              </a:ext>
            </a:extLst>
          </p:cNvPr>
          <p:cNvSpPr>
            <a:spLocks noGrp="1"/>
          </p:cNvSpPr>
          <p:nvPr>
            <p:ph type="sldNum" sz="quarter" idx="5"/>
          </p:nvPr>
        </p:nvSpPr>
        <p:spPr/>
        <p:txBody>
          <a:bodyPr/>
          <a:lstStyle/>
          <a:p>
            <a:fld id="{8FB445A9-6EF5-4830-8F90-5CC4F7099F6E}" type="slidenum">
              <a:rPr lang="en-AU" smtClean="0"/>
              <a:t>38</a:t>
            </a:fld>
            <a:endParaRPr lang="en-AU"/>
          </a:p>
        </p:txBody>
      </p:sp>
    </p:spTree>
    <p:extLst>
      <p:ext uri="{BB962C8B-B14F-4D97-AF65-F5344CB8AC3E}">
        <p14:creationId xmlns:p14="http://schemas.microsoft.com/office/powerpoint/2010/main" val="2832579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E0307-EC32-4EC7-DE7D-87EB9A4E8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3A2D8-6430-93B4-2EA8-60C5BF8FF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A046D-534A-010E-5D3E-6F297046F59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948C158-AD81-A596-E24B-FA96DF2A2980}"/>
              </a:ext>
            </a:extLst>
          </p:cNvPr>
          <p:cNvSpPr>
            <a:spLocks noGrp="1"/>
          </p:cNvSpPr>
          <p:nvPr>
            <p:ph type="sldNum" sz="quarter" idx="5"/>
          </p:nvPr>
        </p:nvSpPr>
        <p:spPr/>
        <p:txBody>
          <a:bodyPr/>
          <a:lstStyle/>
          <a:p>
            <a:fld id="{8FB445A9-6EF5-4830-8F90-5CC4F7099F6E}" type="slidenum">
              <a:rPr lang="en-AU" smtClean="0"/>
              <a:t>39</a:t>
            </a:fld>
            <a:endParaRPr lang="en-AU"/>
          </a:p>
        </p:txBody>
      </p:sp>
    </p:spTree>
    <p:extLst>
      <p:ext uri="{BB962C8B-B14F-4D97-AF65-F5344CB8AC3E}">
        <p14:creationId xmlns:p14="http://schemas.microsoft.com/office/powerpoint/2010/main" val="3359336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ADC2-C37F-A7FF-6BE8-F8C675E38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F4FC2-EF28-0A34-5ACE-576FE4E11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9CC65-E5AB-7F61-CC28-088F566F44D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4030747-4BD3-3C72-AC16-DD3B0B03FAC2}"/>
              </a:ext>
            </a:extLst>
          </p:cNvPr>
          <p:cNvSpPr>
            <a:spLocks noGrp="1"/>
          </p:cNvSpPr>
          <p:nvPr>
            <p:ph type="sldNum" sz="quarter" idx="5"/>
          </p:nvPr>
        </p:nvSpPr>
        <p:spPr/>
        <p:txBody>
          <a:bodyPr/>
          <a:lstStyle/>
          <a:p>
            <a:fld id="{8FB445A9-6EF5-4830-8F90-5CC4F7099F6E}" type="slidenum">
              <a:rPr lang="en-AU" smtClean="0"/>
              <a:t>40</a:t>
            </a:fld>
            <a:endParaRPr lang="en-AU"/>
          </a:p>
        </p:txBody>
      </p:sp>
    </p:spTree>
    <p:extLst>
      <p:ext uri="{BB962C8B-B14F-4D97-AF65-F5344CB8AC3E}">
        <p14:creationId xmlns:p14="http://schemas.microsoft.com/office/powerpoint/2010/main" val="3787678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Introduction</a:t>
            </a:r>
          </a:p>
        </p:txBody>
      </p:sp>
      <p:sp>
        <p:nvSpPr>
          <p:cNvPr id="4" name="Slide Number Placeholder 3"/>
          <p:cNvSpPr>
            <a:spLocks noGrp="1"/>
          </p:cNvSpPr>
          <p:nvPr>
            <p:ph type="sldNum" sz="quarter" idx="5"/>
          </p:nvPr>
        </p:nvSpPr>
        <p:spPr/>
        <p:txBody>
          <a:bodyPr/>
          <a:lstStyle/>
          <a:p>
            <a:fld id="{8FB445A9-6EF5-4830-8F90-5CC4F7099F6E}" type="slidenum">
              <a:rPr lang="en-AU" smtClean="0"/>
              <a:t>44</a:t>
            </a:fld>
            <a:endParaRPr lang="en-AU"/>
          </a:p>
        </p:txBody>
      </p:sp>
    </p:spTree>
    <p:extLst>
      <p:ext uri="{BB962C8B-B14F-4D97-AF65-F5344CB8AC3E}">
        <p14:creationId xmlns:p14="http://schemas.microsoft.com/office/powerpoint/2010/main" val="2289883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BEA5E-0706-3FAB-FD6A-CA315F9F5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85903-72FE-6087-46EF-9310C0729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8CFAF-3345-093C-A3D5-528B1D3F1392}"/>
              </a:ext>
            </a:extLst>
          </p:cNvPr>
          <p:cNvSpPr>
            <a:spLocks noGrp="1"/>
          </p:cNvSpPr>
          <p:nvPr>
            <p:ph type="body" idx="1"/>
          </p:nvPr>
        </p:nvSpPr>
        <p:spPr/>
        <p:txBody>
          <a:bodyPr/>
          <a:lstStyle/>
          <a:p>
            <a:r>
              <a:rPr lang="en-AU" dirty="0"/>
              <a:t>The MBS optimisation project was developed to optimise the MBS and PIP claiming practices across the ACCHO sector.</a:t>
            </a:r>
          </a:p>
          <a:p>
            <a:r>
              <a:rPr lang="en-AU" dirty="0"/>
              <a:t>We needed to increase knowledge and improve efficiency of the MBS and PIP claiming and to also improve MBS data.</a:t>
            </a:r>
          </a:p>
          <a:p>
            <a:r>
              <a:rPr lang="en-AU" dirty="0"/>
              <a:t>By creating an online training program we are able to share this knowledge across the nation, with no limitations.</a:t>
            </a:r>
          </a:p>
          <a:p>
            <a:r>
              <a:rPr lang="en-AU" dirty="0"/>
              <a:t>The project is about creating financial sustainability for the ACCHO sector and extending services to our patients, </a:t>
            </a:r>
          </a:p>
          <a:p>
            <a:r>
              <a:rPr lang="en-AU" dirty="0"/>
              <a:t>If you do the work, then you should be billing the items.</a:t>
            </a:r>
          </a:p>
        </p:txBody>
      </p:sp>
      <p:sp>
        <p:nvSpPr>
          <p:cNvPr id="4" name="Slide Number Placeholder 3">
            <a:extLst>
              <a:ext uri="{FF2B5EF4-FFF2-40B4-BE49-F238E27FC236}">
                <a16:creationId xmlns:a16="http://schemas.microsoft.com/office/drawing/2014/main" id="{C12C1AB8-7490-381C-7C05-BD148DE7B3C8}"/>
              </a:ext>
            </a:extLst>
          </p:cNvPr>
          <p:cNvSpPr>
            <a:spLocks noGrp="1"/>
          </p:cNvSpPr>
          <p:nvPr>
            <p:ph type="sldNum" sz="quarter" idx="5"/>
          </p:nvPr>
        </p:nvSpPr>
        <p:spPr/>
        <p:txBody>
          <a:bodyPr/>
          <a:lstStyle/>
          <a:p>
            <a:fld id="{8FB445A9-6EF5-4830-8F90-5CC4F7099F6E}" type="slidenum">
              <a:rPr lang="en-AU" smtClean="0"/>
              <a:t>5</a:t>
            </a:fld>
            <a:endParaRPr lang="en-AU"/>
          </a:p>
        </p:txBody>
      </p:sp>
    </p:spTree>
    <p:extLst>
      <p:ext uri="{BB962C8B-B14F-4D97-AF65-F5344CB8AC3E}">
        <p14:creationId xmlns:p14="http://schemas.microsoft.com/office/powerpoint/2010/main" val="158587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6</a:t>
            </a:fld>
            <a:endParaRPr lang="en-AU"/>
          </a:p>
        </p:txBody>
      </p:sp>
    </p:spTree>
    <p:extLst>
      <p:ext uri="{BB962C8B-B14F-4D97-AF65-F5344CB8AC3E}">
        <p14:creationId xmlns:p14="http://schemas.microsoft.com/office/powerpoint/2010/main" val="59617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DAC33-6568-AA3F-2A4B-81BF9BA9C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4A0F5-57CC-3D95-B8CF-2F5FF967F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9A37D-D21E-B5A2-C38C-6F4D9082A22A}"/>
              </a:ext>
            </a:extLst>
          </p:cNvPr>
          <p:cNvSpPr>
            <a:spLocks noGrp="1"/>
          </p:cNvSpPr>
          <p:nvPr>
            <p:ph type="body" idx="1"/>
          </p:nvPr>
        </p:nvSpPr>
        <p:spPr/>
        <p:txBody>
          <a:bodyPr/>
          <a:lstStyle/>
          <a:p>
            <a:r>
              <a:rPr lang="en-AU" dirty="0"/>
              <a:t>We know that we have better health outcomes through ACCHO services.</a:t>
            </a:r>
          </a:p>
        </p:txBody>
      </p:sp>
      <p:sp>
        <p:nvSpPr>
          <p:cNvPr id="4" name="Slide Number Placeholder 3">
            <a:extLst>
              <a:ext uri="{FF2B5EF4-FFF2-40B4-BE49-F238E27FC236}">
                <a16:creationId xmlns:a16="http://schemas.microsoft.com/office/drawing/2014/main" id="{0136AB4C-DAC5-E164-966D-778D12BEDE71}"/>
              </a:ext>
            </a:extLst>
          </p:cNvPr>
          <p:cNvSpPr>
            <a:spLocks noGrp="1"/>
          </p:cNvSpPr>
          <p:nvPr>
            <p:ph type="sldNum" sz="quarter" idx="5"/>
          </p:nvPr>
        </p:nvSpPr>
        <p:spPr/>
        <p:txBody>
          <a:bodyPr/>
          <a:lstStyle/>
          <a:p>
            <a:fld id="{8FB445A9-6EF5-4830-8F90-5CC4F7099F6E}" type="slidenum">
              <a:rPr lang="en-AU" smtClean="0"/>
              <a:t>7</a:t>
            </a:fld>
            <a:endParaRPr lang="en-AU"/>
          </a:p>
        </p:txBody>
      </p:sp>
    </p:spTree>
    <p:extLst>
      <p:ext uri="{BB962C8B-B14F-4D97-AF65-F5344CB8AC3E}">
        <p14:creationId xmlns:p14="http://schemas.microsoft.com/office/powerpoint/2010/main" val="1951196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7C65-711D-3F0B-1A1F-E6D5BE273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EDF6C-0D23-A7C9-FC12-9E5122064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96AAE-2DA8-4788-65E3-420F42D388EC}"/>
              </a:ext>
            </a:extLst>
          </p:cNvPr>
          <p:cNvSpPr>
            <a:spLocks noGrp="1"/>
          </p:cNvSpPr>
          <p:nvPr>
            <p:ph type="body" idx="1"/>
          </p:nvPr>
        </p:nvSpPr>
        <p:spPr/>
        <p:txBody>
          <a:bodyPr/>
          <a:lstStyle/>
          <a:p>
            <a:r>
              <a:rPr lang="en-AU" dirty="0"/>
              <a:t>Statistics - NACCHO member services have almost 50 years of experience in delivering PHC</a:t>
            </a:r>
          </a:p>
        </p:txBody>
      </p:sp>
      <p:sp>
        <p:nvSpPr>
          <p:cNvPr id="4" name="Slide Number Placeholder 3">
            <a:extLst>
              <a:ext uri="{FF2B5EF4-FFF2-40B4-BE49-F238E27FC236}">
                <a16:creationId xmlns:a16="http://schemas.microsoft.com/office/drawing/2014/main" id="{5A6A0860-92FF-C53C-6678-11F5E5201DD5}"/>
              </a:ext>
            </a:extLst>
          </p:cNvPr>
          <p:cNvSpPr>
            <a:spLocks noGrp="1"/>
          </p:cNvSpPr>
          <p:nvPr>
            <p:ph type="sldNum" sz="quarter" idx="5"/>
          </p:nvPr>
        </p:nvSpPr>
        <p:spPr/>
        <p:txBody>
          <a:bodyPr/>
          <a:lstStyle/>
          <a:p>
            <a:fld id="{8FB445A9-6EF5-4830-8F90-5CC4F7099F6E}" type="slidenum">
              <a:rPr lang="en-AU" smtClean="0"/>
              <a:t>8</a:t>
            </a:fld>
            <a:endParaRPr lang="en-AU"/>
          </a:p>
        </p:txBody>
      </p:sp>
    </p:spTree>
    <p:extLst>
      <p:ext uri="{BB962C8B-B14F-4D97-AF65-F5344CB8AC3E}">
        <p14:creationId xmlns:p14="http://schemas.microsoft.com/office/powerpoint/2010/main" val="3153620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courses were developed to ensure that it was available to all services across the nation.</a:t>
            </a:r>
          </a:p>
          <a:p>
            <a:r>
              <a:rPr lang="en-AU" dirty="0"/>
              <a:t>We developed 4 courses - The four areas that are covered are …</a:t>
            </a:r>
          </a:p>
        </p:txBody>
      </p:sp>
      <p:sp>
        <p:nvSpPr>
          <p:cNvPr id="4" name="Slide Number Placeholder 3"/>
          <p:cNvSpPr>
            <a:spLocks noGrp="1"/>
          </p:cNvSpPr>
          <p:nvPr>
            <p:ph type="sldNum" sz="quarter" idx="5"/>
          </p:nvPr>
        </p:nvSpPr>
        <p:spPr/>
        <p:txBody>
          <a:bodyPr/>
          <a:lstStyle/>
          <a:p>
            <a:fld id="{8FB445A9-6EF5-4830-8F90-5CC4F7099F6E}" type="slidenum">
              <a:rPr lang="en-AU" smtClean="0"/>
              <a:t>9</a:t>
            </a:fld>
            <a:endParaRPr lang="en-AU"/>
          </a:p>
        </p:txBody>
      </p:sp>
    </p:spTree>
    <p:extLst>
      <p:ext uri="{BB962C8B-B14F-4D97-AF65-F5344CB8AC3E}">
        <p14:creationId xmlns:p14="http://schemas.microsoft.com/office/powerpoint/2010/main" val="28487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B445A9-6EF5-4830-8F90-5CC4F7099F6E}" type="slidenum">
              <a:rPr lang="en-AU" smtClean="0"/>
              <a:t>10</a:t>
            </a:fld>
            <a:endParaRPr lang="en-AU"/>
          </a:p>
        </p:txBody>
      </p:sp>
    </p:spTree>
    <p:extLst>
      <p:ext uri="{BB962C8B-B14F-4D97-AF65-F5344CB8AC3E}">
        <p14:creationId xmlns:p14="http://schemas.microsoft.com/office/powerpoint/2010/main" val="1399087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26A8-5CCF-E957-6878-7EE3769780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139AC1D-0D7A-B46F-BE60-A833A5222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B44677A-3C34-C1AF-4110-CA3DBB823EEA}"/>
              </a:ext>
            </a:extLst>
          </p:cNvPr>
          <p:cNvSpPr>
            <a:spLocks noGrp="1"/>
          </p:cNvSpPr>
          <p:nvPr>
            <p:ph type="dt" sz="half" idx="10"/>
          </p:nvPr>
        </p:nvSpPr>
        <p:spPr/>
        <p:txBody>
          <a:bodyPr/>
          <a:lstStyle/>
          <a:p>
            <a:fld id="{08B9EBBA-996F-894A-B54A-D6246ED52CEA}" type="datetimeFigureOut">
              <a:rPr lang="en-US" smtClean="0"/>
              <a:pPr/>
              <a:t>6/1/2025</a:t>
            </a:fld>
            <a:endParaRPr lang="en-US" dirty="0"/>
          </a:p>
        </p:txBody>
      </p:sp>
      <p:sp>
        <p:nvSpPr>
          <p:cNvPr id="5" name="Footer Placeholder 4">
            <a:extLst>
              <a:ext uri="{FF2B5EF4-FFF2-40B4-BE49-F238E27FC236}">
                <a16:creationId xmlns:a16="http://schemas.microsoft.com/office/drawing/2014/main" id="{A43DD89A-77E9-9749-66E2-A8037B5ACF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FC06FD-6751-C513-A276-E552415A7E45}"/>
              </a:ext>
            </a:extLst>
          </p:cNvPr>
          <p:cNvSpPr>
            <a:spLocks noGrp="1"/>
          </p:cNvSpPr>
          <p:nvPr>
            <p:ph type="sldNum" sz="quarter" idx="12"/>
          </p:nvPr>
        </p:nvSpPr>
        <p:spPr/>
        <p:txBody>
          <a:bodyPr/>
          <a:lstStyle/>
          <a:p>
            <a:fld id="{D57F1E4F-1CFF-5643-939E-217C01CDF565}" type="slidenum">
              <a:rPr lang="en-US" smtClean="0"/>
              <a:pPr/>
              <a:t>‹#›</a:t>
            </a:fld>
            <a:endParaRPr lang="en-US" dirty="0"/>
          </a:p>
        </p:txBody>
      </p:sp>
      <p:pic>
        <p:nvPicPr>
          <p:cNvPr id="8" name="Picture 7" descr="A colorful dotted line with circles&#10;&#10;Description automatically generated with medium confidence">
            <a:extLst>
              <a:ext uri="{FF2B5EF4-FFF2-40B4-BE49-F238E27FC236}">
                <a16:creationId xmlns:a16="http://schemas.microsoft.com/office/drawing/2014/main" id="{D3FC12DB-0699-AF0D-7F4A-77A5A2CBC251}"/>
              </a:ext>
            </a:extLst>
          </p:cNvPr>
          <p:cNvPicPr>
            <a:picLocks noChangeAspect="1"/>
          </p:cNvPicPr>
          <p:nvPr userDrawn="1"/>
        </p:nvPicPr>
        <p:blipFill>
          <a:blip r:embed="rId3">
            <a:alphaModFix amt="11000"/>
          </a:blip>
          <a:stretch>
            <a:fillRect/>
          </a:stretch>
        </p:blipFill>
        <p:spPr>
          <a:xfrm>
            <a:off x="-402577" y="2247152"/>
            <a:ext cx="13161222" cy="7601264"/>
          </a:xfrm>
          <a:prstGeom prst="rect">
            <a:avLst/>
          </a:prstGeom>
        </p:spPr>
      </p:pic>
    </p:spTree>
    <p:custDataLst>
      <p:tags r:id="rId1"/>
    </p:custDataLst>
    <p:extLst>
      <p:ext uri="{BB962C8B-B14F-4D97-AF65-F5344CB8AC3E}">
        <p14:creationId xmlns:p14="http://schemas.microsoft.com/office/powerpoint/2010/main" val="148666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94FC-8CC8-016A-1C49-975F11C2DC6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0473288-DA18-1A70-E201-99E0CAFF5C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0488DD-C232-3DF5-7903-3CC33355FE88}"/>
              </a:ext>
            </a:extLst>
          </p:cNvPr>
          <p:cNvSpPr>
            <a:spLocks noGrp="1"/>
          </p:cNvSpPr>
          <p:nvPr>
            <p:ph type="dt" sz="half" idx="10"/>
          </p:nvPr>
        </p:nvSpPr>
        <p:spPr/>
        <p:txBody>
          <a:bodyPr/>
          <a:lstStyle/>
          <a:p>
            <a:fld id="{C6C52C72-DE31-F449-A4ED-4C594FD91407}" type="datetimeFigureOut">
              <a:rPr lang="en-US" smtClean="0"/>
              <a:pPr/>
              <a:t>6/1/2025</a:t>
            </a:fld>
            <a:endParaRPr lang="en-US" dirty="0"/>
          </a:p>
        </p:txBody>
      </p:sp>
      <p:sp>
        <p:nvSpPr>
          <p:cNvPr id="5" name="Footer Placeholder 4">
            <a:extLst>
              <a:ext uri="{FF2B5EF4-FFF2-40B4-BE49-F238E27FC236}">
                <a16:creationId xmlns:a16="http://schemas.microsoft.com/office/drawing/2014/main" id="{D9C18FFD-671E-1F44-F223-89E8E2D350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E0F88E-A1A3-F9B5-26B4-10C27B2DC1F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6910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B4293D-ED0D-98C5-9639-529E15AAAD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8D02CD1-FAF7-0EA9-2C69-DE4199F73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DAF663-8E1A-3E21-CE19-4F956BBC5AC6}"/>
              </a:ext>
            </a:extLst>
          </p:cNvPr>
          <p:cNvSpPr>
            <a:spLocks noGrp="1"/>
          </p:cNvSpPr>
          <p:nvPr>
            <p:ph type="dt" sz="half" idx="10"/>
          </p:nvPr>
        </p:nvSpPr>
        <p:spPr/>
        <p:txBody>
          <a:bodyPr/>
          <a:lstStyle/>
          <a:p>
            <a:fld id="{ED62726E-379B-B349-9EED-81ED093FA806}" type="datetimeFigureOut">
              <a:rPr lang="en-US" smtClean="0"/>
              <a:pPr/>
              <a:t>6/1/2025</a:t>
            </a:fld>
            <a:endParaRPr lang="en-US" dirty="0"/>
          </a:p>
        </p:txBody>
      </p:sp>
      <p:sp>
        <p:nvSpPr>
          <p:cNvPr id="5" name="Footer Placeholder 4">
            <a:extLst>
              <a:ext uri="{FF2B5EF4-FFF2-40B4-BE49-F238E27FC236}">
                <a16:creationId xmlns:a16="http://schemas.microsoft.com/office/drawing/2014/main" id="{5C29E4ED-482A-2FF2-EDA7-EC4FF31909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7E34F6-3531-A905-462C-8F6BC2A4B2B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499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3E16-C498-4101-8C20-1BE35EA7E6F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1C94977-19A9-122A-7FE8-09DB972757E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D9DA881-0C59-4F24-7408-0C3954BDA6B3}"/>
              </a:ext>
            </a:extLst>
          </p:cNvPr>
          <p:cNvSpPr>
            <a:spLocks noGrp="1"/>
          </p:cNvSpPr>
          <p:nvPr>
            <p:ph type="dt" sz="half" idx="10"/>
          </p:nvPr>
        </p:nvSpPr>
        <p:spPr/>
        <p:txBody>
          <a:bodyPr/>
          <a:lstStyle/>
          <a:p>
            <a:fld id="{9B3A1323-8D79-1946-B0D7-40001CF92E9D}" type="datetimeFigureOut">
              <a:rPr lang="en-US" smtClean="0"/>
              <a:pPr/>
              <a:t>6/1/2025</a:t>
            </a:fld>
            <a:endParaRPr lang="en-US" dirty="0"/>
          </a:p>
        </p:txBody>
      </p:sp>
      <p:sp>
        <p:nvSpPr>
          <p:cNvPr id="5" name="Footer Placeholder 4">
            <a:extLst>
              <a:ext uri="{FF2B5EF4-FFF2-40B4-BE49-F238E27FC236}">
                <a16:creationId xmlns:a16="http://schemas.microsoft.com/office/drawing/2014/main" id="{FD289361-22D2-AEB2-FE64-E0F5018747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AD5F1F-72E7-AC63-5099-13057052A62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custDataLst>
      <p:tags r:id="rId1"/>
    </p:custDataLst>
    <p:extLst>
      <p:ext uri="{BB962C8B-B14F-4D97-AF65-F5344CB8AC3E}">
        <p14:creationId xmlns:p14="http://schemas.microsoft.com/office/powerpoint/2010/main" val="14979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colorful dotted line with circles&#10;&#10;Description automatically generated with medium confidence">
            <a:extLst>
              <a:ext uri="{FF2B5EF4-FFF2-40B4-BE49-F238E27FC236}">
                <a16:creationId xmlns:a16="http://schemas.microsoft.com/office/drawing/2014/main" id="{FDC3B186-E187-B606-FAD1-7396E5894BAB}"/>
              </a:ext>
            </a:extLst>
          </p:cNvPr>
          <p:cNvPicPr>
            <a:picLocks noChangeAspect="1"/>
          </p:cNvPicPr>
          <p:nvPr userDrawn="1"/>
        </p:nvPicPr>
        <p:blipFill>
          <a:blip r:embed="rId3">
            <a:alphaModFix/>
          </a:blip>
          <a:stretch>
            <a:fillRect/>
          </a:stretch>
        </p:blipFill>
        <p:spPr>
          <a:xfrm rot="16200000">
            <a:off x="-3337249" y="951939"/>
            <a:ext cx="8091172" cy="4673057"/>
          </a:xfrm>
          <a:prstGeom prst="rect">
            <a:avLst/>
          </a:prstGeom>
        </p:spPr>
      </p:pic>
      <p:sp>
        <p:nvSpPr>
          <p:cNvPr id="8" name="Title 1">
            <a:extLst>
              <a:ext uri="{FF2B5EF4-FFF2-40B4-BE49-F238E27FC236}">
                <a16:creationId xmlns:a16="http://schemas.microsoft.com/office/drawing/2014/main" id="{C786963C-B7C8-A729-760E-2E69D2881BF9}"/>
              </a:ext>
            </a:extLst>
          </p:cNvPr>
          <p:cNvSpPr>
            <a:spLocks noGrp="1"/>
          </p:cNvSpPr>
          <p:nvPr>
            <p:ph type="title"/>
          </p:nvPr>
        </p:nvSpPr>
        <p:spPr>
          <a:xfrm>
            <a:off x="1676400" y="461840"/>
            <a:ext cx="10515600" cy="1325563"/>
          </a:xfrm>
        </p:spPr>
        <p:txBody>
          <a:bodyPr/>
          <a:lstStyle/>
          <a:p>
            <a:r>
              <a:rPr lang="en-US"/>
              <a:t>Click to edit Master title style</a:t>
            </a:r>
            <a:endParaRPr lang="en-AU"/>
          </a:p>
        </p:txBody>
      </p:sp>
      <p:sp>
        <p:nvSpPr>
          <p:cNvPr id="9" name="Content Placeholder 2">
            <a:extLst>
              <a:ext uri="{FF2B5EF4-FFF2-40B4-BE49-F238E27FC236}">
                <a16:creationId xmlns:a16="http://schemas.microsoft.com/office/drawing/2014/main" id="{A39280A5-9E6C-4DE6-7E9A-2CC8C31FB7B7}"/>
              </a:ext>
            </a:extLst>
          </p:cNvPr>
          <p:cNvSpPr>
            <a:spLocks noGrp="1"/>
          </p:cNvSpPr>
          <p:nvPr>
            <p:ph idx="1"/>
          </p:nvPr>
        </p:nvSpPr>
        <p:spPr>
          <a:xfrm>
            <a:off x="1676400" y="192234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custDataLst>
      <p:tags r:id="rId1"/>
    </p:custDataLst>
    <p:extLst>
      <p:ext uri="{BB962C8B-B14F-4D97-AF65-F5344CB8AC3E}">
        <p14:creationId xmlns:p14="http://schemas.microsoft.com/office/powerpoint/2010/main" val="370289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C072-DB1A-85F4-41E7-641E19933F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5D37E1E-0D77-6F9D-B24A-2254458BB5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9CF028B-F593-6E7E-FA1D-4B2ABD7805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0AE909E-9BAD-6401-8389-2160E26E4E5B}"/>
              </a:ext>
            </a:extLst>
          </p:cNvPr>
          <p:cNvSpPr>
            <a:spLocks noGrp="1"/>
          </p:cNvSpPr>
          <p:nvPr>
            <p:ph type="dt" sz="half" idx="10"/>
          </p:nvPr>
        </p:nvSpPr>
        <p:spPr/>
        <p:txBody>
          <a:bodyPr/>
          <a:lstStyle/>
          <a:p>
            <a:fld id="{57302355-E14B-8545-A8F8-0FE83CC9D524}" type="datetimeFigureOut">
              <a:rPr lang="en-US" smtClean="0"/>
              <a:pPr/>
              <a:t>6/1/2025</a:t>
            </a:fld>
            <a:endParaRPr lang="en-US" dirty="0"/>
          </a:p>
        </p:txBody>
      </p:sp>
      <p:sp>
        <p:nvSpPr>
          <p:cNvPr id="6" name="Footer Placeholder 5">
            <a:extLst>
              <a:ext uri="{FF2B5EF4-FFF2-40B4-BE49-F238E27FC236}">
                <a16:creationId xmlns:a16="http://schemas.microsoft.com/office/drawing/2014/main" id="{89C8870E-6565-8B6A-A52B-15B7461B7F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419912-CFB2-11D2-D727-D9B119F2A6B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custDataLst>
      <p:tags r:id="rId1"/>
    </p:custDataLst>
    <p:extLst>
      <p:ext uri="{BB962C8B-B14F-4D97-AF65-F5344CB8AC3E}">
        <p14:creationId xmlns:p14="http://schemas.microsoft.com/office/powerpoint/2010/main" val="263116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CDDD-8AED-0A1F-C9D2-A1B956CA2FE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2707B60-4D2A-0B4F-EF9C-9778366396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5DBD04-528F-6C25-2B44-6CDFFB1FA2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8CED25B-3B1B-329E-71B5-2BB95FDEC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7E020B-523C-C82E-A663-71E71691B2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19DA2E9-A69C-5CAB-0949-353539C4D89D}"/>
              </a:ext>
            </a:extLst>
          </p:cNvPr>
          <p:cNvSpPr>
            <a:spLocks noGrp="1"/>
          </p:cNvSpPr>
          <p:nvPr>
            <p:ph type="dt" sz="half" idx="10"/>
          </p:nvPr>
        </p:nvSpPr>
        <p:spPr/>
        <p:txBody>
          <a:bodyPr/>
          <a:lstStyle/>
          <a:p>
            <a:fld id="{02640F58-564D-2B4F-AE67-E407BA4FCF45}" type="datetimeFigureOut">
              <a:rPr lang="en-US" smtClean="0"/>
              <a:pPr/>
              <a:t>6/1/2025</a:t>
            </a:fld>
            <a:endParaRPr lang="en-US" dirty="0"/>
          </a:p>
        </p:txBody>
      </p:sp>
      <p:sp>
        <p:nvSpPr>
          <p:cNvPr id="8" name="Footer Placeholder 7">
            <a:extLst>
              <a:ext uri="{FF2B5EF4-FFF2-40B4-BE49-F238E27FC236}">
                <a16:creationId xmlns:a16="http://schemas.microsoft.com/office/drawing/2014/main" id="{4FA633D8-1667-3456-C957-CA705C7FF89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747CE0-846C-003B-D1DF-434BFB80438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514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F313-491E-FF09-FB5C-E36A2C3BB01E}"/>
              </a:ext>
            </a:extLst>
          </p:cNvPr>
          <p:cNvSpPr>
            <a:spLocks noGrp="1"/>
          </p:cNvSpPr>
          <p:nvPr>
            <p:ph type="title"/>
          </p:nvPr>
        </p:nvSpPr>
        <p:spPr/>
        <p:txBody>
          <a:bodyPr/>
          <a:lstStyle/>
          <a:p>
            <a:r>
              <a:rPr lang="en-US"/>
              <a:t>Click to edit Master title style</a:t>
            </a:r>
            <a:endParaRPr lang="en-AU"/>
          </a:p>
        </p:txBody>
      </p:sp>
      <p:pic>
        <p:nvPicPr>
          <p:cNvPr id="7" name="Picture 6" descr="A colorful dotted line with circles&#10;&#10;Description automatically generated with medium confidence">
            <a:extLst>
              <a:ext uri="{FF2B5EF4-FFF2-40B4-BE49-F238E27FC236}">
                <a16:creationId xmlns:a16="http://schemas.microsoft.com/office/drawing/2014/main" id="{907C6683-348F-8094-2CB1-DBE5440A35A8}"/>
              </a:ext>
            </a:extLst>
          </p:cNvPr>
          <p:cNvPicPr>
            <a:picLocks noChangeAspect="1"/>
          </p:cNvPicPr>
          <p:nvPr userDrawn="1"/>
        </p:nvPicPr>
        <p:blipFill>
          <a:blip r:embed="rId3">
            <a:alphaModFix amt="11000"/>
          </a:blip>
          <a:stretch>
            <a:fillRect/>
          </a:stretch>
        </p:blipFill>
        <p:spPr>
          <a:xfrm>
            <a:off x="-402577" y="2247152"/>
            <a:ext cx="13161222" cy="7601264"/>
          </a:xfrm>
          <a:prstGeom prst="rect">
            <a:avLst/>
          </a:prstGeom>
        </p:spPr>
      </p:pic>
      <p:sp>
        <p:nvSpPr>
          <p:cNvPr id="8" name="Content Placeholder 2">
            <a:extLst>
              <a:ext uri="{FF2B5EF4-FFF2-40B4-BE49-F238E27FC236}">
                <a16:creationId xmlns:a16="http://schemas.microsoft.com/office/drawing/2014/main" id="{A6A2A86B-364A-AC38-70C0-805D54D6AB6E}"/>
              </a:ext>
            </a:extLst>
          </p:cNvPr>
          <p:cNvSpPr>
            <a:spLocks noGrp="1"/>
          </p:cNvSpPr>
          <p:nvPr>
            <p:ph idx="1"/>
          </p:nvPr>
        </p:nvSpPr>
        <p:spPr>
          <a:xfrm>
            <a:off x="838200" y="182562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custDataLst>
      <p:tags r:id="rId1"/>
    </p:custDataLst>
    <p:extLst>
      <p:ext uri="{BB962C8B-B14F-4D97-AF65-F5344CB8AC3E}">
        <p14:creationId xmlns:p14="http://schemas.microsoft.com/office/powerpoint/2010/main" val="14638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96D66-22B5-91F6-49CD-30CEB62ECB10}"/>
              </a:ext>
            </a:extLst>
          </p:cNvPr>
          <p:cNvSpPr>
            <a:spLocks noGrp="1"/>
          </p:cNvSpPr>
          <p:nvPr>
            <p:ph type="dt" sz="half" idx="10"/>
          </p:nvPr>
        </p:nvSpPr>
        <p:spPr/>
        <p:txBody>
          <a:bodyPr/>
          <a:lstStyle/>
          <a:p>
            <a:fld id="{8818C68F-D26B-8F47-958C-23B49CF8A634}" type="datetimeFigureOut">
              <a:rPr lang="en-US" smtClean="0"/>
              <a:pPr/>
              <a:t>6/1/2025</a:t>
            </a:fld>
            <a:endParaRPr lang="en-US" dirty="0"/>
          </a:p>
        </p:txBody>
      </p:sp>
      <p:sp>
        <p:nvSpPr>
          <p:cNvPr id="3" name="Footer Placeholder 2">
            <a:extLst>
              <a:ext uri="{FF2B5EF4-FFF2-40B4-BE49-F238E27FC236}">
                <a16:creationId xmlns:a16="http://schemas.microsoft.com/office/drawing/2014/main" id="{DFE7C8CA-FBC2-8788-2B44-01673D7F2C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C61AE45-5F79-B56D-7803-55BDACAC426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490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6FD5-8F54-B2FE-80D1-769465876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98ABA30-25C7-BF92-635E-2549B7E972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4CBEBB9-6A71-CFFC-8A27-07FF21197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BEC40A-6D4A-985A-9C4F-FC014016A6DB}"/>
              </a:ext>
            </a:extLst>
          </p:cNvPr>
          <p:cNvSpPr>
            <a:spLocks noGrp="1"/>
          </p:cNvSpPr>
          <p:nvPr>
            <p:ph type="dt" sz="half" idx="10"/>
          </p:nvPr>
        </p:nvSpPr>
        <p:spPr/>
        <p:txBody>
          <a:bodyPr/>
          <a:lstStyle/>
          <a:p>
            <a:fld id="{D0DF5E60-9974-AC48-9591-99C2BB44B7CF}" type="datetimeFigureOut">
              <a:rPr lang="en-US" smtClean="0"/>
              <a:pPr/>
              <a:t>6/1/2025</a:t>
            </a:fld>
            <a:endParaRPr lang="en-US" dirty="0"/>
          </a:p>
        </p:txBody>
      </p:sp>
      <p:sp>
        <p:nvSpPr>
          <p:cNvPr id="6" name="Footer Placeholder 5">
            <a:extLst>
              <a:ext uri="{FF2B5EF4-FFF2-40B4-BE49-F238E27FC236}">
                <a16:creationId xmlns:a16="http://schemas.microsoft.com/office/drawing/2014/main" id="{74A0E7D7-1CE2-92DF-DD0E-710F7A2A3E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E03E06-ACAE-9381-D333-7D0E9DDD3F5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0908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71DC-D1A7-B27A-82A3-CC461BCF2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532F287-45F5-59BC-24A6-9963369D8F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7D2E50C-2E3A-2CF2-17A2-800ECDBBA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FC5A2-2086-63A8-7618-D8C14E46CF2A}"/>
              </a:ext>
            </a:extLst>
          </p:cNvPr>
          <p:cNvSpPr>
            <a:spLocks noGrp="1"/>
          </p:cNvSpPr>
          <p:nvPr>
            <p:ph type="dt" sz="half" idx="10"/>
          </p:nvPr>
        </p:nvSpPr>
        <p:spPr/>
        <p:txBody>
          <a:bodyPr/>
          <a:lstStyle/>
          <a:p>
            <a:fld id="{09B482E8-6E0E-1B4F-B1FD-C69DB9E858D9}" type="datetimeFigureOut">
              <a:rPr lang="en-US" smtClean="0"/>
              <a:pPr/>
              <a:t>6/1/2025</a:t>
            </a:fld>
            <a:endParaRPr lang="en-US" dirty="0"/>
          </a:p>
        </p:txBody>
      </p:sp>
      <p:sp>
        <p:nvSpPr>
          <p:cNvPr id="6" name="Footer Placeholder 5">
            <a:extLst>
              <a:ext uri="{FF2B5EF4-FFF2-40B4-BE49-F238E27FC236}">
                <a16:creationId xmlns:a16="http://schemas.microsoft.com/office/drawing/2014/main" id="{185A4711-A815-C99A-DF66-5E3D0828BB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05D92A-7D05-C917-7F0A-CC5E4079471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414775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671BD-D477-E4D3-9794-A1AB2439B6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1A8606F-2C4D-2F78-2634-7AFFE74D99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4DCCE8D-CDC0-21CC-70D3-81E05A7D8D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B482E8-6E0E-1B4F-B1FD-C69DB9E858D9}" type="datetimeFigureOut">
              <a:rPr lang="en-US" smtClean="0"/>
              <a:pPr/>
              <a:t>6/1/2025</a:t>
            </a:fld>
            <a:endParaRPr lang="en-US" dirty="0"/>
          </a:p>
        </p:txBody>
      </p:sp>
      <p:sp>
        <p:nvSpPr>
          <p:cNvPr id="5" name="Footer Placeholder 4">
            <a:extLst>
              <a:ext uri="{FF2B5EF4-FFF2-40B4-BE49-F238E27FC236}">
                <a16:creationId xmlns:a16="http://schemas.microsoft.com/office/drawing/2014/main" id="{2D454215-A003-0634-80A4-6ED92E6A2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BBDFD3C-CAB9-E969-9408-6DCEF800B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7F1E4F-1CFF-5643-939E-217C01CDF565}" type="slidenum">
              <a:rPr lang="en-US" smtClean="0"/>
              <a:pPr/>
              <a:t>‹#›</a:t>
            </a:fld>
            <a:endParaRPr lang="en-US" dirty="0"/>
          </a:p>
        </p:txBody>
      </p:sp>
    </p:spTree>
    <p:custDataLst>
      <p:tags r:id="rId13"/>
    </p:custDataLst>
    <p:extLst>
      <p:ext uri="{BB962C8B-B14F-4D97-AF65-F5344CB8AC3E}">
        <p14:creationId xmlns:p14="http://schemas.microsoft.com/office/powerpoint/2010/main" val="46887245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hyperlink" Target="https://www.naccho.org.au/online-learning/"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hyperlink" Target="https://www.health.gov.au/topics/aboriginal-and-torres-strait-islander-health/reporting/nkpis#current-indicators"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hyperlink" Target="https://naccho.instructure.com/courses/312/pages/module-5-introduction-2?module_item_id=1833"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hyperlink" Target="https://naccho.instructure.com/courses/209/pages/incentive-program-overview?module_item_id=1094" TargetMode="Externa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s://naccho.instructure.com/courses/209/pages/introduction-tamika-diabetes?module_item_id=1106" TargetMode="External"/><Relationship Id="rId5" Type="http://schemas.openxmlformats.org/officeDocument/2006/relationships/hyperlink" Target="https://naccho.instructure.com/courses/209/pages/accho-clinic-care-plan?module_item_id=1091"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2.jpeg"/><Relationship Id="rId4" Type="http://schemas.openxmlformats.org/officeDocument/2006/relationships/hyperlink" Target="https://naccho.instructure.com/courses/210/pages/ihi-payments?module_item_id=927"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hyperlink" Target="https://naccho.instructure.com/courses/313/pages/nkpis-themes?module_item_id=1488"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naccho.instructure.com/courses/312/pages/what-is-the-difference-between-ahw-slash-ahp-and-why-should-we-upskill-to-ahp?module_item_id=1861" TargetMode="Externa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hyperlink" Target="https://naccho.instructure.com/courses/312/pages/what-makes-a-accho-unique?module_item_id=1857" TargetMode="External"/><Relationship Id="rId5" Type="http://schemas.openxmlformats.org/officeDocument/2006/relationships/hyperlink" Target="https://naccho.instructure.com/courses/312/pages/module-5-introduction-2?module_item_id=1833"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video" Target="https://www.youtube.com/embed/SyS6kv0A6LY?feature=oembed" TargetMode="External"/><Relationship Id="rId1" Type="http://schemas.openxmlformats.org/officeDocument/2006/relationships/tags" Target="../tags/tag33.xml"/><Relationship Id="rId6" Type="http://schemas.openxmlformats.org/officeDocument/2006/relationships/image" Target="../media/image17.png"/><Relationship Id="rId5" Type="http://schemas.openxmlformats.org/officeDocument/2006/relationships/hyperlink" Target="https://www.health.gov.au/resources/videos/mymedicare-explainer-video-for-health-workers-first-nations?language=en" TargetMode="External"/><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21.sv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8.xml"/><Relationship Id="rId5" Type="http://schemas.openxmlformats.org/officeDocument/2006/relationships/image" Target="../media/image23.png"/><Relationship Id="rId4" Type="http://schemas.openxmlformats.org/officeDocument/2006/relationships/hyperlink" Target="https://www.health.gov.au/resources/publications/mymedicare-registration-form?language=en"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hyperlink" Target="https://www.health.gov.au/resources/publications/mymedicare-patient-registration-frequently-asked-questions?language=en" TargetMode="External"/><Relationship Id="rId5" Type="http://schemas.openxmlformats.org/officeDocument/2006/relationships/hyperlink" Target="https://www.health.gov.au/our-work/mymedicare/patients#how-to-register" TargetMode="External"/><Relationship Id="rId4" Type="http://schemas.openxmlformats.org/officeDocument/2006/relationships/hyperlink" Target="https://www.health.gov.au/resources/publications/mymedicare-dl-brochure?language=en"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yYLcdkcy8Xs?feature=oembed" TargetMode="External"/><Relationship Id="rId1" Type="http://schemas.openxmlformats.org/officeDocument/2006/relationships/tags" Target="../tags/tag41.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dotted line with circles&#10;&#10;Description automatically generated with medium confidence">
            <a:extLst>
              <a:ext uri="{FF2B5EF4-FFF2-40B4-BE49-F238E27FC236}">
                <a16:creationId xmlns:a16="http://schemas.microsoft.com/office/drawing/2014/main" id="{868FC3F8-7AFD-F841-0848-B5A29CC5F7DC}"/>
              </a:ext>
            </a:extLst>
          </p:cNvPr>
          <p:cNvPicPr>
            <a:picLocks noChangeAspect="1"/>
          </p:cNvPicPr>
          <p:nvPr/>
        </p:nvPicPr>
        <p:blipFill>
          <a:blip r:embed="rId3">
            <a:alphaModFix amt="55000"/>
          </a:blip>
          <a:srcRect b="2598"/>
          <a:stretch/>
        </p:blipFill>
        <p:spPr>
          <a:xfrm>
            <a:off x="-663460" y="-223520"/>
            <a:ext cx="13899169" cy="7818284"/>
          </a:xfrm>
          <a:prstGeom prst="rect">
            <a:avLst/>
          </a:prstGeom>
        </p:spPr>
      </p:pic>
      <p:sp>
        <p:nvSpPr>
          <p:cNvPr id="17" name="Oval 16">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D8F52B7-D6D2-3089-C269-B81ACDE6B70A}"/>
              </a:ext>
            </a:extLst>
          </p:cNvPr>
          <p:cNvSpPr>
            <a:spLocks noGrp="1"/>
          </p:cNvSpPr>
          <p:nvPr>
            <p:ph type="subTitle" idx="1"/>
          </p:nvPr>
        </p:nvSpPr>
        <p:spPr>
          <a:xfrm>
            <a:off x="3380509" y="3803448"/>
            <a:ext cx="5412509" cy="1655762"/>
          </a:xfrm>
        </p:spPr>
        <p:txBody>
          <a:bodyPr>
            <a:noAutofit/>
          </a:bodyPr>
          <a:lstStyle/>
          <a:p>
            <a:r>
              <a:rPr lang="en-AU" sz="3200" b="1" dirty="0"/>
              <a:t>AH&amp;MRC</a:t>
            </a:r>
          </a:p>
          <a:p>
            <a:r>
              <a:rPr lang="en-AU" sz="3200" b="1" dirty="0"/>
              <a:t>CQI State Forum</a:t>
            </a:r>
          </a:p>
          <a:p>
            <a:r>
              <a:rPr lang="en-AU" sz="3600" b="1" dirty="0"/>
              <a:t>MBS Presentation</a:t>
            </a:r>
          </a:p>
          <a:p>
            <a:r>
              <a:rPr lang="en-AU" sz="2500" dirty="0"/>
              <a:t>5</a:t>
            </a:r>
            <a:r>
              <a:rPr lang="en-AU" sz="2500" baseline="30000" dirty="0"/>
              <a:t>th</a:t>
            </a:r>
            <a:r>
              <a:rPr lang="en-AU" sz="2500" dirty="0"/>
              <a:t> June 2025</a:t>
            </a:r>
          </a:p>
        </p:txBody>
      </p:sp>
      <p:sp>
        <p:nvSpPr>
          <p:cNvPr id="19" name="Arc 18">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20">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text&#10;&#10;Description automatically generated">
            <a:extLst>
              <a:ext uri="{FF2B5EF4-FFF2-40B4-BE49-F238E27FC236}">
                <a16:creationId xmlns:a16="http://schemas.microsoft.com/office/drawing/2014/main" id="{832F5C46-6929-A71E-7C64-0FE93E311438}"/>
              </a:ext>
            </a:extLst>
          </p:cNvPr>
          <p:cNvPicPr>
            <a:picLocks noChangeAspect="1"/>
          </p:cNvPicPr>
          <p:nvPr/>
        </p:nvPicPr>
        <p:blipFill>
          <a:blip r:embed="rId4"/>
          <a:stretch>
            <a:fillRect/>
          </a:stretch>
        </p:blipFill>
        <p:spPr>
          <a:xfrm>
            <a:off x="3193055" y="2083670"/>
            <a:ext cx="5760732" cy="1837948"/>
          </a:xfrm>
          <a:prstGeom prst="rect">
            <a:avLst/>
          </a:prstGeom>
        </p:spPr>
      </p:pic>
    </p:spTree>
    <p:custDataLst>
      <p:tags r:id="rId1"/>
    </p:custDataLst>
    <p:extLst>
      <p:ext uri="{BB962C8B-B14F-4D97-AF65-F5344CB8AC3E}">
        <p14:creationId xmlns:p14="http://schemas.microsoft.com/office/powerpoint/2010/main" val="3642260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286-69D4-DE2D-8656-D1C2AB7D3CAA}"/>
              </a:ext>
            </a:extLst>
          </p:cNvPr>
          <p:cNvSpPr>
            <a:spLocks noGrp="1"/>
          </p:cNvSpPr>
          <p:nvPr>
            <p:ph type="ctrTitle"/>
          </p:nvPr>
        </p:nvSpPr>
        <p:spPr>
          <a:xfrm>
            <a:off x="727586" y="-953703"/>
            <a:ext cx="10461523" cy="2507073"/>
          </a:xfrm>
        </p:spPr>
        <p:txBody>
          <a:bodyPr>
            <a:normAutofit/>
          </a:bodyPr>
          <a:lstStyle/>
          <a:p>
            <a:r>
              <a:rPr lang="en-AU" sz="5000" b="1" dirty="0"/>
              <a:t>How will this help an ACCHO Sector? </a:t>
            </a:r>
          </a:p>
        </p:txBody>
      </p:sp>
      <p:sp>
        <p:nvSpPr>
          <p:cNvPr id="3" name="Content Placeholder 2">
            <a:extLst>
              <a:ext uri="{FF2B5EF4-FFF2-40B4-BE49-F238E27FC236}">
                <a16:creationId xmlns:a16="http://schemas.microsoft.com/office/drawing/2014/main" id="{1446E094-2647-0F76-DD43-721BD3CB3C3F}"/>
              </a:ext>
            </a:extLst>
          </p:cNvPr>
          <p:cNvSpPr>
            <a:spLocks noGrp="1"/>
          </p:cNvSpPr>
          <p:nvPr>
            <p:ph type="subTitle" idx="1"/>
          </p:nvPr>
        </p:nvSpPr>
        <p:spPr/>
        <p:txBody>
          <a:bodyPr/>
          <a:lstStyle/>
          <a:p>
            <a:endParaRPr lang="en-AU" dirty="0"/>
          </a:p>
          <a:p>
            <a:endParaRPr lang="en-AU" dirty="0"/>
          </a:p>
        </p:txBody>
      </p:sp>
      <p:sp>
        <p:nvSpPr>
          <p:cNvPr id="4" name="Content Placeholder 2">
            <a:extLst>
              <a:ext uri="{FF2B5EF4-FFF2-40B4-BE49-F238E27FC236}">
                <a16:creationId xmlns:a16="http://schemas.microsoft.com/office/drawing/2014/main" id="{BBA6F7D5-B89F-A9D7-DF7C-2D4287468CF3}"/>
              </a:ext>
            </a:extLst>
          </p:cNvPr>
          <p:cNvSpPr txBox="1">
            <a:spLocks/>
          </p:cNvSpPr>
          <p:nvPr/>
        </p:nvSpPr>
        <p:spPr>
          <a:xfrm>
            <a:off x="435486" y="2011774"/>
            <a:ext cx="11756514" cy="4800600"/>
          </a:xfrm>
          <a:prstGeom prst="rect">
            <a:avLst/>
          </a:prstGeom>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en-AU" sz="2200" dirty="0"/>
              <a:t>Resource </a:t>
            </a:r>
            <a:r>
              <a:rPr lang="en-AU" sz="2200" i="1" dirty="0"/>
              <a:t>with live updates</a:t>
            </a:r>
            <a:endParaRPr lang="en-AU" sz="2200" dirty="0"/>
          </a:p>
          <a:p>
            <a:pPr>
              <a:lnSpc>
                <a:spcPct val="200000"/>
              </a:lnSpc>
              <a:buFont typeface="Wingdings" panose="05000000000000000000" pitchFamily="2" charset="2"/>
              <a:buChar char="Ø"/>
            </a:pPr>
            <a:r>
              <a:rPr lang="en-AU" sz="2200" dirty="0"/>
              <a:t>Tool for engagement</a:t>
            </a:r>
          </a:p>
          <a:p>
            <a:pPr>
              <a:lnSpc>
                <a:spcPct val="200000"/>
              </a:lnSpc>
              <a:buFont typeface="Wingdings" panose="05000000000000000000" pitchFamily="2" charset="2"/>
              <a:buChar char="Ø"/>
            </a:pPr>
            <a:r>
              <a:rPr lang="en-AU" sz="2200" dirty="0"/>
              <a:t>Offering CPD Hours; RACGP/ ACRRM/ NAATSIHWP </a:t>
            </a:r>
          </a:p>
          <a:p>
            <a:pPr>
              <a:lnSpc>
                <a:spcPct val="200000"/>
              </a:lnSpc>
              <a:buFont typeface="Wingdings" panose="05000000000000000000" pitchFamily="2" charset="2"/>
              <a:buChar char="Ø"/>
            </a:pPr>
            <a:r>
              <a:rPr lang="en-AU" sz="2200" dirty="0"/>
              <a:t>Support you and increase your knowledge</a:t>
            </a:r>
          </a:p>
          <a:p>
            <a:pPr>
              <a:lnSpc>
                <a:spcPct val="200000"/>
              </a:lnSpc>
              <a:buFont typeface="Wingdings" panose="05000000000000000000" pitchFamily="2" charset="2"/>
              <a:buChar char="Ø"/>
            </a:pPr>
            <a:r>
              <a:rPr lang="en-AU" sz="2200" dirty="0"/>
              <a:t>Building Sector Capacity</a:t>
            </a:r>
          </a:p>
          <a:p>
            <a:pPr>
              <a:lnSpc>
                <a:spcPct val="200000"/>
              </a:lnSpc>
              <a:buFont typeface="Wingdings" panose="05000000000000000000" pitchFamily="2" charset="2"/>
              <a:buChar char="Ø"/>
            </a:pPr>
            <a:r>
              <a:rPr lang="en-AU" sz="2200" dirty="0"/>
              <a:t>Engaging and asking questions</a:t>
            </a:r>
          </a:p>
          <a:p>
            <a:endParaRPr lang="en-AU" dirty="0"/>
          </a:p>
          <a:p>
            <a:endParaRPr lang="en-AU" dirty="0"/>
          </a:p>
        </p:txBody>
      </p:sp>
    </p:spTree>
    <p:custDataLst>
      <p:tags r:id="rId1"/>
    </p:custDataLst>
    <p:extLst>
      <p:ext uri="{BB962C8B-B14F-4D97-AF65-F5344CB8AC3E}">
        <p14:creationId xmlns:p14="http://schemas.microsoft.com/office/powerpoint/2010/main" val="225110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B5572-2DF9-CCD4-6AF5-2C72E31C5268}"/>
              </a:ext>
            </a:extLst>
          </p:cNvPr>
          <p:cNvSpPr>
            <a:spLocks noGrp="1"/>
          </p:cNvSpPr>
          <p:nvPr>
            <p:ph type="title"/>
          </p:nvPr>
        </p:nvSpPr>
        <p:spPr>
          <a:xfrm>
            <a:off x="630936" y="639520"/>
            <a:ext cx="3429000" cy="1719072"/>
          </a:xfrm>
        </p:spPr>
        <p:txBody>
          <a:bodyPr anchor="b">
            <a:normAutofit/>
          </a:bodyPr>
          <a:lstStyle/>
          <a:p>
            <a:r>
              <a:rPr lang="en-AU" sz="5400"/>
              <a:t>What is Canvas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DE738D-3C9D-4D87-1239-64E3C35193A3}"/>
              </a:ext>
            </a:extLst>
          </p:cNvPr>
          <p:cNvSpPr>
            <a:spLocks noGrp="1"/>
          </p:cNvSpPr>
          <p:nvPr>
            <p:ph idx="1"/>
          </p:nvPr>
        </p:nvSpPr>
        <p:spPr>
          <a:xfrm>
            <a:off x="630936" y="2807208"/>
            <a:ext cx="3429000" cy="3410712"/>
          </a:xfrm>
        </p:spPr>
        <p:txBody>
          <a:bodyPr anchor="t">
            <a:normAutofit/>
          </a:bodyPr>
          <a:lstStyle/>
          <a:p>
            <a:r>
              <a:rPr lang="en-AU" sz="2200" dirty="0"/>
              <a:t>Learning management system</a:t>
            </a:r>
          </a:p>
          <a:p>
            <a:r>
              <a:rPr lang="en-AU" sz="2200" dirty="0"/>
              <a:t>University’s</a:t>
            </a:r>
          </a:p>
          <a:p>
            <a:r>
              <a:rPr lang="en-AU" sz="2200" dirty="0"/>
              <a:t>Interactive</a:t>
            </a:r>
          </a:p>
          <a:p>
            <a:r>
              <a:rPr lang="en-AU" sz="2200" dirty="0"/>
              <a:t>Data capture</a:t>
            </a:r>
          </a:p>
          <a:p>
            <a:r>
              <a:rPr lang="en-AU" sz="2200" dirty="0"/>
              <a:t>Accessible online</a:t>
            </a:r>
          </a:p>
          <a:p>
            <a:r>
              <a:rPr lang="en-AU" sz="2200" dirty="0"/>
              <a:t>Live updates</a:t>
            </a:r>
          </a:p>
          <a:p>
            <a:endParaRPr lang="en-AU" sz="2200" dirty="0"/>
          </a:p>
          <a:p>
            <a:pPr marL="0" indent="0">
              <a:buNone/>
            </a:pPr>
            <a:endParaRPr lang="en-AU" sz="2200" dirty="0"/>
          </a:p>
        </p:txBody>
      </p:sp>
      <p:pic>
        <p:nvPicPr>
          <p:cNvPr id="5" name="Picture 4">
            <a:extLst>
              <a:ext uri="{FF2B5EF4-FFF2-40B4-BE49-F238E27FC236}">
                <a16:creationId xmlns:a16="http://schemas.microsoft.com/office/drawing/2014/main" id="{C43AF67D-4AD0-34CE-AF0E-6AA213B773E8}"/>
              </a:ext>
            </a:extLst>
          </p:cNvPr>
          <p:cNvPicPr>
            <a:picLocks noChangeAspect="1"/>
          </p:cNvPicPr>
          <p:nvPr/>
        </p:nvPicPr>
        <p:blipFill>
          <a:blip r:embed="rId4"/>
          <a:srcRect r="5496"/>
          <a:stretch/>
        </p:blipFill>
        <p:spPr>
          <a:xfrm>
            <a:off x="4059936" y="1499056"/>
            <a:ext cx="7954502" cy="3724548"/>
          </a:xfrm>
          <a:prstGeom prst="rect">
            <a:avLst/>
          </a:prstGeom>
        </p:spPr>
      </p:pic>
      <p:pic>
        <p:nvPicPr>
          <p:cNvPr id="6" name="Picture 5" descr="A logo of a sun&#10;&#10;Description automatically generated">
            <a:extLst>
              <a:ext uri="{FF2B5EF4-FFF2-40B4-BE49-F238E27FC236}">
                <a16:creationId xmlns:a16="http://schemas.microsoft.com/office/drawing/2014/main" id="{86145C7F-C161-DD73-F31A-78683C020E83}"/>
              </a:ext>
            </a:extLst>
          </p:cNvPr>
          <p:cNvPicPr>
            <a:picLocks noChangeAspect="1"/>
          </p:cNvPicPr>
          <p:nvPr/>
        </p:nvPicPr>
        <p:blipFill>
          <a:blip r:embed="rId5">
            <a:alphaModFix amt="28000"/>
          </a:blip>
          <a:stretch>
            <a:fillRect/>
          </a:stretch>
        </p:blipFill>
        <p:spPr>
          <a:xfrm>
            <a:off x="8902699" y="3710113"/>
            <a:ext cx="3784601" cy="3578744"/>
          </a:xfrm>
          <a:prstGeom prst="rect">
            <a:avLst/>
          </a:prstGeom>
        </p:spPr>
      </p:pic>
    </p:spTree>
    <p:custDataLst>
      <p:tags r:id="rId1"/>
    </p:custDataLst>
    <p:extLst>
      <p:ext uri="{BB962C8B-B14F-4D97-AF65-F5344CB8AC3E}">
        <p14:creationId xmlns:p14="http://schemas.microsoft.com/office/powerpoint/2010/main" val="46573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286-69D4-DE2D-8656-D1C2AB7D3CAA}"/>
              </a:ext>
            </a:extLst>
          </p:cNvPr>
          <p:cNvSpPr>
            <a:spLocks noGrp="1"/>
          </p:cNvSpPr>
          <p:nvPr>
            <p:ph type="title"/>
          </p:nvPr>
        </p:nvSpPr>
        <p:spPr/>
        <p:txBody>
          <a:bodyPr/>
          <a:lstStyle/>
          <a:p>
            <a:r>
              <a:rPr lang="en-AU" dirty="0"/>
              <a:t>CANVAS Demonstration</a:t>
            </a:r>
          </a:p>
        </p:txBody>
      </p:sp>
      <p:sp>
        <p:nvSpPr>
          <p:cNvPr id="3" name="Content Placeholder 2">
            <a:extLst>
              <a:ext uri="{FF2B5EF4-FFF2-40B4-BE49-F238E27FC236}">
                <a16:creationId xmlns:a16="http://schemas.microsoft.com/office/drawing/2014/main" id="{1446E094-2647-0F76-DD43-721BD3CB3C3F}"/>
              </a:ext>
            </a:extLst>
          </p:cNvPr>
          <p:cNvSpPr>
            <a:spLocks noGrp="1"/>
          </p:cNvSpPr>
          <p:nvPr>
            <p:ph idx="1"/>
          </p:nvPr>
        </p:nvSpPr>
        <p:spPr>
          <a:xfrm>
            <a:off x="2184400" y="2044822"/>
            <a:ext cx="10515600" cy="4351338"/>
          </a:xfrm>
        </p:spPr>
        <p:txBody>
          <a:bodyPr/>
          <a:lstStyle/>
          <a:p>
            <a:r>
              <a:rPr lang="en-AU" dirty="0"/>
              <a:t>Demonstration </a:t>
            </a:r>
            <a:r>
              <a:rPr lang="en-AU" sz="2800" dirty="0">
                <a:hlinkClick r:id="rId4"/>
              </a:rPr>
              <a:t>NACCHO Website</a:t>
            </a:r>
            <a:endParaRPr lang="en-AU" sz="2800" dirty="0"/>
          </a:p>
          <a:p>
            <a:pPr lvl="1">
              <a:lnSpc>
                <a:spcPct val="150000"/>
              </a:lnSpc>
            </a:pPr>
            <a:r>
              <a:rPr lang="en-AU" dirty="0"/>
              <a:t>Login</a:t>
            </a:r>
          </a:p>
          <a:p>
            <a:pPr lvl="1">
              <a:lnSpc>
                <a:spcPct val="150000"/>
              </a:lnSpc>
            </a:pPr>
            <a:r>
              <a:rPr lang="en-AU" dirty="0"/>
              <a:t>Navigation</a:t>
            </a:r>
          </a:p>
          <a:p>
            <a:pPr lvl="1">
              <a:lnSpc>
                <a:spcPct val="150000"/>
              </a:lnSpc>
            </a:pPr>
            <a:r>
              <a:rPr lang="en-AU" dirty="0"/>
              <a:t>Dashboard</a:t>
            </a:r>
          </a:p>
          <a:p>
            <a:pPr lvl="1">
              <a:lnSpc>
                <a:spcPct val="150000"/>
              </a:lnSpc>
            </a:pPr>
            <a:r>
              <a:rPr lang="en-AU" dirty="0"/>
              <a:t>Sign Ups</a:t>
            </a:r>
          </a:p>
          <a:p>
            <a:pPr lvl="1">
              <a:lnSpc>
                <a:spcPct val="150000"/>
              </a:lnSpc>
            </a:pPr>
            <a:r>
              <a:rPr lang="en-AU" dirty="0"/>
              <a:t>Support</a:t>
            </a:r>
          </a:p>
          <a:p>
            <a:pPr marL="457200" lvl="1" indent="0">
              <a:buNone/>
            </a:pPr>
            <a:endParaRPr lang="en-AU" dirty="0"/>
          </a:p>
          <a:p>
            <a:endParaRPr lang="en-AU" dirty="0"/>
          </a:p>
          <a:p>
            <a:endParaRPr lang="en-AU" dirty="0"/>
          </a:p>
        </p:txBody>
      </p:sp>
    </p:spTree>
    <p:custDataLst>
      <p:tags r:id="rId1"/>
    </p:custDataLst>
    <p:extLst>
      <p:ext uri="{BB962C8B-B14F-4D97-AF65-F5344CB8AC3E}">
        <p14:creationId xmlns:p14="http://schemas.microsoft.com/office/powerpoint/2010/main" val="385956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286-69D4-DE2D-8656-D1C2AB7D3CAA}"/>
              </a:ext>
            </a:extLst>
          </p:cNvPr>
          <p:cNvSpPr>
            <a:spLocks noGrp="1"/>
          </p:cNvSpPr>
          <p:nvPr>
            <p:ph type="title"/>
          </p:nvPr>
        </p:nvSpPr>
        <p:spPr>
          <a:xfrm>
            <a:off x="736600" y="1411837"/>
            <a:ext cx="10515600" cy="1325563"/>
          </a:xfrm>
        </p:spPr>
        <p:txBody>
          <a:bodyPr/>
          <a:lstStyle/>
          <a:p>
            <a:r>
              <a:rPr lang="en-AU" dirty="0"/>
              <a:t>Course 1 - MBS</a:t>
            </a:r>
          </a:p>
        </p:txBody>
      </p:sp>
      <p:sp>
        <p:nvSpPr>
          <p:cNvPr id="3" name="Content Placeholder 2">
            <a:extLst>
              <a:ext uri="{FF2B5EF4-FFF2-40B4-BE49-F238E27FC236}">
                <a16:creationId xmlns:a16="http://schemas.microsoft.com/office/drawing/2014/main" id="{1446E094-2647-0F76-DD43-721BD3CB3C3F}"/>
              </a:ext>
            </a:extLst>
          </p:cNvPr>
          <p:cNvSpPr>
            <a:spLocks noGrp="1"/>
          </p:cNvSpPr>
          <p:nvPr>
            <p:ph idx="1"/>
          </p:nvPr>
        </p:nvSpPr>
        <p:spPr>
          <a:xfrm>
            <a:off x="736600" y="4120600"/>
            <a:ext cx="10515600" cy="2268539"/>
          </a:xfrm>
        </p:spPr>
        <p:txBody>
          <a:bodyPr>
            <a:normAutofit fontScale="92500" lnSpcReduction="10000"/>
          </a:bodyPr>
          <a:lstStyle/>
          <a:p>
            <a:r>
              <a:rPr lang="en-AU" dirty="0"/>
              <a:t>Understanding the main item numbers billed in ACCHO</a:t>
            </a:r>
          </a:p>
          <a:p>
            <a:r>
              <a:rPr lang="en-AU" dirty="0"/>
              <a:t>How to use them/ Interpretation</a:t>
            </a:r>
          </a:p>
          <a:p>
            <a:r>
              <a:rPr lang="en-AU" dirty="0"/>
              <a:t>Who is responsible</a:t>
            </a:r>
          </a:p>
          <a:p>
            <a:r>
              <a:rPr lang="en-AU" dirty="0"/>
              <a:t>Case Studies</a:t>
            </a:r>
          </a:p>
          <a:p>
            <a:r>
              <a:rPr lang="en-AU" dirty="0"/>
              <a:t>Incentive Programs</a:t>
            </a:r>
          </a:p>
          <a:p>
            <a:endParaRPr lang="en-AU" dirty="0"/>
          </a:p>
          <a:p>
            <a:endParaRPr lang="en-AU" dirty="0"/>
          </a:p>
          <a:p>
            <a:endParaRPr lang="en-AU" dirty="0"/>
          </a:p>
        </p:txBody>
      </p:sp>
      <p:pic>
        <p:nvPicPr>
          <p:cNvPr id="5" name="Picture 4">
            <a:extLst>
              <a:ext uri="{FF2B5EF4-FFF2-40B4-BE49-F238E27FC236}">
                <a16:creationId xmlns:a16="http://schemas.microsoft.com/office/drawing/2014/main" id="{54596CB0-405F-2EBD-F4C9-40A180B83FC0}"/>
              </a:ext>
            </a:extLst>
          </p:cNvPr>
          <p:cNvPicPr>
            <a:picLocks noChangeAspect="1"/>
          </p:cNvPicPr>
          <p:nvPr/>
        </p:nvPicPr>
        <p:blipFill>
          <a:blip r:embed="rId4"/>
          <a:stretch>
            <a:fillRect/>
          </a:stretch>
        </p:blipFill>
        <p:spPr>
          <a:xfrm>
            <a:off x="5397500" y="71987"/>
            <a:ext cx="6223000" cy="3784844"/>
          </a:xfrm>
          <a:prstGeom prst="rect">
            <a:avLst/>
          </a:prstGeom>
        </p:spPr>
      </p:pic>
      <p:sp>
        <p:nvSpPr>
          <p:cNvPr id="6" name="Oval 5">
            <a:extLst>
              <a:ext uri="{FF2B5EF4-FFF2-40B4-BE49-F238E27FC236}">
                <a16:creationId xmlns:a16="http://schemas.microsoft.com/office/drawing/2014/main" id="{ACB79A6E-B387-7187-AE6E-A973580C7DD1}"/>
              </a:ext>
            </a:extLst>
          </p:cNvPr>
          <p:cNvSpPr/>
          <p:nvPr/>
        </p:nvSpPr>
        <p:spPr>
          <a:xfrm>
            <a:off x="8153400" y="365125"/>
            <a:ext cx="2108200" cy="2082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ustDataLst>
      <p:tags r:id="rId1"/>
    </p:custDataLst>
    <p:extLst>
      <p:ext uri="{BB962C8B-B14F-4D97-AF65-F5344CB8AC3E}">
        <p14:creationId xmlns:p14="http://schemas.microsoft.com/office/powerpoint/2010/main" val="137792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286-69D4-DE2D-8656-D1C2AB7D3CAA}"/>
              </a:ext>
            </a:extLst>
          </p:cNvPr>
          <p:cNvSpPr>
            <a:spLocks noGrp="1"/>
          </p:cNvSpPr>
          <p:nvPr>
            <p:ph type="title"/>
          </p:nvPr>
        </p:nvSpPr>
        <p:spPr/>
        <p:txBody>
          <a:bodyPr/>
          <a:lstStyle/>
          <a:p>
            <a:r>
              <a:rPr lang="en-AU" dirty="0"/>
              <a:t>Course 2 -PIP</a:t>
            </a:r>
          </a:p>
        </p:txBody>
      </p:sp>
      <p:sp>
        <p:nvSpPr>
          <p:cNvPr id="3" name="Content Placeholder 2">
            <a:extLst>
              <a:ext uri="{FF2B5EF4-FFF2-40B4-BE49-F238E27FC236}">
                <a16:creationId xmlns:a16="http://schemas.microsoft.com/office/drawing/2014/main" id="{1446E094-2647-0F76-DD43-721BD3CB3C3F}"/>
              </a:ext>
            </a:extLst>
          </p:cNvPr>
          <p:cNvSpPr>
            <a:spLocks noGrp="1"/>
          </p:cNvSpPr>
          <p:nvPr>
            <p:ph idx="1"/>
          </p:nvPr>
        </p:nvSpPr>
        <p:spPr>
          <a:xfrm>
            <a:off x="838200" y="1831426"/>
            <a:ext cx="10515600" cy="4351338"/>
          </a:xfrm>
        </p:spPr>
        <p:txBody>
          <a:bodyPr/>
          <a:lstStyle/>
          <a:p>
            <a:r>
              <a:rPr lang="en-AU" dirty="0"/>
              <a:t>Incentives</a:t>
            </a:r>
          </a:p>
          <a:p>
            <a:pPr lvl="1"/>
            <a:r>
              <a:rPr lang="en-AU" dirty="0"/>
              <a:t>Practice</a:t>
            </a:r>
          </a:p>
          <a:p>
            <a:pPr lvl="1"/>
            <a:r>
              <a:rPr lang="en-AU" dirty="0"/>
              <a:t>Workforce</a:t>
            </a:r>
          </a:p>
          <a:p>
            <a:pPr lvl="1"/>
            <a:r>
              <a:rPr lang="en-AU" dirty="0"/>
              <a:t>Indigenous Health</a:t>
            </a:r>
          </a:p>
          <a:p>
            <a:endParaRPr lang="en-AU" dirty="0"/>
          </a:p>
          <a:p>
            <a:endParaRPr lang="en-AU" dirty="0"/>
          </a:p>
        </p:txBody>
      </p:sp>
      <p:pic>
        <p:nvPicPr>
          <p:cNvPr id="4" name="Picture 3">
            <a:extLst>
              <a:ext uri="{FF2B5EF4-FFF2-40B4-BE49-F238E27FC236}">
                <a16:creationId xmlns:a16="http://schemas.microsoft.com/office/drawing/2014/main" id="{792F0B29-E511-FD43-89FA-14BDB9ADBEF3}"/>
              </a:ext>
            </a:extLst>
          </p:cNvPr>
          <p:cNvPicPr>
            <a:picLocks noChangeAspect="1"/>
          </p:cNvPicPr>
          <p:nvPr/>
        </p:nvPicPr>
        <p:blipFill>
          <a:blip r:embed="rId3"/>
          <a:stretch>
            <a:fillRect/>
          </a:stretch>
        </p:blipFill>
        <p:spPr>
          <a:xfrm>
            <a:off x="5499100" y="224387"/>
            <a:ext cx="6223000" cy="3784844"/>
          </a:xfrm>
          <a:prstGeom prst="rect">
            <a:avLst/>
          </a:prstGeom>
        </p:spPr>
      </p:pic>
      <p:sp>
        <p:nvSpPr>
          <p:cNvPr id="5" name="Oval 4">
            <a:extLst>
              <a:ext uri="{FF2B5EF4-FFF2-40B4-BE49-F238E27FC236}">
                <a16:creationId xmlns:a16="http://schemas.microsoft.com/office/drawing/2014/main" id="{3F189ECA-25AC-28DF-CEAA-18163C3D1964}"/>
              </a:ext>
            </a:extLst>
          </p:cNvPr>
          <p:cNvSpPr/>
          <p:nvPr/>
        </p:nvSpPr>
        <p:spPr>
          <a:xfrm>
            <a:off x="6642100" y="555625"/>
            <a:ext cx="2108200" cy="2082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0AE86957-603E-EF6D-8743-F278E73B23C3}"/>
              </a:ext>
            </a:extLst>
          </p:cNvPr>
          <p:cNvSpPr/>
          <p:nvPr/>
        </p:nvSpPr>
        <p:spPr>
          <a:xfrm>
            <a:off x="838200" y="4668825"/>
            <a:ext cx="10515600" cy="1323439"/>
          </a:xfrm>
          <a:prstGeom prst="rect">
            <a:avLst/>
          </a:prstGeom>
          <a:noFill/>
        </p:spPr>
        <p:txBody>
          <a:bodyPr wrap="square" lIns="91440" tIns="45720" rIns="91440" bIns="45720">
            <a:spAutoFit/>
          </a:bodyPr>
          <a:lstStyle/>
          <a:p>
            <a:pPr algn="ctr"/>
            <a:r>
              <a:rPr lang="en-AU" sz="8000" b="1" cap="none" spc="0" dirty="0">
                <a:ln w="22225">
                  <a:solidFill>
                    <a:schemeClr val="accent2"/>
                  </a:solidFill>
                  <a:prstDash val="solid"/>
                </a:ln>
                <a:solidFill>
                  <a:schemeClr val="accent2">
                    <a:lumMod val="40000"/>
                    <a:lumOff val="60000"/>
                  </a:schemeClr>
                </a:solidFill>
                <a:effectLst/>
              </a:rPr>
              <a:t>Plan Do Study Act </a:t>
            </a:r>
          </a:p>
        </p:txBody>
      </p:sp>
    </p:spTree>
    <p:custDataLst>
      <p:tags r:id="rId1"/>
    </p:custDataLst>
    <p:extLst>
      <p:ext uri="{BB962C8B-B14F-4D97-AF65-F5344CB8AC3E}">
        <p14:creationId xmlns:p14="http://schemas.microsoft.com/office/powerpoint/2010/main" val="2989054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286-69D4-DE2D-8656-D1C2AB7D3CAA}"/>
              </a:ext>
            </a:extLst>
          </p:cNvPr>
          <p:cNvSpPr>
            <a:spLocks noGrp="1"/>
          </p:cNvSpPr>
          <p:nvPr>
            <p:ph type="title"/>
          </p:nvPr>
        </p:nvSpPr>
        <p:spPr/>
        <p:txBody>
          <a:bodyPr/>
          <a:lstStyle/>
          <a:p>
            <a:r>
              <a:rPr lang="en-AU" dirty="0"/>
              <a:t>Course 3 - </a:t>
            </a:r>
            <a:r>
              <a:rPr lang="en-AU" dirty="0">
                <a:hlinkClick r:id="rId4"/>
              </a:rPr>
              <a:t>nKPI</a:t>
            </a:r>
            <a:endParaRPr lang="en-AU" dirty="0"/>
          </a:p>
        </p:txBody>
      </p:sp>
      <p:sp>
        <p:nvSpPr>
          <p:cNvPr id="5" name="Content Placeholder 4">
            <a:extLst>
              <a:ext uri="{FF2B5EF4-FFF2-40B4-BE49-F238E27FC236}">
                <a16:creationId xmlns:a16="http://schemas.microsoft.com/office/drawing/2014/main" id="{3336DCBC-D1F5-AB1F-5557-E56D6755020B}"/>
              </a:ext>
            </a:extLst>
          </p:cNvPr>
          <p:cNvSpPr>
            <a:spLocks noGrp="1"/>
          </p:cNvSpPr>
          <p:nvPr>
            <p:ph idx="1"/>
          </p:nvPr>
        </p:nvSpPr>
        <p:spPr/>
        <p:txBody>
          <a:bodyPr/>
          <a:lstStyle/>
          <a:p>
            <a:r>
              <a:rPr lang="en-US" dirty="0"/>
              <a:t>Clinical Software</a:t>
            </a:r>
          </a:p>
          <a:p>
            <a:pPr lvl="1"/>
            <a:r>
              <a:rPr lang="en-US" dirty="0"/>
              <a:t>Best Practice</a:t>
            </a:r>
          </a:p>
          <a:p>
            <a:pPr lvl="1"/>
            <a:r>
              <a:rPr lang="en-US" dirty="0"/>
              <a:t>Medical Director</a:t>
            </a:r>
          </a:p>
          <a:p>
            <a:pPr lvl="1"/>
            <a:r>
              <a:rPr lang="en-US" dirty="0" err="1"/>
              <a:t>Communicare</a:t>
            </a:r>
            <a:endParaRPr lang="en-US" dirty="0"/>
          </a:p>
          <a:p>
            <a:pPr lvl="1"/>
            <a:r>
              <a:rPr lang="en-US" dirty="0"/>
              <a:t>MMEX</a:t>
            </a:r>
          </a:p>
          <a:p>
            <a:pPr lvl="1"/>
            <a:endParaRPr lang="en-US" dirty="0"/>
          </a:p>
          <a:p>
            <a:pPr lvl="1"/>
            <a:endParaRPr lang="en-US" dirty="0"/>
          </a:p>
          <a:p>
            <a:endParaRPr lang="en-AU" dirty="0"/>
          </a:p>
        </p:txBody>
      </p:sp>
      <p:pic>
        <p:nvPicPr>
          <p:cNvPr id="3" name="Picture 2">
            <a:extLst>
              <a:ext uri="{FF2B5EF4-FFF2-40B4-BE49-F238E27FC236}">
                <a16:creationId xmlns:a16="http://schemas.microsoft.com/office/drawing/2014/main" id="{B0638225-A397-B649-E29A-28884370BBB0}"/>
              </a:ext>
            </a:extLst>
          </p:cNvPr>
          <p:cNvPicPr>
            <a:picLocks noChangeAspect="1"/>
          </p:cNvPicPr>
          <p:nvPr/>
        </p:nvPicPr>
        <p:blipFill>
          <a:blip r:embed="rId5"/>
          <a:stretch>
            <a:fillRect/>
          </a:stretch>
        </p:blipFill>
        <p:spPr>
          <a:xfrm>
            <a:off x="5613400" y="216450"/>
            <a:ext cx="6223000" cy="3784844"/>
          </a:xfrm>
          <a:prstGeom prst="rect">
            <a:avLst/>
          </a:prstGeom>
        </p:spPr>
      </p:pic>
      <p:sp>
        <p:nvSpPr>
          <p:cNvPr id="4" name="Oval 3">
            <a:extLst>
              <a:ext uri="{FF2B5EF4-FFF2-40B4-BE49-F238E27FC236}">
                <a16:creationId xmlns:a16="http://schemas.microsoft.com/office/drawing/2014/main" id="{2F9D4F43-4312-81F0-3A50-FDA7AEA137A2}"/>
              </a:ext>
            </a:extLst>
          </p:cNvPr>
          <p:cNvSpPr/>
          <p:nvPr/>
        </p:nvSpPr>
        <p:spPr>
          <a:xfrm>
            <a:off x="5054600" y="2108872"/>
            <a:ext cx="6883400" cy="2082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A3653865-D78B-A4C7-8DF1-7B88D1629C94}"/>
              </a:ext>
            </a:extLst>
          </p:cNvPr>
          <p:cNvSpPr/>
          <p:nvPr/>
        </p:nvSpPr>
        <p:spPr>
          <a:xfrm>
            <a:off x="838200" y="4668825"/>
            <a:ext cx="10871200" cy="1323439"/>
          </a:xfrm>
          <a:prstGeom prst="rect">
            <a:avLst/>
          </a:prstGeom>
          <a:noFill/>
        </p:spPr>
        <p:txBody>
          <a:bodyPr wrap="square" lIns="91440" tIns="45720" rIns="91440" bIns="45720">
            <a:spAutoFit/>
          </a:bodyPr>
          <a:lstStyle/>
          <a:p>
            <a:pPr algn="ctr"/>
            <a:r>
              <a:rPr lang="en-AU" sz="8000" b="1" cap="none" spc="0" dirty="0">
                <a:ln w="22225">
                  <a:solidFill>
                    <a:schemeClr val="accent2"/>
                  </a:solidFill>
                  <a:prstDash val="solid"/>
                </a:ln>
                <a:solidFill>
                  <a:schemeClr val="tx2"/>
                </a:solidFill>
                <a:effectLst/>
              </a:rPr>
              <a:t>Visual Demonstration</a:t>
            </a:r>
          </a:p>
        </p:txBody>
      </p:sp>
    </p:spTree>
    <p:custDataLst>
      <p:tags r:id="rId1"/>
    </p:custDataLst>
    <p:extLst>
      <p:ext uri="{BB962C8B-B14F-4D97-AF65-F5344CB8AC3E}">
        <p14:creationId xmlns:p14="http://schemas.microsoft.com/office/powerpoint/2010/main" val="341296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286-69D4-DE2D-8656-D1C2AB7D3CAA}"/>
              </a:ext>
            </a:extLst>
          </p:cNvPr>
          <p:cNvSpPr>
            <a:spLocks noGrp="1"/>
          </p:cNvSpPr>
          <p:nvPr>
            <p:ph type="title"/>
          </p:nvPr>
        </p:nvSpPr>
        <p:spPr/>
        <p:txBody>
          <a:bodyPr/>
          <a:lstStyle/>
          <a:p>
            <a:r>
              <a:rPr lang="en-AU" dirty="0"/>
              <a:t>Course 4 – ACCHO Orientation</a:t>
            </a:r>
          </a:p>
        </p:txBody>
      </p:sp>
      <p:sp>
        <p:nvSpPr>
          <p:cNvPr id="3" name="Content Placeholder 2">
            <a:extLst>
              <a:ext uri="{FF2B5EF4-FFF2-40B4-BE49-F238E27FC236}">
                <a16:creationId xmlns:a16="http://schemas.microsoft.com/office/drawing/2014/main" id="{1446E094-2647-0F76-DD43-721BD3CB3C3F}"/>
              </a:ext>
            </a:extLst>
          </p:cNvPr>
          <p:cNvSpPr>
            <a:spLocks noGrp="1"/>
          </p:cNvSpPr>
          <p:nvPr>
            <p:ph idx="1"/>
          </p:nvPr>
        </p:nvSpPr>
        <p:spPr/>
        <p:txBody>
          <a:bodyPr/>
          <a:lstStyle/>
          <a:p>
            <a:endParaRPr lang="en-AU" dirty="0"/>
          </a:p>
          <a:p>
            <a:endParaRPr lang="en-AU" dirty="0"/>
          </a:p>
          <a:p>
            <a:endParaRPr lang="en-AU" dirty="0"/>
          </a:p>
        </p:txBody>
      </p:sp>
      <p:pic>
        <p:nvPicPr>
          <p:cNvPr id="4" name="Picture 3">
            <a:extLst>
              <a:ext uri="{FF2B5EF4-FFF2-40B4-BE49-F238E27FC236}">
                <a16:creationId xmlns:a16="http://schemas.microsoft.com/office/drawing/2014/main" id="{496D98E4-B87A-0153-7033-91548321FCD2}"/>
              </a:ext>
            </a:extLst>
          </p:cNvPr>
          <p:cNvPicPr>
            <a:picLocks noChangeAspect="1"/>
          </p:cNvPicPr>
          <p:nvPr/>
        </p:nvPicPr>
        <p:blipFill>
          <a:blip r:embed="rId4"/>
          <a:stretch>
            <a:fillRect/>
          </a:stretch>
        </p:blipFill>
        <p:spPr>
          <a:xfrm>
            <a:off x="5765800" y="1690688"/>
            <a:ext cx="6223000" cy="3784844"/>
          </a:xfrm>
          <a:prstGeom prst="rect">
            <a:avLst/>
          </a:prstGeom>
        </p:spPr>
      </p:pic>
      <p:sp>
        <p:nvSpPr>
          <p:cNvPr id="5" name="Oval 4">
            <a:extLst>
              <a:ext uri="{FF2B5EF4-FFF2-40B4-BE49-F238E27FC236}">
                <a16:creationId xmlns:a16="http://schemas.microsoft.com/office/drawing/2014/main" id="{70542338-E8A1-DAB6-079F-70E737CE0D6C}"/>
              </a:ext>
            </a:extLst>
          </p:cNvPr>
          <p:cNvSpPr/>
          <p:nvPr/>
        </p:nvSpPr>
        <p:spPr>
          <a:xfrm>
            <a:off x="5600700" y="2117726"/>
            <a:ext cx="1917700" cy="179704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BFF58DAB-342E-684E-AB73-1B2BD768696C}"/>
              </a:ext>
            </a:extLst>
          </p:cNvPr>
          <p:cNvSpPr txBox="1"/>
          <p:nvPr/>
        </p:nvSpPr>
        <p:spPr>
          <a:xfrm>
            <a:off x="1003300" y="5641581"/>
            <a:ext cx="6096000" cy="369332"/>
          </a:xfrm>
          <a:prstGeom prst="rect">
            <a:avLst/>
          </a:prstGeom>
          <a:noFill/>
        </p:spPr>
        <p:txBody>
          <a:bodyPr wrap="square">
            <a:spAutoFit/>
          </a:bodyPr>
          <a:lstStyle/>
          <a:p>
            <a:r>
              <a:rPr lang="en-AU" dirty="0">
                <a:hlinkClick r:id="rId5"/>
              </a:rPr>
              <a:t>Module 5: Introduction: ACCHO Orientation</a:t>
            </a:r>
            <a:endParaRPr lang="en-AU" dirty="0"/>
          </a:p>
        </p:txBody>
      </p:sp>
      <p:sp>
        <p:nvSpPr>
          <p:cNvPr id="8" name="Content Placeholder 4">
            <a:extLst>
              <a:ext uri="{FF2B5EF4-FFF2-40B4-BE49-F238E27FC236}">
                <a16:creationId xmlns:a16="http://schemas.microsoft.com/office/drawing/2014/main" id="{D8A950A7-FCEC-4474-CB9D-05FE98001EBD}"/>
              </a:ext>
            </a:extLst>
          </p:cNvPr>
          <p:cNvSpPr txBox="1">
            <a:spLocks/>
          </p:cNvSpPr>
          <p:nvPr/>
        </p:nvSpPr>
        <p:spPr>
          <a:xfrm>
            <a:off x="1003300" y="196756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a:p>
            <a:r>
              <a:rPr lang="en-US" dirty="0"/>
              <a:t>Government Policy</a:t>
            </a:r>
          </a:p>
          <a:p>
            <a:r>
              <a:rPr lang="en-US" dirty="0"/>
              <a:t>Roles &amp; Responsibilities</a:t>
            </a:r>
          </a:p>
          <a:p>
            <a:r>
              <a:rPr lang="en-US" dirty="0"/>
              <a:t>Recap on Medicare</a:t>
            </a:r>
          </a:p>
          <a:p>
            <a:r>
              <a:rPr lang="en-US" dirty="0"/>
              <a:t>Partnerships &amp; Collaborations</a:t>
            </a:r>
          </a:p>
          <a:p>
            <a:endParaRPr lang="en-US" dirty="0"/>
          </a:p>
          <a:p>
            <a:pPr lvl="1"/>
            <a:endParaRPr lang="en-US" dirty="0"/>
          </a:p>
          <a:p>
            <a:pPr lvl="1"/>
            <a:endParaRPr lang="en-US" dirty="0"/>
          </a:p>
          <a:p>
            <a:endParaRPr lang="en-AU" dirty="0"/>
          </a:p>
        </p:txBody>
      </p:sp>
    </p:spTree>
    <p:custDataLst>
      <p:tags r:id="rId1"/>
    </p:custDataLst>
    <p:extLst>
      <p:ext uri="{BB962C8B-B14F-4D97-AF65-F5344CB8AC3E}">
        <p14:creationId xmlns:p14="http://schemas.microsoft.com/office/powerpoint/2010/main" val="1469128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36974-B860-F7AC-B932-F90DD4F1E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4FA37-101E-FD7C-7A5A-D60C5F1AB557}"/>
              </a:ext>
            </a:extLst>
          </p:cNvPr>
          <p:cNvSpPr>
            <a:spLocks noGrp="1"/>
          </p:cNvSpPr>
          <p:nvPr>
            <p:ph type="title"/>
          </p:nvPr>
        </p:nvSpPr>
        <p:spPr>
          <a:xfrm>
            <a:off x="838200" y="625231"/>
            <a:ext cx="10515600" cy="1325563"/>
          </a:xfrm>
        </p:spPr>
        <p:txBody>
          <a:bodyPr/>
          <a:lstStyle/>
          <a:p>
            <a:r>
              <a:rPr lang="en-AU" dirty="0"/>
              <a:t>Course 1 - MBS</a:t>
            </a:r>
          </a:p>
        </p:txBody>
      </p:sp>
      <p:pic>
        <p:nvPicPr>
          <p:cNvPr id="5" name="Picture 4">
            <a:extLst>
              <a:ext uri="{FF2B5EF4-FFF2-40B4-BE49-F238E27FC236}">
                <a16:creationId xmlns:a16="http://schemas.microsoft.com/office/drawing/2014/main" id="{83451656-640A-1F91-13F5-4966CFF2BCCE}"/>
              </a:ext>
            </a:extLst>
          </p:cNvPr>
          <p:cNvPicPr>
            <a:picLocks noChangeAspect="1"/>
          </p:cNvPicPr>
          <p:nvPr/>
        </p:nvPicPr>
        <p:blipFill>
          <a:blip r:embed="rId4"/>
          <a:stretch>
            <a:fillRect/>
          </a:stretch>
        </p:blipFill>
        <p:spPr>
          <a:xfrm>
            <a:off x="5130800" y="933042"/>
            <a:ext cx="6223000" cy="3784844"/>
          </a:xfrm>
          <a:prstGeom prst="rect">
            <a:avLst/>
          </a:prstGeom>
        </p:spPr>
      </p:pic>
      <p:sp>
        <p:nvSpPr>
          <p:cNvPr id="6" name="Oval 5">
            <a:extLst>
              <a:ext uri="{FF2B5EF4-FFF2-40B4-BE49-F238E27FC236}">
                <a16:creationId xmlns:a16="http://schemas.microsoft.com/office/drawing/2014/main" id="{BED78A71-6220-FCCB-013D-51963403BBBC}"/>
              </a:ext>
            </a:extLst>
          </p:cNvPr>
          <p:cNvSpPr/>
          <p:nvPr/>
        </p:nvSpPr>
        <p:spPr>
          <a:xfrm>
            <a:off x="7716550" y="1251540"/>
            <a:ext cx="2108200" cy="2082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422C5F7C-487E-2BEE-8555-7980C54BC716}"/>
              </a:ext>
            </a:extLst>
          </p:cNvPr>
          <p:cNvSpPr txBox="1"/>
          <p:nvPr/>
        </p:nvSpPr>
        <p:spPr>
          <a:xfrm>
            <a:off x="1006580" y="5093933"/>
            <a:ext cx="6092890" cy="923330"/>
          </a:xfrm>
          <a:prstGeom prst="rect">
            <a:avLst/>
          </a:prstGeom>
          <a:noFill/>
        </p:spPr>
        <p:txBody>
          <a:bodyPr wrap="square">
            <a:spAutoFit/>
          </a:bodyPr>
          <a:lstStyle/>
          <a:p>
            <a:pPr marL="285750" indent="-285750">
              <a:buFont typeface="Arial" panose="020B0604020202020204" pitchFamily="34" charset="0"/>
              <a:buChar char="•"/>
            </a:pPr>
            <a:r>
              <a:rPr lang="en-US" dirty="0">
                <a:hlinkClick r:id="rId5"/>
              </a:rPr>
              <a:t>Understanding the main item numbers billed in ACCHO</a:t>
            </a:r>
            <a:endParaRPr lang="en-US" dirty="0"/>
          </a:p>
          <a:p>
            <a:pPr marL="285750" indent="-285750">
              <a:buFont typeface="Arial" panose="020B0604020202020204" pitchFamily="34" charset="0"/>
              <a:buChar char="•"/>
            </a:pPr>
            <a:r>
              <a:rPr lang="en-US" dirty="0">
                <a:hlinkClick r:id="rId6"/>
              </a:rPr>
              <a:t>Case Studies</a:t>
            </a:r>
            <a:endParaRPr lang="en-US" dirty="0"/>
          </a:p>
          <a:p>
            <a:pPr marL="285750" indent="-285750">
              <a:buFont typeface="Arial" panose="020B0604020202020204" pitchFamily="34" charset="0"/>
              <a:buChar char="•"/>
            </a:pPr>
            <a:r>
              <a:rPr lang="en-US" dirty="0">
                <a:hlinkClick r:id="rId7"/>
              </a:rPr>
              <a:t>Incentive Programs</a:t>
            </a:r>
            <a:endParaRPr lang="en-US" dirty="0"/>
          </a:p>
        </p:txBody>
      </p:sp>
    </p:spTree>
    <p:custDataLst>
      <p:tags r:id="rId1"/>
    </p:custDataLst>
    <p:extLst>
      <p:ext uri="{BB962C8B-B14F-4D97-AF65-F5344CB8AC3E}">
        <p14:creationId xmlns:p14="http://schemas.microsoft.com/office/powerpoint/2010/main" val="179942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3D White Numbers">
            <a:extLst>
              <a:ext uri="{FF2B5EF4-FFF2-40B4-BE49-F238E27FC236}">
                <a16:creationId xmlns:a16="http://schemas.microsoft.com/office/drawing/2014/main" id="{F2AF76BB-87DB-9BC1-5610-F35E46552122}"/>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t="284" r="1" b="1"/>
          <a:stretch/>
        </p:blipFill>
        <p:spPr>
          <a:xfrm>
            <a:off x="6095"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01286-69D4-DE2D-8656-D1C2AB7D3CAA}"/>
              </a:ext>
            </a:extLst>
          </p:cNvPr>
          <p:cNvSpPr>
            <a:spLocks noGrp="1"/>
          </p:cNvSpPr>
          <p:nvPr>
            <p:ph type="ctrTitle"/>
          </p:nvPr>
        </p:nvSpPr>
        <p:spPr>
          <a:xfrm>
            <a:off x="321733" y="554845"/>
            <a:ext cx="10656891" cy="3902673"/>
          </a:xfrm>
        </p:spPr>
        <p:txBody>
          <a:bodyPr anchor="t">
            <a:normAutofit/>
          </a:bodyPr>
          <a:lstStyle/>
          <a:p>
            <a:pPr algn="l"/>
            <a:r>
              <a:rPr lang="en-AU" sz="5200" dirty="0">
                <a:solidFill>
                  <a:srgbClr val="FFFFFF"/>
                </a:solidFill>
              </a:rPr>
              <a:t>Specific Key Item numbers </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46E094-2647-0F76-DD43-721BD3CB3C3F}"/>
              </a:ext>
            </a:extLst>
          </p:cNvPr>
          <p:cNvSpPr>
            <a:spLocks noGrp="1"/>
          </p:cNvSpPr>
          <p:nvPr>
            <p:ph type="subTitle" idx="1"/>
          </p:nvPr>
        </p:nvSpPr>
        <p:spPr>
          <a:xfrm>
            <a:off x="1972859" y="2094684"/>
            <a:ext cx="9005766" cy="2995988"/>
          </a:xfrm>
        </p:spPr>
        <p:txBody>
          <a:bodyPr anchor="b">
            <a:normAutofit/>
          </a:bodyPr>
          <a:lstStyle/>
          <a:p>
            <a:pPr algn="l"/>
            <a:endParaRPr lang="en-AU" sz="2000" dirty="0">
              <a:solidFill>
                <a:srgbClr val="FFFFFF"/>
              </a:solidFill>
            </a:endParaRPr>
          </a:p>
          <a:p>
            <a:pPr algn="l"/>
            <a:r>
              <a:rPr lang="en-AU" sz="5400" dirty="0">
                <a:solidFill>
                  <a:schemeClr val="tx2"/>
                </a:solidFill>
              </a:rPr>
              <a:t>715’s</a:t>
            </a:r>
          </a:p>
          <a:p>
            <a:pPr algn="l"/>
            <a:r>
              <a:rPr lang="en-AU" sz="5400" dirty="0">
                <a:solidFill>
                  <a:schemeClr val="tx2"/>
                </a:solidFill>
              </a:rPr>
              <a:t>Chronic disease</a:t>
            </a:r>
          </a:p>
          <a:p>
            <a:pPr algn="l"/>
            <a:endParaRPr lang="en-AU" sz="2000" dirty="0">
              <a:solidFill>
                <a:srgbClr val="FFFFFF"/>
              </a:solidFill>
            </a:endParaRPr>
          </a:p>
        </p:txBody>
      </p:sp>
    </p:spTree>
    <p:custDataLst>
      <p:tags r:id="rId1"/>
    </p:custDataLst>
    <p:extLst>
      <p:ext uri="{BB962C8B-B14F-4D97-AF65-F5344CB8AC3E}">
        <p14:creationId xmlns:p14="http://schemas.microsoft.com/office/powerpoint/2010/main" val="325617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BF07-D507-1709-4191-07F3A24EA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35721-9539-2B43-7165-E2D3136EE81C}"/>
              </a:ext>
            </a:extLst>
          </p:cNvPr>
          <p:cNvSpPr>
            <a:spLocks noGrp="1"/>
          </p:cNvSpPr>
          <p:nvPr>
            <p:ph type="title"/>
          </p:nvPr>
        </p:nvSpPr>
        <p:spPr>
          <a:xfrm>
            <a:off x="152400" y="1927225"/>
            <a:ext cx="10515600" cy="1325563"/>
          </a:xfrm>
        </p:spPr>
        <p:txBody>
          <a:bodyPr>
            <a:normAutofit fontScale="90000"/>
          </a:bodyPr>
          <a:lstStyle/>
          <a:p>
            <a:r>
              <a:rPr lang="en-AU" dirty="0"/>
              <a:t>Course 2 </a:t>
            </a:r>
            <a:br>
              <a:rPr lang="en-AU" dirty="0"/>
            </a:br>
            <a:r>
              <a:rPr lang="en-AU" dirty="0">
                <a:hlinkClick r:id="rId4"/>
              </a:rPr>
              <a:t>Practice Incentive Items</a:t>
            </a:r>
            <a:br>
              <a:rPr lang="en-AU" dirty="0"/>
            </a:br>
            <a:r>
              <a:rPr lang="en-AU" dirty="0"/>
              <a:t>(PIP)</a:t>
            </a:r>
            <a:br>
              <a:rPr lang="en-AU" dirty="0"/>
            </a:br>
            <a:endParaRPr lang="en-AU" dirty="0"/>
          </a:p>
        </p:txBody>
      </p:sp>
      <p:pic>
        <p:nvPicPr>
          <p:cNvPr id="2050" name="Picture 2" descr="Pdsa Diagrams">
            <a:extLst>
              <a:ext uri="{FF2B5EF4-FFF2-40B4-BE49-F238E27FC236}">
                <a16:creationId xmlns:a16="http://schemas.microsoft.com/office/drawing/2014/main" id="{2BEE84A6-D76E-86F3-5184-B8FBC8E1F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0"/>
            <a:ext cx="6746875"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8141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0E8485-9295-4628-198D-5E7B8B2988C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alking on a path in a desert&#10;&#10;Description automatically generated">
            <a:extLst>
              <a:ext uri="{FF2B5EF4-FFF2-40B4-BE49-F238E27FC236}">
                <a16:creationId xmlns:a16="http://schemas.microsoft.com/office/drawing/2014/main" id="{13B73483-03B3-6202-FCC7-80D055482E23}"/>
              </a:ext>
            </a:extLst>
          </p:cNvPr>
          <p:cNvPicPr>
            <a:picLocks noChangeAspect="1"/>
          </p:cNvPicPr>
          <p:nvPr/>
        </p:nvPicPr>
        <p:blipFill>
          <a:blip r:embed="rId4"/>
          <a:srcRect l="8175" r="11105" b="1"/>
          <a:stretch/>
        </p:blipFill>
        <p:spPr>
          <a:xfrm>
            <a:off x="3695130" y="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563FD3F-C246-5CE5-0ED6-CC14B369CACB}"/>
              </a:ext>
            </a:extLst>
          </p:cNvPr>
          <p:cNvSpPr>
            <a:spLocks noGrp="1"/>
          </p:cNvSpPr>
          <p:nvPr>
            <p:ph idx="1"/>
          </p:nvPr>
        </p:nvSpPr>
        <p:spPr>
          <a:xfrm>
            <a:off x="78657" y="432618"/>
            <a:ext cx="5702709" cy="5742039"/>
          </a:xfrm>
        </p:spPr>
        <p:txBody>
          <a:bodyPr>
            <a:noAutofit/>
          </a:bodyPr>
          <a:lstStyle/>
          <a:p>
            <a:pPr marL="0" indent="0" algn="ctr">
              <a:buNone/>
            </a:pPr>
            <a:r>
              <a:rPr lang="en-US" sz="2300" dirty="0"/>
              <a:t>We acknowledge the Traditional Custodians of the land on which we gather today. We pay our respects to elders past, present, and emerging and recognise their enduring connection to land, waters, and culture.</a:t>
            </a:r>
          </a:p>
          <a:p>
            <a:pPr marL="0" indent="0" algn="ctr">
              <a:buNone/>
            </a:pPr>
            <a:endParaRPr lang="en-US" sz="2300" dirty="0"/>
          </a:p>
          <a:p>
            <a:pPr marL="0" indent="0" algn="ctr">
              <a:buNone/>
            </a:pPr>
            <a:r>
              <a:rPr lang="en-US" sz="2300" dirty="0"/>
              <a:t>We </a:t>
            </a:r>
            <a:r>
              <a:rPr lang="en-US" sz="2300" b="1" dirty="0"/>
              <a:t>honor</a:t>
            </a:r>
            <a:r>
              <a:rPr lang="en-US" sz="2300" dirty="0"/>
              <a:t> the resilience, wisdom, and strength of First Nations peoples and commit ourselves to learning from and walking alongside them, as we strive for a future of respect, equality, and reconciliation.</a:t>
            </a:r>
          </a:p>
          <a:p>
            <a:pPr marL="0" indent="0" algn="ctr">
              <a:buNone/>
            </a:pPr>
            <a:endParaRPr lang="en-US" sz="2300" dirty="0"/>
          </a:p>
          <a:p>
            <a:pPr marL="0" indent="0" algn="ctr">
              <a:buNone/>
            </a:pPr>
            <a:r>
              <a:rPr lang="en-US" sz="2300" dirty="0"/>
              <a:t>In the spirit of togetherness, we stand united in honoring the culture and contributions of Aboriginal and Torres Strait Islander communities, now and always.</a:t>
            </a:r>
          </a:p>
          <a:p>
            <a:endParaRPr lang="en-AU" sz="2500" dirty="0"/>
          </a:p>
        </p:txBody>
      </p:sp>
    </p:spTree>
    <p:custDataLst>
      <p:tags r:id="rId1"/>
    </p:custDataLst>
    <p:extLst>
      <p:ext uri="{BB962C8B-B14F-4D97-AF65-F5344CB8AC3E}">
        <p14:creationId xmlns:p14="http://schemas.microsoft.com/office/powerpoint/2010/main" val="3528448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DBFDD-FEE8-CB92-DC6C-1C7CA6F28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C51FA-8597-6D99-B0C4-0B60DC5A377C}"/>
              </a:ext>
            </a:extLst>
          </p:cNvPr>
          <p:cNvSpPr>
            <a:spLocks noGrp="1"/>
          </p:cNvSpPr>
          <p:nvPr>
            <p:ph type="ctrTitle"/>
          </p:nvPr>
        </p:nvSpPr>
        <p:spPr>
          <a:xfrm>
            <a:off x="1352369" y="-1641519"/>
            <a:ext cx="9144000" cy="2387600"/>
          </a:xfrm>
        </p:spPr>
        <p:txBody>
          <a:bodyPr>
            <a:normAutofit/>
          </a:bodyPr>
          <a:lstStyle/>
          <a:p>
            <a:r>
              <a:rPr lang="en-AU" sz="2500" dirty="0">
                <a:effectLst/>
                <a:latin typeface="Aptos" panose="020B0004020202020204" pitchFamily="34" charset="0"/>
                <a:ea typeface="Calibri" panose="020F0502020204030204" pitchFamily="34" charset="0"/>
                <a:cs typeface="Aptos" panose="020B0004020202020204" pitchFamily="34" charset="0"/>
              </a:rPr>
              <a:t>Health Assessments 0- 14years </a:t>
            </a:r>
          </a:p>
        </p:txBody>
      </p:sp>
      <p:pic>
        <p:nvPicPr>
          <p:cNvPr id="3074" name="Picture 2">
            <a:extLst>
              <a:ext uri="{FF2B5EF4-FFF2-40B4-BE49-F238E27FC236}">
                <a16:creationId xmlns:a16="http://schemas.microsoft.com/office/drawing/2014/main" id="{41E614DE-339E-6CA4-164E-7CFF15F121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2" t="10720"/>
          <a:stretch/>
        </p:blipFill>
        <p:spPr bwMode="auto">
          <a:xfrm>
            <a:off x="446314" y="970306"/>
            <a:ext cx="11299371" cy="561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36186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81F1-ABC6-B3FD-65D8-D4A2DFF35F06}"/>
              </a:ext>
            </a:extLst>
          </p:cNvPr>
          <p:cNvSpPr>
            <a:spLocks noGrp="1"/>
          </p:cNvSpPr>
          <p:nvPr>
            <p:ph type="ctrTitle"/>
          </p:nvPr>
        </p:nvSpPr>
        <p:spPr>
          <a:xfrm>
            <a:off x="1352369" y="-1641519"/>
            <a:ext cx="9144000" cy="2387600"/>
          </a:xfrm>
        </p:spPr>
        <p:txBody>
          <a:bodyPr>
            <a:normAutofit/>
          </a:bodyPr>
          <a:lstStyle/>
          <a:p>
            <a:r>
              <a:rPr lang="en-AU" sz="2500" dirty="0">
                <a:effectLst/>
                <a:latin typeface="Aptos" panose="020B0004020202020204" pitchFamily="34" charset="0"/>
                <a:ea typeface="Calibri" panose="020F0502020204030204" pitchFamily="34" charset="0"/>
                <a:cs typeface="Aptos" panose="020B0004020202020204" pitchFamily="34" charset="0"/>
              </a:rPr>
              <a:t>Comparison group is QLD, all age groups, current smoker</a:t>
            </a:r>
          </a:p>
        </p:txBody>
      </p:sp>
      <p:pic>
        <p:nvPicPr>
          <p:cNvPr id="1026" name="Picture 2">
            <a:extLst>
              <a:ext uri="{FF2B5EF4-FFF2-40B4-BE49-F238E27FC236}">
                <a16:creationId xmlns:a16="http://schemas.microsoft.com/office/drawing/2014/main" id="{970AEB3D-0A66-9C66-2C4D-C70AB4DE9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731" y="1303174"/>
            <a:ext cx="10711543" cy="510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49045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CB2DD-6CF4-E3E1-9836-D0297CF6BE8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84D2E8B-9486-80BB-6532-595E2CB5B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6362"/>
            <a:ext cx="121920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073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FE988-1E9E-A84A-0AB3-8A5D1EC3D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1B0358-D391-5C04-743B-644EBA277457}"/>
              </a:ext>
            </a:extLst>
          </p:cNvPr>
          <p:cNvSpPr>
            <a:spLocks noGrp="1"/>
          </p:cNvSpPr>
          <p:nvPr>
            <p:ph type="title"/>
          </p:nvPr>
        </p:nvSpPr>
        <p:spPr>
          <a:xfrm>
            <a:off x="838200" y="0"/>
            <a:ext cx="10515600" cy="1325563"/>
          </a:xfrm>
        </p:spPr>
        <p:txBody>
          <a:bodyPr/>
          <a:lstStyle/>
          <a:p>
            <a:r>
              <a:rPr lang="en-AU" dirty="0"/>
              <a:t>Course 3 - </a:t>
            </a:r>
            <a:r>
              <a:rPr lang="en-AU" dirty="0">
                <a:hlinkClick r:id="rId4"/>
              </a:rPr>
              <a:t>nKPI</a:t>
            </a:r>
            <a:endParaRPr lang="en-AU" dirty="0"/>
          </a:p>
        </p:txBody>
      </p:sp>
      <p:pic>
        <p:nvPicPr>
          <p:cNvPr id="3" name="Picture 2">
            <a:extLst>
              <a:ext uri="{FF2B5EF4-FFF2-40B4-BE49-F238E27FC236}">
                <a16:creationId xmlns:a16="http://schemas.microsoft.com/office/drawing/2014/main" id="{E95F3970-251C-C0E7-EB74-896F490F9FA5}"/>
              </a:ext>
            </a:extLst>
          </p:cNvPr>
          <p:cNvPicPr>
            <a:picLocks noChangeAspect="1"/>
          </p:cNvPicPr>
          <p:nvPr/>
        </p:nvPicPr>
        <p:blipFill>
          <a:blip r:embed="rId5"/>
          <a:stretch>
            <a:fillRect/>
          </a:stretch>
        </p:blipFill>
        <p:spPr>
          <a:xfrm>
            <a:off x="5537200" y="2352407"/>
            <a:ext cx="6223000" cy="3784844"/>
          </a:xfrm>
          <a:prstGeom prst="rect">
            <a:avLst/>
          </a:prstGeom>
        </p:spPr>
      </p:pic>
      <p:sp>
        <p:nvSpPr>
          <p:cNvPr id="4" name="Oval 3">
            <a:extLst>
              <a:ext uri="{FF2B5EF4-FFF2-40B4-BE49-F238E27FC236}">
                <a16:creationId xmlns:a16="http://schemas.microsoft.com/office/drawing/2014/main" id="{8532605B-69D9-5B7D-8465-BCC87AC113F3}"/>
              </a:ext>
            </a:extLst>
          </p:cNvPr>
          <p:cNvSpPr/>
          <p:nvPr/>
        </p:nvSpPr>
        <p:spPr>
          <a:xfrm>
            <a:off x="5207000" y="4339690"/>
            <a:ext cx="6883400" cy="2082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E8FC58B1-FE0D-BC10-DA29-AE5D732B95B1}"/>
              </a:ext>
            </a:extLst>
          </p:cNvPr>
          <p:cNvSpPr/>
          <p:nvPr/>
        </p:nvSpPr>
        <p:spPr>
          <a:xfrm>
            <a:off x="228600" y="1028968"/>
            <a:ext cx="10871200" cy="1323439"/>
          </a:xfrm>
          <a:prstGeom prst="rect">
            <a:avLst/>
          </a:prstGeom>
          <a:noFill/>
        </p:spPr>
        <p:txBody>
          <a:bodyPr wrap="square" lIns="91440" tIns="45720" rIns="91440" bIns="45720">
            <a:spAutoFit/>
          </a:bodyPr>
          <a:lstStyle/>
          <a:p>
            <a:pPr algn="ctr"/>
            <a:r>
              <a:rPr lang="en-AU" sz="8000" b="1" cap="none" spc="0" dirty="0">
                <a:ln w="22225">
                  <a:solidFill>
                    <a:schemeClr val="accent2"/>
                  </a:solidFill>
                  <a:prstDash val="solid"/>
                </a:ln>
                <a:solidFill>
                  <a:schemeClr val="tx2"/>
                </a:solidFill>
                <a:effectLst/>
              </a:rPr>
              <a:t>Data Entry = $$$$</a:t>
            </a:r>
          </a:p>
        </p:txBody>
      </p:sp>
    </p:spTree>
    <p:custDataLst>
      <p:tags r:id="rId1"/>
    </p:custDataLst>
    <p:extLst>
      <p:ext uri="{BB962C8B-B14F-4D97-AF65-F5344CB8AC3E}">
        <p14:creationId xmlns:p14="http://schemas.microsoft.com/office/powerpoint/2010/main" val="701923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B3C37-6CF3-ABC3-E99D-5F99101C4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5E6FE-DD38-E8C9-46DC-040A340747D8}"/>
              </a:ext>
            </a:extLst>
          </p:cNvPr>
          <p:cNvSpPr>
            <a:spLocks noGrp="1"/>
          </p:cNvSpPr>
          <p:nvPr>
            <p:ph type="title"/>
          </p:nvPr>
        </p:nvSpPr>
        <p:spPr/>
        <p:txBody>
          <a:bodyPr/>
          <a:lstStyle/>
          <a:p>
            <a:r>
              <a:rPr lang="en-AU" dirty="0"/>
              <a:t>Course 4 – ACCHO Orientation</a:t>
            </a:r>
          </a:p>
        </p:txBody>
      </p:sp>
      <p:sp>
        <p:nvSpPr>
          <p:cNvPr id="3" name="Content Placeholder 2">
            <a:extLst>
              <a:ext uri="{FF2B5EF4-FFF2-40B4-BE49-F238E27FC236}">
                <a16:creationId xmlns:a16="http://schemas.microsoft.com/office/drawing/2014/main" id="{1E7FC6AD-778B-2FCB-1426-E0FAF643CFBC}"/>
              </a:ext>
            </a:extLst>
          </p:cNvPr>
          <p:cNvSpPr>
            <a:spLocks noGrp="1"/>
          </p:cNvSpPr>
          <p:nvPr>
            <p:ph idx="1"/>
          </p:nvPr>
        </p:nvSpPr>
        <p:spPr/>
        <p:txBody>
          <a:bodyPr/>
          <a:lstStyle/>
          <a:p>
            <a:endParaRPr lang="en-AU" dirty="0"/>
          </a:p>
          <a:p>
            <a:endParaRPr lang="en-AU" dirty="0"/>
          </a:p>
          <a:p>
            <a:endParaRPr lang="en-AU" dirty="0"/>
          </a:p>
        </p:txBody>
      </p:sp>
      <p:pic>
        <p:nvPicPr>
          <p:cNvPr id="4" name="Picture 3">
            <a:extLst>
              <a:ext uri="{FF2B5EF4-FFF2-40B4-BE49-F238E27FC236}">
                <a16:creationId xmlns:a16="http://schemas.microsoft.com/office/drawing/2014/main" id="{0F1AB356-94FD-986C-7A81-B8B26453BEE7}"/>
              </a:ext>
            </a:extLst>
          </p:cNvPr>
          <p:cNvPicPr>
            <a:picLocks noChangeAspect="1"/>
          </p:cNvPicPr>
          <p:nvPr/>
        </p:nvPicPr>
        <p:blipFill>
          <a:blip r:embed="rId4"/>
          <a:stretch>
            <a:fillRect/>
          </a:stretch>
        </p:blipFill>
        <p:spPr>
          <a:xfrm>
            <a:off x="5765800" y="2352676"/>
            <a:ext cx="6223000" cy="3784844"/>
          </a:xfrm>
          <a:prstGeom prst="rect">
            <a:avLst/>
          </a:prstGeom>
        </p:spPr>
      </p:pic>
      <p:sp>
        <p:nvSpPr>
          <p:cNvPr id="5" name="Oval 4">
            <a:extLst>
              <a:ext uri="{FF2B5EF4-FFF2-40B4-BE49-F238E27FC236}">
                <a16:creationId xmlns:a16="http://schemas.microsoft.com/office/drawing/2014/main" id="{639A4766-C04F-93F5-BE4F-D05B43DB445F}"/>
              </a:ext>
            </a:extLst>
          </p:cNvPr>
          <p:cNvSpPr/>
          <p:nvPr/>
        </p:nvSpPr>
        <p:spPr>
          <a:xfrm>
            <a:off x="5562600" y="2816226"/>
            <a:ext cx="1917700" cy="179704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CFC3B5C3-4BDF-FB41-2A9C-71DF6B2306F1}"/>
              </a:ext>
            </a:extLst>
          </p:cNvPr>
          <p:cNvSpPr txBox="1"/>
          <p:nvPr/>
        </p:nvSpPr>
        <p:spPr>
          <a:xfrm>
            <a:off x="4622800" y="1331098"/>
            <a:ext cx="6096000" cy="369332"/>
          </a:xfrm>
          <a:prstGeom prst="rect">
            <a:avLst/>
          </a:prstGeom>
          <a:noFill/>
        </p:spPr>
        <p:txBody>
          <a:bodyPr wrap="square">
            <a:spAutoFit/>
          </a:bodyPr>
          <a:lstStyle/>
          <a:p>
            <a:r>
              <a:rPr lang="en-AU" dirty="0">
                <a:hlinkClick r:id="rId5"/>
              </a:rPr>
              <a:t>Module 5: Introduction: ACCHO Orientation</a:t>
            </a:r>
            <a:endParaRPr lang="en-AU" dirty="0"/>
          </a:p>
        </p:txBody>
      </p:sp>
      <p:sp>
        <p:nvSpPr>
          <p:cNvPr id="8" name="Content Placeholder 4">
            <a:extLst>
              <a:ext uri="{FF2B5EF4-FFF2-40B4-BE49-F238E27FC236}">
                <a16:creationId xmlns:a16="http://schemas.microsoft.com/office/drawing/2014/main" id="{93E8A826-9AF8-0903-D64E-F3B6640A5A20}"/>
              </a:ext>
            </a:extLst>
          </p:cNvPr>
          <p:cNvSpPr txBox="1">
            <a:spLocks/>
          </p:cNvSpPr>
          <p:nvPr/>
        </p:nvSpPr>
        <p:spPr>
          <a:xfrm>
            <a:off x="1473200" y="211772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Recap on Medicare</a:t>
            </a:r>
          </a:p>
          <a:p>
            <a:r>
              <a:rPr lang="en-US" dirty="0">
                <a:hlinkClick r:id="rId6"/>
              </a:rPr>
              <a:t>Dr Liz</a:t>
            </a:r>
            <a:endParaRPr lang="en-US" dirty="0"/>
          </a:p>
          <a:p>
            <a:r>
              <a:rPr lang="en-US" dirty="0">
                <a:hlinkClick r:id="rId7"/>
              </a:rPr>
              <a:t>AHW - Elly</a:t>
            </a:r>
            <a:endParaRPr lang="en-US" dirty="0"/>
          </a:p>
          <a:p>
            <a:pPr lvl="1"/>
            <a:endParaRPr lang="en-US" dirty="0"/>
          </a:p>
          <a:p>
            <a:pPr lvl="1"/>
            <a:endParaRPr lang="en-US" dirty="0"/>
          </a:p>
          <a:p>
            <a:endParaRPr lang="en-AU" dirty="0"/>
          </a:p>
        </p:txBody>
      </p:sp>
    </p:spTree>
    <p:custDataLst>
      <p:tags r:id="rId1"/>
    </p:custDataLst>
    <p:extLst>
      <p:ext uri="{BB962C8B-B14F-4D97-AF65-F5344CB8AC3E}">
        <p14:creationId xmlns:p14="http://schemas.microsoft.com/office/powerpoint/2010/main" val="3409171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C1E56-E2E1-D02D-131E-72C551013CE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CF369E-D841-B322-3244-A277D877697A}"/>
              </a:ext>
            </a:extLst>
          </p:cNvPr>
          <p:cNvSpPr txBox="1"/>
          <p:nvPr/>
        </p:nvSpPr>
        <p:spPr>
          <a:xfrm>
            <a:off x="1626548" y="2796818"/>
            <a:ext cx="9385300" cy="3057247"/>
          </a:xfrm>
          <a:prstGeom prst="rect">
            <a:avLst/>
          </a:prstGeom>
          <a:noFill/>
        </p:spPr>
        <p:txBody>
          <a:bodyPr wrap="square">
            <a:spAutoFit/>
          </a:bodyPr>
          <a:lstStyle/>
          <a:p>
            <a:pPr algn="ctr">
              <a:spcAft>
                <a:spcPts val="1125"/>
              </a:spcAft>
            </a:pPr>
            <a:r>
              <a:rPr lang="en-US" sz="3000" b="1" i="0" dirty="0">
                <a:solidFill>
                  <a:srgbClr val="000000"/>
                </a:solidFill>
                <a:effectLst/>
              </a:rPr>
              <a:t>WHAT IS IT? </a:t>
            </a:r>
          </a:p>
          <a:p>
            <a:pPr algn="l">
              <a:spcAft>
                <a:spcPts val="1125"/>
              </a:spcAft>
            </a:pPr>
            <a:endParaRPr lang="en-US" dirty="0">
              <a:solidFill>
                <a:srgbClr val="000000"/>
              </a:solidFill>
            </a:endParaRPr>
          </a:p>
          <a:p>
            <a:pPr algn="l">
              <a:spcAft>
                <a:spcPts val="1125"/>
              </a:spcAft>
            </a:pPr>
            <a:r>
              <a:rPr lang="en-US" b="0" i="0" dirty="0">
                <a:solidFill>
                  <a:srgbClr val="000000"/>
                </a:solidFill>
                <a:effectLst/>
              </a:rPr>
              <a:t>New Chronic Condition Management items also leverage </a:t>
            </a:r>
            <a:r>
              <a:rPr lang="en-US" b="0" i="0" dirty="0" err="1">
                <a:solidFill>
                  <a:srgbClr val="000000"/>
                </a:solidFill>
                <a:effectLst/>
              </a:rPr>
              <a:t>MyMedicare</a:t>
            </a:r>
            <a:r>
              <a:rPr lang="en-US" b="0" i="0" dirty="0">
                <a:solidFill>
                  <a:srgbClr val="000000"/>
                </a:solidFill>
                <a:effectLst/>
              </a:rPr>
              <a:t> and are likely to drive a wave of </a:t>
            </a:r>
            <a:r>
              <a:rPr lang="en-US" b="0" i="0" dirty="0" err="1">
                <a:solidFill>
                  <a:srgbClr val="000000"/>
                </a:solidFill>
                <a:effectLst/>
              </a:rPr>
              <a:t>MyMedicare</a:t>
            </a:r>
            <a:r>
              <a:rPr lang="en-US" b="0" i="0" dirty="0">
                <a:solidFill>
                  <a:srgbClr val="000000"/>
                </a:solidFill>
                <a:effectLst/>
              </a:rPr>
              <a:t> registrations by patients. </a:t>
            </a:r>
          </a:p>
          <a:p>
            <a:pPr algn="l">
              <a:spcAft>
                <a:spcPts val="1125"/>
              </a:spcAft>
            </a:pPr>
            <a:r>
              <a:rPr lang="en-US" b="0" i="0" dirty="0">
                <a:solidFill>
                  <a:srgbClr val="000000"/>
                </a:solidFill>
                <a:effectLst/>
              </a:rPr>
              <a:t>To support continuity of care, patients registered through </a:t>
            </a:r>
            <a:r>
              <a:rPr lang="en-US" b="0" i="0" dirty="0" err="1">
                <a:solidFill>
                  <a:srgbClr val="000000"/>
                </a:solidFill>
                <a:effectLst/>
              </a:rPr>
              <a:t>MyMedicare</a:t>
            </a:r>
            <a:r>
              <a:rPr lang="en-US" b="0" i="0" dirty="0">
                <a:solidFill>
                  <a:srgbClr val="000000"/>
                </a:solidFill>
                <a:effectLst/>
              </a:rPr>
              <a:t> are only able to access GP chronic condition management plan and review items through the practice where they are registered for </a:t>
            </a:r>
            <a:r>
              <a:rPr lang="en-US" b="0" i="0" dirty="0" err="1">
                <a:solidFill>
                  <a:srgbClr val="000000"/>
                </a:solidFill>
                <a:effectLst/>
              </a:rPr>
              <a:t>MyMedicare</a:t>
            </a:r>
            <a:r>
              <a:rPr lang="en-US" b="0" i="0" dirty="0">
                <a:solidFill>
                  <a:srgbClr val="000000"/>
                </a:solidFill>
                <a:effectLst/>
              </a:rPr>
              <a:t> </a:t>
            </a:r>
          </a:p>
          <a:p>
            <a:pPr algn="l">
              <a:spcAft>
                <a:spcPts val="1125"/>
              </a:spcAft>
            </a:pPr>
            <a:r>
              <a:rPr lang="en-US" b="0" i="0" dirty="0">
                <a:solidFill>
                  <a:srgbClr val="000000"/>
                </a:solidFill>
                <a:effectLst/>
              </a:rPr>
              <a:t>(patients not registered for </a:t>
            </a:r>
            <a:r>
              <a:rPr lang="en-US" b="0" i="0" dirty="0" err="1">
                <a:solidFill>
                  <a:srgbClr val="000000"/>
                </a:solidFill>
                <a:effectLst/>
              </a:rPr>
              <a:t>MyMedicare</a:t>
            </a:r>
            <a:r>
              <a:rPr lang="en-US" b="0" i="0" dirty="0">
                <a:solidFill>
                  <a:srgbClr val="000000"/>
                </a:solidFill>
                <a:effectLst/>
              </a:rPr>
              <a:t> will be able to access the items through their usual GP). </a:t>
            </a:r>
          </a:p>
        </p:txBody>
      </p:sp>
      <p:pic>
        <p:nvPicPr>
          <p:cNvPr id="7" name="Picture 6">
            <a:extLst>
              <a:ext uri="{FF2B5EF4-FFF2-40B4-BE49-F238E27FC236}">
                <a16:creationId xmlns:a16="http://schemas.microsoft.com/office/drawing/2014/main" id="{FF358FF9-124A-2D53-91B4-DD53B22FD7B4}"/>
              </a:ext>
            </a:extLst>
          </p:cNvPr>
          <p:cNvPicPr>
            <a:picLocks noChangeAspect="1"/>
          </p:cNvPicPr>
          <p:nvPr/>
        </p:nvPicPr>
        <p:blipFill>
          <a:blip r:embed="rId4"/>
          <a:stretch>
            <a:fillRect/>
          </a:stretch>
        </p:blipFill>
        <p:spPr>
          <a:xfrm>
            <a:off x="1741797" y="346186"/>
            <a:ext cx="9154803" cy="1771897"/>
          </a:xfrm>
          <a:prstGeom prst="rect">
            <a:avLst/>
          </a:prstGeom>
        </p:spPr>
      </p:pic>
    </p:spTree>
    <p:custDataLst>
      <p:tags r:id="rId1"/>
    </p:custDataLst>
    <p:extLst>
      <p:ext uri="{BB962C8B-B14F-4D97-AF65-F5344CB8AC3E}">
        <p14:creationId xmlns:p14="http://schemas.microsoft.com/office/powerpoint/2010/main" val="270835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2781E6-871C-46E9-AF59-4E3CDF26A6E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5ECDD5-18F9-4C40-7910-747791514797}"/>
              </a:ext>
            </a:extLst>
          </p:cNvPr>
          <p:cNvSpPr>
            <a:spLocks noGrp="1"/>
          </p:cNvSpPr>
          <p:nvPr>
            <p:ph type="title"/>
          </p:nvPr>
        </p:nvSpPr>
        <p:spPr>
          <a:xfrm>
            <a:off x="817372" y="234366"/>
            <a:ext cx="4766330" cy="1454051"/>
          </a:xfrm>
        </p:spPr>
        <p:txBody>
          <a:bodyPr>
            <a:normAutofit/>
          </a:bodyPr>
          <a:lstStyle/>
          <a:p>
            <a:r>
              <a:rPr lang="en-AU" sz="3600" dirty="0">
                <a:solidFill>
                  <a:schemeClr val="tx2"/>
                </a:solidFill>
              </a:rPr>
              <a:t>My Medicare: Video</a:t>
            </a:r>
          </a:p>
        </p:txBody>
      </p:sp>
      <p:sp>
        <p:nvSpPr>
          <p:cNvPr id="5" name="Content Placeholder 4">
            <a:extLst>
              <a:ext uri="{FF2B5EF4-FFF2-40B4-BE49-F238E27FC236}">
                <a16:creationId xmlns:a16="http://schemas.microsoft.com/office/drawing/2014/main" id="{D5D4C21B-8E18-99FD-8DC7-8BC89373D8FA}"/>
              </a:ext>
            </a:extLst>
          </p:cNvPr>
          <p:cNvSpPr>
            <a:spLocks noGrp="1"/>
          </p:cNvSpPr>
          <p:nvPr>
            <p:ph idx="1"/>
          </p:nvPr>
        </p:nvSpPr>
        <p:spPr>
          <a:xfrm>
            <a:off x="976094" y="6521594"/>
            <a:ext cx="10949209" cy="3353476"/>
          </a:xfrm>
        </p:spPr>
        <p:txBody>
          <a:bodyPr anchor="t">
            <a:normAutofit/>
          </a:bodyPr>
          <a:lstStyle/>
          <a:p>
            <a:pPr marL="0" indent="0">
              <a:buNone/>
            </a:pPr>
            <a:r>
              <a:rPr lang="en-US" sz="800" dirty="0" err="1">
                <a:solidFill>
                  <a:schemeClr val="tx2"/>
                </a:solidFill>
                <a:hlinkClick r:id="rId5"/>
              </a:rPr>
              <a:t>MyMedicare</a:t>
            </a:r>
            <a:r>
              <a:rPr lang="en-US" sz="800" dirty="0">
                <a:solidFill>
                  <a:schemeClr val="tx2"/>
                </a:solidFill>
                <a:hlinkClick r:id="rId5"/>
              </a:rPr>
              <a:t> explainer video for health workers – First Nations | Australian Government Department of Health and Aged Care</a:t>
            </a:r>
            <a:endParaRPr lang="en-AU" sz="800" dirty="0">
              <a:solidFill>
                <a:schemeClr val="tx2"/>
              </a:solidFill>
            </a:endParaRPr>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Play with solid fill">
            <a:extLst>
              <a:ext uri="{FF2B5EF4-FFF2-40B4-BE49-F238E27FC236}">
                <a16:creationId xmlns:a16="http://schemas.microsoft.com/office/drawing/2014/main" id="{F129EF11-C082-A61E-912C-A21CCADCA3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1567" y="296674"/>
            <a:ext cx="1626108" cy="1626108"/>
          </a:xfrm>
          <a:prstGeom prst="rect">
            <a:avLst/>
          </a:prstGeom>
        </p:spPr>
      </p:pic>
      <p:pic>
        <p:nvPicPr>
          <p:cNvPr id="8" name="Online Media 7" title="MyMedicare explainer video for health workers – First Nations">
            <a:hlinkClick r:id="" action="ppaction://media"/>
            <a:extLst>
              <a:ext uri="{FF2B5EF4-FFF2-40B4-BE49-F238E27FC236}">
                <a16:creationId xmlns:a16="http://schemas.microsoft.com/office/drawing/2014/main" id="{F41E5C64-79A1-C368-D1FB-D79C216D05E6}"/>
              </a:ext>
            </a:extLst>
          </p:cNvPr>
          <p:cNvPicPr>
            <a:picLocks noRot="1" noChangeAspect="1"/>
          </p:cNvPicPr>
          <p:nvPr>
            <a:videoFile r:link="rId2"/>
          </p:nvPr>
        </p:nvPicPr>
        <p:blipFill>
          <a:blip r:embed="rId8"/>
          <a:stretch>
            <a:fillRect/>
          </a:stretch>
        </p:blipFill>
        <p:spPr>
          <a:xfrm>
            <a:off x="2545227" y="1922782"/>
            <a:ext cx="7810945" cy="4413194"/>
          </a:xfrm>
          <a:prstGeom prst="rect">
            <a:avLst/>
          </a:prstGeom>
        </p:spPr>
      </p:pic>
    </p:spTree>
    <p:custDataLst>
      <p:tags r:id="rId1"/>
    </p:custDataLst>
    <p:extLst>
      <p:ext uri="{BB962C8B-B14F-4D97-AF65-F5344CB8AC3E}">
        <p14:creationId xmlns:p14="http://schemas.microsoft.com/office/powerpoint/2010/main" val="10577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5C0A-352D-8FB8-C137-17AD36A35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87FDD-0B6C-92B4-DC6D-F1A1A2291988}"/>
              </a:ext>
            </a:extLst>
          </p:cNvPr>
          <p:cNvSpPr>
            <a:spLocks noGrp="1"/>
          </p:cNvSpPr>
          <p:nvPr>
            <p:ph type="title"/>
          </p:nvPr>
        </p:nvSpPr>
        <p:spPr/>
        <p:txBody>
          <a:bodyPr/>
          <a:lstStyle/>
          <a:p>
            <a:r>
              <a:rPr lang="en-AU" dirty="0"/>
              <a:t>Changes from 1 July 2025 </a:t>
            </a:r>
            <a:r>
              <a:rPr lang="en-AU" i="1" dirty="0">
                <a:solidFill>
                  <a:srgbClr val="FFC000"/>
                </a:solidFill>
              </a:rPr>
              <a:t>(this is happening)</a:t>
            </a:r>
          </a:p>
        </p:txBody>
      </p:sp>
      <p:sp>
        <p:nvSpPr>
          <p:cNvPr id="7" name="TextBox 6">
            <a:extLst>
              <a:ext uri="{FF2B5EF4-FFF2-40B4-BE49-F238E27FC236}">
                <a16:creationId xmlns:a16="http://schemas.microsoft.com/office/drawing/2014/main" id="{DE79B013-6C85-849E-2333-4A1CAF270BB9}"/>
              </a:ext>
            </a:extLst>
          </p:cNvPr>
          <p:cNvSpPr txBox="1"/>
          <p:nvPr/>
        </p:nvSpPr>
        <p:spPr>
          <a:xfrm>
            <a:off x="1054100" y="3779056"/>
            <a:ext cx="10693400"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boto" panose="02000000000000000000" pitchFamily="2" charset="0"/>
              </a:rPr>
              <a:t>Aside from the change in name to Chronic Condition Management, existing items will cease from 1 July 2025 including:</a:t>
            </a:r>
            <a:endParaRPr kumimoji="0" lang="en-US" altLang="en-US" sz="105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Roboto" panose="02000000000000000000" pitchFamily="2" charset="0"/>
              </a:rPr>
              <a:t>GP management plans (229, 721, 92024, 92055),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Roboto" panose="02000000000000000000" pitchFamily="2" charset="0"/>
              </a:rPr>
              <a:t>Team care arrangements (230, 723, 92025, 92056), and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Roboto" panose="02000000000000000000" pitchFamily="2" charset="0"/>
              </a:rPr>
              <a:t>Reviews (233, 732, 920278, 92059)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Roboto" panose="02000000000000000000" pitchFamily="2" charset="0"/>
              </a:rPr>
              <a:t>These items will be replaced with streamlined GP chronic condition management plans and reviews </a:t>
            </a:r>
            <a:endParaRPr lang="en-US" altLang="en-US" dirty="0">
              <a:solidFill>
                <a:srgbClr val="000000"/>
              </a:solidFill>
              <a:latin typeface="Roboto" panose="02000000000000000000" pitchFamily="2" charset="0"/>
            </a:endParaRPr>
          </a:p>
        </p:txBody>
      </p:sp>
      <p:sp>
        <p:nvSpPr>
          <p:cNvPr id="4" name="TextBox 3">
            <a:extLst>
              <a:ext uri="{FF2B5EF4-FFF2-40B4-BE49-F238E27FC236}">
                <a16:creationId xmlns:a16="http://schemas.microsoft.com/office/drawing/2014/main" id="{DAE99FA2-D286-9D5A-3D45-6DA80720FDE3}"/>
              </a:ext>
            </a:extLst>
          </p:cNvPr>
          <p:cNvSpPr txBox="1"/>
          <p:nvPr/>
        </p:nvSpPr>
        <p:spPr>
          <a:xfrm>
            <a:off x="6852227" y="1852306"/>
            <a:ext cx="6096000" cy="1015663"/>
          </a:xfrm>
          <a:prstGeom prst="rect">
            <a:avLst/>
          </a:prstGeom>
          <a:noFill/>
        </p:spPr>
        <p:txBody>
          <a:bodyPr wrap="square">
            <a:spAutoFit/>
          </a:bodyPr>
          <a:lstStyle/>
          <a:p>
            <a:r>
              <a:rPr kumimoji="0" lang="en-US" altLang="en-US" sz="3000" b="0" i="0" u="none" strike="noStrike" cap="none" normalizeH="0" baseline="0" dirty="0">
                <a:ln>
                  <a:noFill/>
                </a:ln>
                <a:solidFill>
                  <a:srgbClr val="000000"/>
                </a:solidFill>
                <a:effectLst/>
                <a:latin typeface="Roboto" panose="02000000000000000000" pitchFamily="2" charset="0"/>
              </a:rPr>
              <a:t>Chronic Condition </a:t>
            </a:r>
            <a:endParaRPr lang="en-US" altLang="en-US" sz="3000" dirty="0">
              <a:solidFill>
                <a:srgbClr val="000000"/>
              </a:solidFill>
              <a:latin typeface="Roboto" panose="02000000000000000000" pitchFamily="2" charset="0"/>
            </a:endParaRPr>
          </a:p>
          <a:p>
            <a:r>
              <a:rPr kumimoji="0" lang="en-US" altLang="en-US" sz="3000" b="0" i="0" u="none" strike="noStrike" cap="none" normalizeH="0" baseline="0" dirty="0">
                <a:ln>
                  <a:noFill/>
                </a:ln>
                <a:solidFill>
                  <a:srgbClr val="000000"/>
                </a:solidFill>
                <a:effectLst/>
                <a:latin typeface="Roboto" panose="02000000000000000000" pitchFamily="2" charset="0"/>
              </a:rPr>
              <a:t>Management Plan (GPCCMP)</a:t>
            </a:r>
            <a:endParaRPr lang="en-AU" sz="3000" dirty="0"/>
          </a:p>
        </p:txBody>
      </p:sp>
      <p:sp>
        <p:nvSpPr>
          <p:cNvPr id="5" name="TextBox 4">
            <a:extLst>
              <a:ext uri="{FF2B5EF4-FFF2-40B4-BE49-F238E27FC236}">
                <a16:creationId xmlns:a16="http://schemas.microsoft.com/office/drawing/2014/main" id="{AE500D36-5406-2D4C-0F48-3E5E7D94175A}"/>
              </a:ext>
            </a:extLst>
          </p:cNvPr>
          <p:cNvSpPr txBox="1"/>
          <p:nvPr/>
        </p:nvSpPr>
        <p:spPr>
          <a:xfrm>
            <a:off x="1054100" y="1947645"/>
            <a:ext cx="6096000" cy="1015663"/>
          </a:xfrm>
          <a:prstGeom prst="rect">
            <a:avLst/>
          </a:prstGeom>
          <a:noFill/>
        </p:spPr>
        <p:txBody>
          <a:bodyPr wrap="square">
            <a:spAutoFit/>
          </a:bodyPr>
          <a:lstStyle/>
          <a:p>
            <a:r>
              <a:rPr kumimoji="0" lang="en-US" altLang="en-US" sz="3000" b="0" i="0" u="none" strike="noStrike" cap="none" normalizeH="0" baseline="0" dirty="0">
                <a:ln>
                  <a:noFill/>
                </a:ln>
                <a:solidFill>
                  <a:srgbClr val="000000"/>
                </a:solidFill>
                <a:effectLst/>
                <a:latin typeface="Roboto" panose="02000000000000000000" pitchFamily="2" charset="0"/>
              </a:rPr>
              <a:t>GP Management Plan/ </a:t>
            </a:r>
          </a:p>
          <a:p>
            <a:r>
              <a:rPr kumimoji="0" lang="en-US" altLang="en-US" sz="3000" b="0" i="0" u="none" strike="noStrike" cap="none" normalizeH="0" baseline="0" dirty="0">
                <a:ln>
                  <a:noFill/>
                </a:ln>
                <a:solidFill>
                  <a:srgbClr val="000000"/>
                </a:solidFill>
                <a:effectLst/>
                <a:latin typeface="Roboto" panose="02000000000000000000" pitchFamily="2" charset="0"/>
              </a:rPr>
              <a:t>TCA</a:t>
            </a:r>
            <a:endParaRPr lang="en-AU" sz="3000" dirty="0"/>
          </a:p>
        </p:txBody>
      </p:sp>
      <p:pic>
        <p:nvPicPr>
          <p:cNvPr id="8" name="Graphic 7" descr="Arrow: Straight with solid fill">
            <a:extLst>
              <a:ext uri="{FF2B5EF4-FFF2-40B4-BE49-F238E27FC236}">
                <a16:creationId xmlns:a16="http://schemas.microsoft.com/office/drawing/2014/main" id="{E77D2F15-9DF5-3CF7-CC06-B03F2FF073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422901" y="2048908"/>
            <a:ext cx="914400" cy="914400"/>
          </a:xfrm>
          <a:prstGeom prst="rect">
            <a:avLst/>
          </a:prstGeom>
        </p:spPr>
      </p:pic>
    </p:spTree>
    <p:custDataLst>
      <p:tags r:id="rId1"/>
    </p:custDataLst>
    <p:extLst>
      <p:ext uri="{BB962C8B-B14F-4D97-AF65-F5344CB8AC3E}">
        <p14:creationId xmlns:p14="http://schemas.microsoft.com/office/powerpoint/2010/main" val="3748777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D5D6-18DD-4311-8D57-7EB552F0FAB3}"/>
              </a:ext>
            </a:extLst>
          </p:cNvPr>
          <p:cNvSpPr>
            <a:spLocks noGrp="1"/>
          </p:cNvSpPr>
          <p:nvPr>
            <p:ph type="title"/>
          </p:nvPr>
        </p:nvSpPr>
        <p:spPr/>
        <p:txBody>
          <a:bodyPr>
            <a:normAutofit/>
          </a:bodyPr>
          <a:lstStyle/>
          <a:p>
            <a:r>
              <a:rPr lang="en-US" sz="3600" b="1" dirty="0"/>
              <a:t>GP Chronic Condition Management Items </a:t>
            </a:r>
            <a:br>
              <a:rPr lang="en-US" sz="3600" b="1" dirty="0"/>
            </a:br>
            <a:r>
              <a:rPr lang="en-US" sz="3600" b="1" dirty="0"/>
              <a:t>commencing 1 July 2025</a:t>
            </a:r>
            <a:endParaRPr lang="en-AU" sz="3600" b="1" dirty="0"/>
          </a:p>
        </p:txBody>
      </p:sp>
      <p:pic>
        <p:nvPicPr>
          <p:cNvPr id="5" name="Content Placeholder 4">
            <a:extLst>
              <a:ext uri="{FF2B5EF4-FFF2-40B4-BE49-F238E27FC236}">
                <a16:creationId xmlns:a16="http://schemas.microsoft.com/office/drawing/2014/main" id="{74D7274F-C5A8-4B1B-BC07-3C3ED1828148}"/>
              </a:ext>
            </a:extLst>
          </p:cNvPr>
          <p:cNvPicPr>
            <a:picLocks noGrp="1" noChangeAspect="1"/>
          </p:cNvPicPr>
          <p:nvPr>
            <p:ph idx="1"/>
          </p:nvPr>
        </p:nvPicPr>
        <p:blipFill>
          <a:blip r:embed="rId2"/>
          <a:stretch>
            <a:fillRect/>
          </a:stretch>
        </p:blipFill>
        <p:spPr>
          <a:xfrm>
            <a:off x="867120" y="1782618"/>
            <a:ext cx="8551488" cy="3628498"/>
          </a:xfrm>
        </p:spPr>
      </p:pic>
    </p:spTree>
    <p:extLst>
      <p:ext uri="{BB962C8B-B14F-4D97-AF65-F5344CB8AC3E}">
        <p14:creationId xmlns:p14="http://schemas.microsoft.com/office/powerpoint/2010/main" val="260902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1546-D64C-EA3F-F22A-42DE1D6AA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D7CA2-F589-3351-D466-67E39934EB97}"/>
              </a:ext>
            </a:extLst>
          </p:cNvPr>
          <p:cNvSpPr>
            <a:spLocks noGrp="1"/>
          </p:cNvSpPr>
          <p:nvPr>
            <p:ph type="title"/>
          </p:nvPr>
        </p:nvSpPr>
        <p:spPr/>
        <p:txBody>
          <a:bodyPr/>
          <a:lstStyle/>
          <a:p>
            <a:r>
              <a:rPr lang="en-AU" dirty="0"/>
              <a:t>Changes from 1 July 2025</a:t>
            </a:r>
          </a:p>
        </p:txBody>
      </p:sp>
      <p:sp>
        <p:nvSpPr>
          <p:cNvPr id="3" name="Content Placeholder 2">
            <a:extLst>
              <a:ext uri="{FF2B5EF4-FFF2-40B4-BE49-F238E27FC236}">
                <a16:creationId xmlns:a16="http://schemas.microsoft.com/office/drawing/2014/main" id="{638A8B3B-9689-0B41-5864-13C738A1CA77}"/>
              </a:ext>
            </a:extLst>
          </p:cNvPr>
          <p:cNvSpPr>
            <a:spLocks noGrp="1"/>
          </p:cNvSpPr>
          <p:nvPr>
            <p:ph idx="1"/>
          </p:nvPr>
        </p:nvSpPr>
        <p:spPr>
          <a:xfrm>
            <a:off x="1676400" y="1787403"/>
            <a:ext cx="10020300" cy="4351338"/>
          </a:xfrm>
        </p:spPr>
        <p:txBody>
          <a:bodyPr>
            <a:normAutofit fontScale="92500" lnSpcReduction="10000"/>
          </a:bodyPr>
          <a:lstStyle/>
          <a:p>
            <a:pPr algn="l">
              <a:spcAft>
                <a:spcPts val="1125"/>
              </a:spcAft>
            </a:pPr>
            <a:r>
              <a:rPr lang="en-US" b="0" i="0" dirty="0">
                <a:solidFill>
                  <a:srgbClr val="000000"/>
                </a:solidFill>
                <a:effectLst/>
              </a:rPr>
              <a:t>These new item numbers are also anticipated to outline the important role of practice nurses, Aboriginal health workers and Aboriginal and Torres Strait Islander health practitioners in assisting GPs in the preparation of chronic conditions management plans and reviews.</a:t>
            </a:r>
          </a:p>
          <a:p>
            <a:pPr algn="l">
              <a:spcAft>
                <a:spcPts val="1125"/>
              </a:spcAft>
            </a:pPr>
            <a:r>
              <a:rPr lang="en-US" b="0" i="0" dirty="0">
                <a:solidFill>
                  <a:srgbClr val="000000"/>
                </a:solidFill>
                <a:effectLst/>
              </a:rPr>
              <a:t>To encourage more regular reviews and ongoing care, the MBS fees for planning and review items will be </a:t>
            </a:r>
            <a:r>
              <a:rPr lang="en-US" b="0" i="0" dirty="0" err="1">
                <a:solidFill>
                  <a:srgbClr val="000000"/>
                </a:solidFill>
                <a:effectLst/>
              </a:rPr>
              <a:t>equalised</a:t>
            </a:r>
            <a:r>
              <a:rPr lang="en-US" b="0" i="0" dirty="0">
                <a:solidFill>
                  <a:srgbClr val="000000"/>
                </a:solidFill>
                <a:effectLst/>
              </a:rPr>
              <a:t>.</a:t>
            </a:r>
          </a:p>
          <a:p>
            <a:pPr algn="l">
              <a:spcAft>
                <a:spcPts val="1125"/>
              </a:spcAft>
            </a:pPr>
            <a:r>
              <a:rPr lang="en-US" b="0" i="0" dirty="0">
                <a:solidFill>
                  <a:srgbClr val="000000"/>
                </a:solidFill>
                <a:effectLst/>
              </a:rPr>
              <a:t>Patients will also need to have their GP chronic condition management plan prepared or reviewed in the previous 18 months to access related allied health services.</a:t>
            </a:r>
          </a:p>
          <a:p>
            <a:pPr algn="l">
              <a:spcAft>
                <a:spcPts val="1125"/>
              </a:spcAft>
            </a:pPr>
            <a:r>
              <a:rPr lang="en-US" b="0" i="0" dirty="0">
                <a:solidFill>
                  <a:srgbClr val="000000"/>
                </a:solidFill>
                <a:effectLst/>
              </a:rPr>
              <a:t>Currently 2.6M Australians are registered for </a:t>
            </a:r>
            <a:r>
              <a:rPr lang="en-US" b="0" i="0" dirty="0" err="1">
                <a:solidFill>
                  <a:srgbClr val="000000"/>
                </a:solidFill>
                <a:effectLst/>
              </a:rPr>
              <a:t>MyMedicare</a:t>
            </a:r>
            <a:r>
              <a:rPr lang="en-US" b="0" i="0" dirty="0">
                <a:solidFill>
                  <a:srgbClr val="000000"/>
                </a:solidFill>
                <a:effectLst/>
              </a:rPr>
              <a:t>. </a:t>
            </a:r>
            <a:r>
              <a:rPr lang="en-US" sz="2200" b="0" i="0" dirty="0">
                <a:solidFill>
                  <a:srgbClr val="000000"/>
                </a:solidFill>
                <a:effectLst/>
              </a:rPr>
              <a:t>(March 25)</a:t>
            </a:r>
            <a:endParaRPr lang="en-AU" sz="2200" dirty="0"/>
          </a:p>
        </p:txBody>
      </p:sp>
    </p:spTree>
    <p:custDataLst>
      <p:tags r:id="rId1"/>
    </p:custDataLst>
    <p:extLst>
      <p:ext uri="{BB962C8B-B14F-4D97-AF65-F5344CB8AC3E}">
        <p14:creationId xmlns:p14="http://schemas.microsoft.com/office/powerpoint/2010/main" val="152189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A8C337-C127-FB4A-8E0E-283C4826A283}"/>
              </a:ext>
            </a:extLst>
          </p:cNvPr>
          <p:cNvSpPr txBox="1">
            <a:spLocks/>
          </p:cNvSpPr>
          <p:nvPr/>
        </p:nvSpPr>
        <p:spPr>
          <a:xfrm>
            <a:off x="1676400" y="155632"/>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t>Introductions</a:t>
            </a:r>
          </a:p>
        </p:txBody>
      </p:sp>
      <p:sp>
        <p:nvSpPr>
          <p:cNvPr id="5" name="Content Placeholder 2">
            <a:extLst>
              <a:ext uri="{FF2B5EF4-FFF2-40B4-BE49-F238E27FC236}">
                <a16:creationId xmlns:a16="http://schemas.microsoft.com/office/drawing/2014/main" id="{2A765907-8927-DBBC-5C9E-FD46F34A5E21}"/>
              </a:ext>
            </a:extLst>
          </p:cNvPr>
          <p:cNvSpPr txBox="1">
            <a:spLocks/>
          </p:cNvSpPr>
          <p:nvPr/>
        </p:nvSpPr>
        <p:spPr>
          <a:xfrm>
            <a:off x="2373835" y="2950631"/>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AU" sz="3600" b="1" dirty="0">
                <a:solidFill>
                  <a:schemeClr val="tx1">
                    <a:lumMod val="50000"/>
                    <a:lumOff val="50000"/>
                  </a:schemeClr>
                </a:solidFill>
              </a:rPr>
              <a:t>Kim Passante </a:t>
            </a:r>
            <a:r>
              <a:rPr lang="en-AU" dirty="0">
                <a:solidFill>
                  <a:schemeClr val="tx1">
                    <a:lumMod val="50000"/>
                    <a:lumOff val="50000"/>
                  </a:schemeClr>
                </a:solidFill>
              </a:rPr>
              <a:t>			</a:t>
            </a:r>
            <a:endParaRPr lang="en-AU" b="1" dirty="0">
              <a:solidFill>
                <a:schemeClr val="tx1">
                  <a:lumMod val="50000"/>
                  <a:lumOff val="50000"/>
                </a:schemeClr>
              </a:solidFill>
            </a:endParaRPr>
          </a:p>
          <a:p>
            <a:r>
              <a:rPr lang="en-AU" dirty="0">
                <a:solidFill>
                  <a:schemeClr val="tx1">
                    <a:lumMod val="50000"/>
                    <a:lumOff val="50000"/>
                  </a:schemeClr>
                </a:solidFill>
              </a:rPr>
              <a:t>Project Lead </a:t>
            </a:r>
          </a:p>
          <a:p>
            <a:r>
              <a:rPr lang="en-AU" dirty="0">
                <a:solidFill>
                  <a:schemeClr val="tx1">
                    <a:lumMod val="50000"/>
                    <a:lumOff val="50000"/>
                  </a:schemeClr>
                </a:solidFill>
              </a:rPr>
              <a:t>MBS National Coordinator</a:t>
            </a:r>
          </a:p>
          <a:p>
            <a:r>
              <a:rPr lang="en-AU" dirty="0">
                <a:solidFill>
                  <a:schemeClr val="tx1">
                    <a:lumMod val="50000"/>
                    <a:lumOff val="50000"/>
                  </a:schemeClr>
                </a:solidFill>
              </a:rPr>
              <a:t>NACCHO				</a:t>
            </a:r>
          </a:p>
          <a:p>
            <a:endParaRPr lang="en-AU" dirty="0">
              <a:solidFill>
                <a:schemeClr val="tx1">
                  <a:lumMod val="50000"/>
                  <a:lumOff val="50000"/>
                </a:schemeClr>
              </a:solidFill>
            </a:endParaRPr>
          </a:p>
          <a:p>
            <a:endParaRPr lang="en-AU" dirty="0">
              <a:solidFill>
                <a:schemeClr val="tx1">
                  <a:lumMod val="50000"/>
                  <a:lumOff val="50000"/>
                </a:schemeClr>
              </a:solidFill>
            </a:endParaRPr>
          </a:p>
          <a:p>
            <a:endParaRPr lang="en-AU" dirty="0">
              <a:solidFill>
                <a:schemeClr val="tx1">
                  <a:lumMod val="50000"/>
                  <a:lumOff val="50000"/>
                </a:schemeClr>
              </a:solidFill>
            </a:endParaRPr>
          </a:p>
        </p:txBody>
      </p:sp>
      <p:pic>
        <p:nvPicPr>
          <p:cNvPr id="1026" name="40DB0C6B-AEA1-44F0-BEED-1A696B9570BC" descr="IMG_6159.jpg">
            <a:extLst>
              <a:ext uri="{FF2B5EF4-FFF2-40B4-BE49-F238E27FC236}">
                <a16:creationId xmlns:a16="http://schemas.microsoft.com/office/drawing/2014/main" id="{7ECFD37D-D449-4311-F69D-442FC93923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7" t="873" r="5542" b="16455"/>
          <a:stretch/>
        </p:blipFill>
        <p:spPr bwMode="auto">
          <a:xfrm>
            <a:off x="6743269" y="800024"/>
            <a:ext cx="4696891" cy="568914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8881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FE4D-FC46-444E-9674-77A8CC2F0AA2}"/>
              </a:ext>
            </a:extLst>
          </p:cNvPr>
          <p:cNvSpPr>
            <a:spLocks noGrp="1"/>
          </p:cNvSpPr>
          <p:nvPr>
            <p:ph type="title"/>
          </p:nvPr>
        </p:nvSpPr>
        <p:spPr/>
        <p:txBody>
          <a:bodyPr/>
          <a:lstStyle/>
          <a:p>
            <a:r>
              <a:rPr lang="en-AU" dirty="0"/>
              <a:t>What are the changes ?</a:t>
            </a:r>
          </a:p>
        </p:txBody>
      </p:sp>
      <p:sp>
        <p:nvSpPr>
          <p:cNvPr id="3" name="Content Placeholder 2">
            <a:extLst>
              <a:ext uri="{FF2B5EF4-FFF2-40B4-BE49-F238E27FC236}">
                <a16:creationId xmlns:a16="http://schemas.microsoft.com/office/drawing/2014/main" id="{1025C9F2-17EF-4F77-8F01-34BD0A32BC65}"/>
              </a:ext>
            </a:extLst>
          </p:cNvPr>
          <p:cNvSpPr>
            <a:spLocks noGrp="1"/>
          </p:cNvSpPr>
          <p:nvPr>
            <p:ph idx="1"/>
          </p:nvPr>
        </p:nvSpPr>
        <p:spPr>
          <a:xfrm>
            <a:off x="838200" y="1468582"/>
            <a:ext cx="10817772" cy="4802909"/>
          </a:xfrm>
        </p:spPr>
        <p:txBody>
          <a:bodyPr>
            <a:normAutofit fontScale="85000" lnSpcReduction="20000"/>
          </a:bodyPr>
          <a:lstStyle/>
          <a:p>
            <a:pPr marL="514350" indent="-285750">
              <a:lnSpc>
                <a:spcPct val="100000"/>
              </a:lnSpc>
              <a:spcBef>
                <a:spcPts val="0"/>
              </a:spcBef>
            </a:pPr>
            <a:r>
              <a:rPr lang="en-US" sz="2400" dirty="0"/>
              <a:t>The updated framework will be known as chronic condition management.</a:t>
            </a:r>
          </a:p>
          <a:p>
            <a:pPr marL="514350" indent="-285750">
              <a:lnSpc>
                <a:spcPct val="100000"/>
              </a:lnSpc>
              <a:spcBef>
                <a:spcPts val="0"/>
              </a:spcBef>
            </a:pPr>
            <a:endParaRPr lang="en-US" sz="2400" dirty="0"/>
          </a:p>
          <a:p>
            <a:pPr marL="514350" indent="-285750">
              <a:lnSpc>
                <a:spcPct val="100000"/>
              </a:lnSpc>
              <a:spcBef>
                <a:spcPts val="0"/>
              </a:spcBef>
            </a:pPr>
            <a:r>
              <a:rPr lang="en-US" sz="2400" dirty="0"/>
              <a:t>Available to patients with at least one medical condition that has been (or is likely to be) present for at least 6 months, or is terminal.</a:t>
            </a:r>
          </a:p>
          <a:p>
            <a:pPr marL="514350" indent="-285750">
              <a:lnSpc>
                <a:spcPct val="100000"/>
              </a:lnSpc>
              <a:spcBef>
                <a:spcPts val="0"/>
              </a:spcBef>
            </a:pPr>
            <a:endParaRPr lang="en-US" sz="2400" dirty="0"/>
          </a:p>
          <a:p>
            <a:pPr marL="514350" indent="-285750">
              <a:lnSpc>
                <a:spcPct val="100000"/>
              </a:lnSpc>
              <a:spcBef>
                <a:spcPts val="0"/>
              </a:spcBef>
            </a:pPr>
            <a:r>
              <a:rPr lang="en-US" sz="2400" dirty="0"/>
              <a:t>To support continuity of care</a:t>
            </a:r>
          </a:p>
          <a:p>
            <a:pPr marL="514350" indent="-285750">
              <a:lnSpc>
                <a:spcPct val="100000"/>
              </a:lnSpc>
              <a:spcBef>
                <a:spcPts val="0"/>
              </a:spcBef>
            </a:pPr>
            <a:endParaRPr lang="en-US" sz="2400" dirty="0"/>
          </a:p>
          <a:p>
            <a:pPr marL="514350" indent="-285750">
              <a:lnSpc>
                <a:spcPct val="100000"/>
              </a:lnSpc>
              <a:spcBef>
                <a:spcPts val="0"/>
              </a:spcBef>
            </a:pPr>
            <a:r>
              <a:rPr lang="en-US" sz="2400" dirty="0"/>
              <a:t>The plans are intended to support patients </a:t>
            </a:r>
          </a:p>
          <a:p>
            <a:pPr marL="514350" indent="-285750">
              <a:lnSpc>
                <a:spcPct val="100000"/>
              </a:lnSpc>
              <a:spcBef>
                <a:spcPts val="0"/>
              </a:spcBef>
            </a:pPr>
            <a:endParaRPr lang="en-US" sz="2400" dirty="0"/>
          </a:p>
          <a:p>
            <a:pPr marL="514350" indent="-285750">
              <a:lnSpc>
                <a:spcPct val="100000"/>
              </a:lnSpc>
              <a:spcBef>
                <a:spcPts val="0"/>
              </a:spcBef>
            </a:pPr>
            <a:r>
              <a:rPr lang="en-US" sz="2400" dirty="0"/>
              <a:t>Patients will be eligible if managed by their GP, whether or not multidisciplinary care is required. </a:t>
            </a:r>
          </a:p>
          <a:p>
            <a:pPr marL="514350" indent="-285750">
              <a:lnSpc>
                <a:spcPct val="100000"/>
              </a:lnSpc>
              <a:spcBef>
                <a:spcPts val="0"/>
              </a:spcBef>
            </a:pPr>
            <a:endParaRPr lang="en-US" sz="2400" dirty="0"/>
          </a:p>
          <a:p>
            <a:pPr marL="514350" indent="-285750">
              <a:lnSpc>
                <a:spcPct val="100000"/>
              </a:lnSpc>
              <a:spcBef>
                <a:spcPts val="0"/>
              </a:spcBef>
            </a:pPr>
            <a:r>
              <a:rPr lang="en-US" sz="2400" dirty="0"/>
              <a:t>Where multidisciplinary care is required</a:t>
            </a:r>
          </a:p>
          <a:p>
            <a:pPr marL="514350" indent="-285750">
              <a:lnSpc>
                <a:spcPct val="100000"/>
              </a:lnSpc>
              <a:spcBef>
                <a:spcPts val="0"/>
              </a:spcBef>
            </a:pPr>
            <a:endParaRPr lang="en-US" sz="2400" dirty="0"/>
          </a:p>
          <a:p>
            <a:pPr marL="514350" indent="-285750">
              <a:lnSpc>
                <a:spcPct val="100000"/>
              </a:lnSpc>
              <a:spcBef>
                <a:spcPts val="0"/>
              </a:spcBef>
            </a:pPr>
            <a:r>
              <a:rPr lang="en-US" sz="2400" dirty="0"/>
              <a:t>GPs will refer patients to allied health services directly. The requirement to consult with at least two collaborating providers, </a:t>
            </a:r>
            <a:r>
              <a:rPr lang="en-US" sz="2400" u="sng" dirty="0"/>
              <a:t>will be removed</a:t>
            </a:r>
            <a:r>
              <a:rPr lang="en-US" sz="2400" dirty="0"/>
              <a:t>. </a:t>
            </a:r>
          </a:p>
          <a:p>
            <a:pPr marL="514350" indent="-285750">
              <a:lnSpc>
                <a:spcPct val="100000"/>
              </a:lnSpc>
              <a:spcBef>
                <a:spcPts val="0"/>
              </a:spcBef>
            </a:pPr>
            <a:endParaRPr lang="en-US" sz="2400" dirty="0"/>
          </a:p>
          <a:p>
            <a:pPr marL="514350" indent="-285750">
              <a:lnSpc>
                <a:spcPct val="100000"/>
              </a:lnSpc>
              <a:spcBef>
                <a:spcPts val="0"/>
              </a:spcBef>
            </a:pPr>
            <a:r>
              <a:rPr lang="en-US" sz="2400" dirty="0"/>
              <a:t>Practice nurses, Aboriginal and Torres Strait Islander health practitioners and Aboriginal health workers can assist the GP</a:t>
            </a:r>
          </a:p>
          <a:p>
            <a:pPr marL="514350" indent="-285750">
              <a:lnSpc>
                <a:spcPct val="100000"/>
              </a:lnSpc>
              <a:spcBef>
                <a:spcPts val="0"/>
              </a:spcBef>
            </a:pPr>
            <a:endParaRPr lang="en-US" sz="2400" dirty="0"/>
          </a:p>
          <a:p>
            <a:pPr marL="514350" indent="-285750">
              <a:lnSpc>
                <a:spcPct val="100000"/>
              </a:lnSpc>
              <a:spcBef>
                <a:spcPts val="0"/>
              </a:spcBef>
            </a:pPr>
            <a:endParaRPr lang="en-US" sz="1800" dirty="0"/>
          </a:p>
        </p:txBody>
      </p:sp>
    </p:spTree>
    <p:extLst>
      <p:ext uri="{BB962C8B-B14F-4D97-AF65-F5344CB8AC3E}">
        <p14:creationId xmlns:p14="http://schemas.microsoft.com/office/powerpoint/2010/main" val="3952499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C2C3-BD8E-4485-85D6-2E8BD286F051}"/>
              </a:ext>
            </a:extLst>
          </p:cNvPr>
          <p:cNvSpPr>
            <a:spLocks noGrp="1"/>
          </p:cNvSpPr>
          <p:nvPr>
            <p:ph type="title"/>
          </p:nvPr>
        </p:nvSpPr>
        <p:spPr/>
        <p:txBody>
          <a:bodyPr/>
          <a:lstStyle/>
          <a:p>
            <a:r>
              <a:rPr lang="en-AU" dirty="0"/>
              <a:t>When can the plan be completed ?</a:t>
            </a:r>
          </a:p>
        </p:txBody>
      </p:sp>
      <p:sp>
        <p:nvSpPr>
          <p:cNvPr id="3" name="Content Placeholder 2">
            <a:extLst>
              <a:ext uri="{FF2B5EF4-FFF2-40B4-BE49-F238E27FC236}">
                <a16:creationId xmlns:a16="http://schemas.microsoft.com/office/drawing/2014/main" id="{112E9C8E-30AD-49FD-BF5B-D0038230F57A}"/>
              </a:ext>
            </a:extLst>
          </p:cNvPr>
          <p:cNvSpPr>
            <a:spLocks noGrp="1"/>
          </p:cNvSpPr>
          <p:nvPr>
            <p:ph idx="1"/>
          </p:nvPr>
        </p:nvSpPr>
        <p:spPr/>
        <p:txBody>
          <a:bodyPr/>
          <a:lstStyle/>
          <a:p>
            <a:endParaRPr lang="en-US" dirty="0"/>
          </a:p>
          <a:p>
            <a:r>
              <a:rPr lang="en-US" dirty="0"/>
              <a:t>a GPCCMP can be prepared once every 12 months (if necessary) and </a:t>
            </a:r>
          </a:p>
          <a:p>
            <a:endParaRPr lang="en-US" dirty="0"/>
          </a:p>
          <a:p>
            <a:r>
              <a:rPr lang="en-US" dirty="0"/>
              <a:t>Reviews can be conducted once every 3 months. </a:t>
            </a:r>
          </a:p>
          <a:p>
            <a:endParaRPr lang="en-US" dirty="0"/>
          </a:p>
          <a:p>
            <a:r>
              <a:rPr lang="en-US" dirty="0"/>
              <a:t>It is not required that a new plan be prepared every year, the existing plan can continue to be reviewed.</a:t>
            </a:r>
          </a:p>
          <a:p>
            <a:endParaRPr lang="en-AU" dirty="0"/>
          </a:p>
        </p:txBody>
      </p:sp>
    </p:spTree>
    <p:extLst>
      <p:ext uri="{BB962C8B-B14F-4D97-AF65-F5344CB8AC3E}">
        <p14:creationId xmlns:p14="http://schemas.microsoft.com/office/powerpoint/2010/main" val="3365303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24B3F-BC66-4D25-8526-003BC9B095A3}"/>
              </a:ext>
            </a:extLst>
          </p:cNvPr>
          <p:cNvSpPr>
            <a:spLocks noGrp="1"/>
          </p:cNvSpPr>
          <p:nvPr>
            <p:ph type="title"/>
          </p:nvPr>
        </p:nvSpPr>
        <p:spPr/>
        <p:txBody>
          <a:bodyPr/>
          <a:lstStyle/>
          <a:p>
            <a:r>
              <a:rPr lang="en-AU" dirty="0"/>
              <a:t>Referrals</a:t>
            </a:r>
          </a:p>
        </p:txBody>
      </p:sp>
      <p:sp>
        <p:nvSpPr>
          <p:cNvPr id="3" name="Content Placeholder 2">
            <a:extLst>
              <a:ext uri="{FF2B5EF4-FFF2-40B4-BE49-F238E27FC236}">
                <a16:creationId xmlns:a16="http://schemas.microsoft.com/office/drawing/2014/main" id="{4BB2DDC1-8B27-4042-9FF2-C82B90FEE8DF}"/>
              </a:ext>
            </a:extLst>
          </p:cNvPr>
          <p:cNvSpPr>
            <a:spLocks noGrp="1"/>
          </p:cNvSpPr>
          <p:nvPr>
            <p:ph idx="1"/>
          </p:nvPr>
        </p:nvSpPr>
        <p:spPr/>
        <p:txBody>
          <a:bodyPr/>
          <a:lstStyle/>
          <a:p>
            <a:r>
              <a:rPr lang="en-AU" dirty="0"/>
              <a:t>No form required for Allied Health – this is now a letter</a:t>
            </a:r>
          </a:p>
          <a:p>
            <a:r>
              <a:rPr lang="en-AU" dirty="0"/>
              <a:t>Current plans completed before 1 July can continue to be used for 2 years </a:t>
            </a:r>
          </a:p>
          <a:p>
            <a:r>
              <a:rPr lang="en-AU" dirty="0"/>
              <a:t>From 1 July 2027 this new process will be required for continued services.</a:t>
            </a:r>
          </a:p>
          <a:p>
            <a:r>
              <a:rPr lang="en-AU" dirty="0"/>
              <a:t>From 1 July 2027 patients will require a GPCCMP to access Medication reviews ( items 245 &amp; 900)</a:t>
            </a:r>
          </a:p>
          <a:p>
            <a:endParaRPr lang="en-AU" dirty="0"/>
          </a:p>
        </p:txBody>
      </p:sp>
    </p:spTree>
    <p:extLst>
      <p:ext uri="{BB962C8B-B14F-4D97-AF65-F5344CB8AC3E}">
        <p14:creationId xmlns:p14="http://schemas.microsoft.com/office/powerpoint/2010/main" val="2417554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23AF-2C38-4656-8542-AD6BE8EBDE3D}"/>
              </a:ext>
            </a:extLst>
          </p:cNvPr>
          <p:cNvSpPr>
            <a:spLocks noGrp="1"/>
          </p:cNvSpPr>
          <p:nvPr>
            <p:ph type="title"/>
          </p:nvPr>
        </p:nvSpPr>
        <p:spPr/>
        <p:txBody>
          <a:bodyPr/>
          <a:lstStyle/>
          <a:p>
            <a:r>
              <a:rPr lang="en-AU" dirty="0"/>
              <a:t>What can patients access?</a:t>
            </a:r>
          </a:p>
        </p:txBody>
      </p:sp>
      <p:sp>
        <p:nvSpPr>
          <p:cNvPr id="3" name="Content Placeholder 2">
            <a:extLst>
              <a:ext uri="{FF2B5EF4-FFF2-40B4-BE49-F238E27FC236}">
                <a16:creationId xmlns:a16="http://schemas.microsoft.com/office/drawing/2014/main" id="{74AA4794-427D-4B08-9108-734B7E34C9BB}"/>
              </a:ext>
            </a:extLst>
          </p:cNvPr>
          <p:cNvSpPr>
            <a:spLocks noGrp="1"/>
          </p:cNvSpPr>
          <p:nvPr>
            <p:ph idx="1"/>
          </p:nvPr>
        </p:nvSpPr>
        <p:spPr/>
        <p:txBody>
          <a:bodyPr>
            <a:normAutofit/>
          </a:bodyPr>
          <a:lstStyle/>
          <a:p>
            <a:r>
              <a:rPr lang="en-US" dirty="0"/>
              <a:t>Up to 5 individual allied health services per calendar year (10 services for patients of Aboriginal or Torres Strait Islander descent). </a:t>
            </a:r>
          </a:p>
          <a:p>
            <a:r>
              <a:rPr lang="en-US" dirty="0"/>
              <a:t>Up to 5 services by a practice nurse or Aboriginal and Torres Strait Islander Health Practitioner. </a:t>
            </a:r>
          </a:p>
          <a:p>
            <a:r>
              <a:rPr lang="en-US" dirty="0"/>
              <a:t>For patients with type 2 diabetes, an assessment of their suitability for group dietetics, diabetes education or exercise physiology services and, if they are suitable, up to 8 group services for the management of diabetes per calendar year. </a:t>
            </a:r>
            <a:endParaRPr lang="en-AU" dirty="0"/>
          </a:p>
        </p:txBody>
      </p:sp>
    </p:spTree>
    <p:extLst>
      <p:ext uri="{BB962C8B-B14F-4D97-AF65-F5344CB8AC3E}">
        <p14:creationId xmlns:p14="http://schemas.microsoft.com/office/powerpoint/2010/main" val="2694740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D780-42FE-4EAF-876D-A60142A71251}"/>
              </a:ext>
            </a:extLst>
          </p:cNvPr>
          <p:cNvSpPr>
            <a:spLocks noGrp="1"/>
          </p:cNvSpPr>
          <p:nvPr>
            <p:ph type="title"/>
          </p:nvPr>
        </p:nvSpPr>
        <p:spPr/>
        <p:txBody>
          <a:bodyPr/>
          <a:lstStyle/>
          <a:p>
            <a:r>
              <a:rPr lang="en-AU" dirty="0"/>
              <a:t>Fees</a:t>
            </a:r>
          </a:p>
        </p:txBody>
      </p:sp>
      <p:sp>
        <p:nvSpPr>
          <p:cNvPr id="3" name="Content Placeholder 2">
            <a:extLst>
              <a:ext uri="{FF2B5EF4-FFF2-40B4-BE49-F238E27FC236}">
                <a16:creationId xmlns:a16="http://schemas.microsoft.com/office/drawing/2014/main" id="{F9FAC282-E321-4DA7-B19A-02195859F5CF}"/>
              </a:ext>
            </a:extLst>
          </p:cNvPr>
          <p:cNvSpPr>
            <a:spLocks noGrp="1"/>
          </p:cNvSpPr>
          <p:nvPr>
            <p:ph idx="1"/>
          </p:nvPr>
        </p:nvSpPr>
        <p:spPr/>
        <p:txBody>
          <a:bodyPr/>
          <a:lstStyle/>
          <a:p>
            <a:r>
              <a:rPr lang="en-AU" dirty="0"/>
              <a:t>Both items – GPCCMP and Review 	$156.55 each </a:t>
            </a:r>
            <a:r>
              <a:rPr lang="en-AU" sz="2000" dirty="0"/>
              <a:t>($125.30 </a:t>
            </a:r>
            <a:r>
              <a:rPr lang="en-AU" sz="2000" dirty="0" err="1"/>
              <a:t>pmps</a:t>
            </a:r>
            <a:r>
              <a:rPr lang="en-AU" sz="2000" dirty="0"/>
              <a:t>)</a:t>
            </a:r>
          </a:p>
          <a:p>
            <a:r>
              <a:rPr lang="en-AU" dirty="0"/>
              <a:t>GPCCMP – claimed every 12 months if clinically relevant</a:t>
            </a:r>
          </a:p>
          <a:p>
            <a:r>
              <a:rPr lang="en-AU" dirty="0"/>
              <a:t>Reviews – claimed every 3 months</a:t>
            </a:r>
          </a:p>
          <a:p>
            <a:endParaRPr lang="en-AU" dirty="0"/>
          </a:p>
          <a:p>
            <a:r>
              <a:rPr lang="en-US" dirty="0"/>
              <a:t>While GPCCMPs do not expire, patients </a:t>
            </a:r>
            <a:r>
              <a:rPr lang="en-US" u="sng" dirty="0"/>
              <a:t>must have </a:t>
            </a:r>
            <a:r>
              <a:rPr lang="en-US" dirty="0"/>
              <a:t>had a GPCCMP prepared or reviewed in the </a:t>
            </a:r>
            <a:r>
              <a:rPr lang="en-US" u="sng" dirty="0"/>
              <a:t>previous 18 months </a:t>
            </a:r>
            <a:r>
              <a:rPr lang="en-US" dirty="0"/>
              <a:t>to continue to access allied health and other services under the plan. </a:t>
            </a:r>
            <a:endParaRPr lang="en-AU" dirty="0"/>
          </a:p>
          <a:p>
            <a:endParaRPr lang="en-AU" dirty="0"/>
          </a:p>
        </p:txBody>
      </p:sp>
    </p:spTree>
    <p:extLst>
      <p:ext uri="{BB962C8B-B14F-4D97-AF65-F5344CB8AC3E}">
        <p14:creationId xmlns:p14="http://schemas.microsoft.com/office/powerpoint/2010/main" val="3646375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5180-05A4-4217-8ED3-ABD88177D6DA}"/>
              </a:ext>
            </a:extLst>
          </p:cNvPr>
          <p:cNvSpPr>
            <a:spLocks noGrp="1"/>
          </p:cNvSpPr>
          <p:nvPr>
            <p:ph type="title"/>
          </p:nvPr>
        </p:nvSpPr>
        <p:spPr/>
        <p:txBody>
          <a:bodyPr/>
          <a:lstStyle/>
          <a:p>
            <a:r>
              <a:rPr lang="en-AU" dirty="0"/>
              <a:t>Access through </a:t>
            </a:r>
            <a:r>
              <a:rPr lang="en-AU" dirty="0" err="1"/>
              <a:t>MyMedicare</a:t>
            </a:r>
            <a:endParaRPr lang="en-AU" dirty="0"/>
          </a:p>
        </p:txBody>
      </p:sp>
      <p:sp>
        <p:nvSpPr>
          <p:cNvPr id="3" name="Content Placeholder 2">
            <a:extLst>
              <a:ext uri="{FF2B5EF4-FFF2-40B4-BE49-F238E27FC236}">
                <a16:creationId xmlns:a16="http://schemas.microsoft.com/office/drawing/2014/main" id="{A67083CC-0022-4FD6-9884-AC7CA0952E39}"/>
              </a:ext>
            </a:extLst>
          </p:cNvPr>
          <p:cNvSpPr>
            <a:spLocks noGrp="1"/>
          </p:cNvSpPr>
          <p:nvPr>
            <p:ph idx="1"/>
          </p:nvPr>
        </p:nvSpPr>
        <p:spPr/>
        <p:txBody>
          <a:bodyPr/>
          <a:lstStyle/>
          <a:p>
            <a:r>
              <a:rPr lang="en-US" dirty="0"/>
              <a:t>Patients registered with </a:t>
            </a:r>
            <a:r>
              <a:rPr lang="en-US" dirty="0" err="1"/>
              <a:t>MyMedicare</a:t>
            </a:r>
            <a:r>
              <a:rPr lang="en-US" dirty="0"/>
              <a:t> must access GPCCMP items through the practice where they are enrolled; patients that are not registered may access the services through their usual GP. </a:t>
            </a:r>
            <a:endParaRPr lang="en-AU" dirty="0"/>
          </a:p>
        </p:txBody>
      </p:sp>
    </p:spTree>
    <p:extLst>
      <p:ext uri="{BB962C8B-B14F-4D97-AF65-F5344CB8AC3E}">
        <p14:creationId xmlns:p14="http://schemas.microsoft.com/office/powerpoint/2010/main" val="2614543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1831D-ACC6-A2BF-ECAD-D8922555F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950DE-C829-F243-77A8-0660B2E3B0F6}"/>
              </a:ext>
            </a:extLst>
          </p:cNvPr>
          <p:cNvSpPr>
            <a:spLocks noGrp="1"/>
          </p:cNvSpPr>
          <p:nvPr>
            <p:ph type="title"/>
          </p:nvPr>
        </p:nvSpPr>
        <p:spPr/>
        <p:txBody>
          <a:bodyPr/>
          <a:lstStyle/>
          <a:p>
            <a:r>
              <a:rPr lang="en-AU" dirty="0"/>
              <a:t>Statistics</a:t>
            </a:r>
          </a:p>
        </p:txBody>
      </p:sp>
      <p:sp>
        <p:nvSpPr>
          <p:cNvPr id="3" name="Content Placeholder 2">
            <a:extLst>
              <a:ext uri="{FF2B5EF4-FFF2-40B4-BE49-F238E27FC236}">
                <a16:creationId xmlns:a16="http://schemas.microsoft.com/office/drawing/2014/main" id="{69169451-63D0-A10B-ED47-9CCA1DE3656A}"/>
              </a:ext>
            </a:extLst>
          </p:cNvPr>
          <p:cNvSpPr>
            <a:spLocks noGrp="1"/>
          </p:cNvSpPr>
          <p:nvPr>
            <p:ph idx="1"/>
          </p:nvPr>
        </p:nvSpPr>
        <p:spPr/>
        <p:txBody>
          <a:bodyPr>
            <a:normAutofit fontScale="92500"/>
          </a:bodyPr>
          <a:lstStyle/>
          <a:p>
            <a:pPr algn="l">
              <a:spcAft>
                <a:spcPts val="1125"/>
              </a:spcAft>
              <a:buFont typeface="Arial" panose="020B0604020202020204" pitchFamily="34" charset="0"/>
              <a:buChar char="•"/>
            </a:pPr>
            <a:r>
              <a:rPr lang="en-US" b="0" i="0" dirty="0">
                <a:solidFill>
                  <a:srgbClr val="000000"/>
                </a:solidFill>
                <a:effectLst/>
                <a:latin typeface="+mj-lt"/>
              </a:rPr>
              <a:t>Almost 1 in 6 (16%; 4.1 million) Australians claimed a Chronic Disease Management service</a:t>
            </a:r>
          </a:p>
          <a:p>
            <a:pPr algn="l">
              <a:spcAft>
                <a:spcPts val="1125"/>
              </a:spcAft>
              <a:buFont typeface="Arial" panose="020B0604020202020204" pitchFamily="34" charset="0"/>
              <a:buChar char="•"/>
            </a:pPr>
            <a:r>
              <a:rPr lang="en-US" sz="2900" dirty="0">
                <a:solidFill>
                  <a:srgbClr val="000000"/>
                </a:solidFill>
                <a:latin typeface="+mj-lt"/>
              </a:rPr>
              <a:t>More than 35% of Aboriginal and Torres Strait Islander adults live with cardiovascular disease, diabetes, or chronic kidney disease. </a:t>
            </a:r>
            <a:r>
              <a:rPr lang="en-US" sz="1300" dirty="0">
                <a:solidFill>
                  <a:srgbClr val="000000"/>
                </a:solidFill>
                <a:latin typeface="+mj-lt"/>
              </a:rPr>
              <a:t>(reported in 2024).</a:t>
            </a:r>
          </a:p>
          <a:p>
            <a:pPr algn="l">
              <a:spcAft>
                <a:spcPts val="1125"/>
              </a:spcAft>
              <a:buFont typeface="Arial" panose="020B0604020202020204" pitchFamily="34" charset="0"/>
              <a:buChar char="•"/>
            </a:pPr>
            <a:r>
              <a:rPr lang="en-US" sz="2900" dirty="0">
                <a:solidFill>
                  <a:srgbClr val="000000"/>
                </a:solidFill>
                <a:latin typeface="+mj-lt"/>
              </a:rPr>
              <a:t>In 2018, the burden of disease among Aboriginal and Torres Strait Islander (First Nations) people was 2.3 times that of non-Indigenous Australians. </a:t>
            </a:r>
          </a:p>
          <a:p>
            <a:pPr algn="l">
              <a:spcAft>
                <a:spcPts val="1125"/>
              </a:spcAft>
              <a:buFont typeface="Arial" panose="020B0604020202020204" pitchFamily="34" charset="0"/>
              <a:buChar char="•"/>
            </a:pPr>
            <a:r>
              <a:rPr lang="en-US" b="0" i="0" dirty="0">
                <a:solidFill>
                  <a:srgbClr val="000000"/>
                </a:solidFill>
                <a:effectLst/>
                <a:latin typeface="+mj-lt"/>
              </a:rPr>
              <a:t>60% of people (10.2 million) who visited a general practitioner (GP) in the last 12 months had a long-term health condition.</a:t>
            </a:r>
          </a:p>
        </p:txBody>
      </p:sp>
    </p:spTree>
    <p:custDataLst>
      <p:tags r:id="rId1"/>
    </p:custDataLst>
    <p:extLst>
      <p:ext uri="{BB962C8B-B14F-4D97-AF65-F5344CB8AC3E}">
        <p14:creationId xmlns:p14="http://schemas.microsoft.com/office/powerpoint/2010/main" val="234227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95D2-46D2-8BC6-40C6-83C19BC2E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8DAE7-EC50-D1CF-904B-A3E185F0F93D}"/>
              </a:ext>
            </a:extLst>
          </p:cNvPr>
          <p:cNvSpPr>
            <a:spLocks noGrp="1"/>
          </p:cNvSpPr>
          <p:nvPr>
            <p:ph type="title"/>
          </p:nvPr>
        </p:nvSpPr>
        <p:spPr/>
        <p:txBody>
          <a:bodyPr/>
          <a:lstStyle/>
          <a:p>
            <a:r>
              <a:rPr lang="en-AU" dirty="0"/>
              <a:t>Advocating ACTION for readiness</a:t>
            </a:r>
          </a:p>
        </p:txBody>
      </p:sp>
      <p:sp>
        <p:nvSpPr>
          <p:cNvPr id="3" name="Content Placeholder 2">
            <a:extLst>
              <a:ext uri="{FF2B5EF4-FFF2-40B4-BE49-F238E27FC236}">
                <a16:creationId xmlns:a16="http://schemas.microsoft.com/office/drawing/2014/main" id="{C6BAC837-2802-155A-FB03-2D05E8045AE2}"/>
              </a:ext>
            </a:extLst>
          </p:cNvPr>
          <p:cNvSpPr>
            <a:spLocks noGrp="1"/>
          </p:cNvSpPr>
          <p:nvPr>
            <p:ph idx="1"/>
          </p:nvPr>
        </p:nvSpPr>
        <p:spPr>
          <a:xfrm>
            <a:off x="1676400" y="2044822"/>
            <a:ext cx="10515600" cy="4351338"/>
          </a:xfrm>
        </p:spPr>
        <p:txBody>
          <a:bodyPr>
            <a:normAutofit/>
          </a:bodyPr>
          <a:lstStyle/>
          <a:p>
            <a:pPr>
              <a:spcAft>
                <a:spcPts val="1125"/>
              </a:spcAft>
              <a:buFont typeface="+mj-lt"/>
              <a:buAutoNum type="arabicPeriod"/>
            </a:pPr>
            <a:r>
              <a:rPr lang="en-US" dirty="0">
                <a:solidFill>
                  <a:srgbClr val="000000"/>
                </a:solidFill>
                <a:latin typeface="Roboto" panose="02000000000000000000" pitchFamily="2" charset="0"/>
              </a:rPr>
              <a:t>Ensure all ACCHOs are registered for </a:t>
            </a:r>
            <a:r>
              <a:rPr lang="en-US" dirty="0" err="1">
                <a:solidFill>
                  <a:srgbClr val="000000"/>
                </a:solidFill>
                <a:latin typeface="Roboto" panose="02000000000000000000" pitchFamily="2" charset="0"/>
              </a:rPr>
              <a:t>MyMedicare</a:t>
            </a:r>
            <a:r>
              <a:rPr lang="en-US" dirty="0">
                <a:solidFill>
                  <a:srgbClr val="000000"/>
                </a:solidFill>
                <a:latin typeface="Roboto" panose="02000000000000000000" pitchFamily="2" charset="0"/>
              </a:rPr>
              <a:t> and aware  of the changes</a:t>
            </a:r>
          </a:p>
          <a:p>
            <a:pPr algn="l">
              <a:spcAft>
                <a:spcPts val="1125"/>
              </a:spcAft>
              <a:buFont typeface="+mj-lt"/>
              <a:buAutoNum type="arabicPeriod"/>
            </a:pPr>
            <a:r>
              <a:rPr lang="en-US" b="0" i="0" dirty="0">
                <a:solidFill>
                  <a:srgbClr val="000000"/>
                </a:solidFill>
                <a:effectLst/>
                <a:latin typeface="Roboto" panose="02000000000000000000" pitchFamily="2" charset="0"/>
              </a:rPr>
              <a:t>Encourage ACCHO team meetings;</a:t>
            </a:r>
          </a:p>
          <a:p>
            <a:pPr lvl="1">
              <a:spcAft>
                <a:spcPts val="1125"/>
              </a:spcAft>
            </a:pPr>
            <a:r>
              <a:rPr lang="en-US" b="0" i="0" dirty="0">
                <a:solidFill>
                  <a:srgbClr val="000000"/>
                </a:solidFill>
                <a:effectLst/>
                <a:latin typeface="Roboto" panose="02000000000000000000" pitchFamily="2" charset="0"/>
              </a:rPr>
              <a:t>What do these changes mean, who will answer questions, who will monitor sign ups, how will they educate mob</a:t>
            </a:r>
          </a:p>
          <a:p>
            <a:pPr lvl="1">
              <a:spcAft>
                <a:spcPts val="1125"/>
              </a:spcAft>
            </a:pPr>
            <a:r>
              <a:rPr lang="en-US" b="0" i="0" dirty="0">
                <a:solidFill>
                  <a:srgbClr val="000000"/>
                </a:solidFill>
                <a:effectLst/>
                <a:latin typeface="Roboto" panose="02000000000000000000" pitchFamily="2" charset="0"/>
              </a:rPr>
              <a:t>Identify any activities or processes need to complete; incorporating </a:t>
            </a:r>
            <a:r>
              <a:rPr lang="en-US" b="0" i="0" dirty="0" err="1">
                <a:solidFill>
                  <a:srgbClr val="000000"/>
                </a:solidFill>
                <a:effectLst/>
                <a:latin typeface="Roboto" panose="02000000000000000000" pitchFamily="2" charset="0"/>
              </a:rPr>
              <a:t>MyMedicare</a:t>
            </a:r>
            <a:r>
              <a:rPr lang="en-US" b="0" i="0" dirty="0">
                <a:solidFill>
                  <a:srgbClr val="000000"/>
                </a:solidFill>
                <a:effectLst/>
                <a:latin typeface="Roboto" panose="02000000000000000000" pitchFamily="2" charset="0"/>
              </a:rPr>
              <a:t> registration for reception</a:t>
            </a:r>
          </a:p>
          <a:p>
            <a:pPr algn="l">
              <a:spcAft>
                <a:spcPts val="1125"/>
              </a:spcAft>
              <a:buFont typeface="+mj-lt"/>
              <a:buAutoNum type="arabicPeriod"/>
            </a:pPr>
            <a:r>
              <a:rPr lang="en-US" dirty="0">
                <a:solidFill>
                  <a:srgbClr val="000000"/>
                </a:solidFill>
                <a:latin typeface="Roboto" panose="02000000000000000000" pitchFamily="2" charset="0"/>
              </a:rPr>
              <a:t>Make use of resources that have been provided by Medicare</a:t>
            </a:r>
            <a:r>
              <a:rPr lang="en-US" b="0" i="0" dirty="0">
                <a:solidFill>
                  <a:srgbClr val="000000"/>
                </a:solidFill>
                <a:effectLst/>
                <a:latin typeface="Roboto" panose="02000000000000000000" pitchFamily="2" charset="0"/>
              </a:rPr>
              <a:t> </a:t>
            </a:r>
          </a:p>
          <a:p>
            <a:pPr marL="457200" lvl="1" indent="0">
              <a:spcAft>
                <a:spcPts val="1125"/>
              </a:spcAft>
              <a:buNone/>
            </a:pPr>
            <a:endParaRPr lang="en-US" b="0" dirty="0">
              <a:solidFill>
                <a:srgbClr val="000000"/>
              </a:solidFill>
              <a:effectLst/>
              <a:latin typeface="Roboto" panose="02000000000000000000" pitchFamily="2" charset="0"/>
            </a:endParaRPr>
          </a:p>
        </p:txBody>
      </p:sp>
    </p:spTree>
    <p:custDataLst>
      <p:tags r:id="rId1"/>
    </p:custDataLst>
    <p:extLst>
      <p:ext uri="{BB962C8B-B14F-4D97-AF65-F5344CB8AC3E}">
        <p14:creationId xmlns:p14="http://schemas.microsoft.com/office/powerpoint/2010/main" val="2849688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324D-22F4-3693-4258-DBCA94C60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41BF1-2C1D-E401-D87D-EED015C4CEBF}"/>
              </a:ext>
            </a:extLst>
          </p:cNvPr>
          <p:cNvSpPr>
            <a:spLocks noGrp="1"/>
          </p:cNvSpPr>
          <p:nvPr>
            <p:ph type="ctrTitle"/>
          </p:nvPr>
        </p:nvSpPr>
        <p:spPr>
          <a:xfrm>
            <a:off x="-787400" y="-106362"/>
            <a:ext cx="10654316" cy="2387600"/>
          </a:xfrm>
        </p:spPr>
        <p:txBody>
          <a:bodyPr/>
          <a:lstStyle/>
          <a:p>
            <a:r>
              <a:rPr lang="en-AU" dirty="0"/>
              <a:t>ACTION for readiness – </a:t>
            </a:r>
            <a:br>
              <a:rPr lang="en-AU" dirty="0"/>
            </a:br>
            <a:r>
              <a:rPr lang="en-AU" dirty="0"/>
              <a:t>Mob to sign up </a:t>
            </a:r>
          </a:p>
        </p:txBody>
      </p:sp>
      <p:sp>
        <p:nvSpPr>
          <p:cNvPr id="3" name="Content Placeholder 2">
            <a:extLst>
              <a:ext uri="{FF2B5EF4-FFF2-40B4-BE49-F238E27FC236}">
                <a16:creationId xmlns:a16="http://schemas.microsoft.com/office/drawing/2014/main" id="{4FCF4E20-1E23-F7C4-C045-E28CFE937D9E}"/>
              </a:ext>
            </a:extLst>
          </p:cNvPr>
          <p:cNvSpPr>
            <a:spLocks noGrp="1"/>
          </p:cNvSpPr>
          <p:nvPr>
            <p:ph type="subTitle" idx="1"/>
          </p:nvPr>
        </p:nvSpPr>
        <p:spPr>
          <a:xfrm>
            <a:off x="698172" y="2941638"/>
            <a:ext cx="7454900" cy="2938462"/>
          </a:xfrm>
        </p:spPr>
        <p:txBody>
          <a:bodyPr>
            <a:normAutofit/>
          </a:bodyPr>
          <a:lstStyle/>
          <a:p>
            <a:pPr marL="0" indent="0" algn="l">
              <a:spcAft>
                <a:spcPts val="1125"/>
              </a:spcAft>
              <a:buNone/>
            </a:pPr>
            <a:r>
              <a:rPr lang="en-US" dirty="0">
                <a:solidFill>
                  <a:srgbClr val="000000"/>
                </a:solidFill>
                <a:latin typeface="Roboto" panose="02000000000000000000" pitchFamily="2" charset="0"/>
              </a:rPr>
              <a:t>ACCHOS to e</a:t>
            </a:r>
            <a:r>
              <a:rPr lang="en-US" b="0" i="0" dirty="0">
                <a:solidFill>
                  <a:srgbClr val="000000"/>
                </a:solidFill>
                <a:effectLst/>
                <a:latin typeface="Roboto" panose="02000000000000000000" pitchFamily="2" charset="0"/>
              </a:rPr>
              <a:t>ngage mob to encourage them to register with </a:t>
            </a:r>
            <a:r>
              <a:rPr lang="en-US" b="0" i="0" dirty="0" err="1">
                <a:solidFill>
                  <a:srgbClr val="000000"/>
                </a:solidFill>
                <a:effectLst/>
                <a:latin typeface="Roboto" panose="02000000000000000000" pitchFamily="2" charset="0"/>
              </a:rPr>
              <a:t>MyMedicare</a:t>
            </a:r>
            <a:r>
              <a:rPr lang="en-US" b="0" i="0" dirty="0">
                <a:solidFill>
                  <a:srgbClr val="000000"/>
                </a:solidFill>
                <a:effectLst/>
                <a:latin typeface="Roboto" panose="02000000000000000000" pitchFamily="2" charset="0"/>
              </a:rPr>
              <a:t>, particularly those with a chronic condition or existing care plan:</a:t>
            </a:r>
          </a:p>
          <a:p>
            <a:pPr marL="457200" lvl="1" indent="0">
              <a:spcAft>
                <a:spcPts val="1125"/>
              </a:spcAft>
              <a:buNone/>
            </a:pPr>
            <a:endParaRPr lang="en-US" b="0" i="0" dirty="0">
              <a:solidFill>
                <a:srgbClr val="000000"/>
              </a:solidFill>
              <a:effectLst/>
              <a:latin typeface="Roboto" panose="02000000000000000000" pitchFamily="2" charset="0"/>
            </a:endParaRPr>
          </a:p>
          <a:p>
            <a:pPr marL="800100" lvl="1" indent="-342900" algn="l">
              <a:spcAft>
                <a:spcPts val="1125"/>
              </a:spcAft>
              <a:buFont typeface="Arial" panose="020B0604020202020204" pitchFamily="34" charset="0"/>
              <a:buChar char="•"/>
            </a:pPr>
            <a:r>
              <a:rPr lang="en-US" dirty="0">
                <a:solidFill>
                  <a:srgbClr val="000000"/>
                </a:solidFill>
                <a:latin typeface="Roboto" panose="02000000000000000000" pitchFamily="2" charset="0"/>
              </a:rPr>
              <a:t>Extract records of those who have a current  chronic disease</a:t>
            </a:r>
          </a:p>
          <a:p>
            <a:pPr marL="800100" lvl="1" indent="-342900" algn="l">
              <a:spcAft>
                <a:spcPts val="1125"/>
              </a:spcAft>
              <a:buFont typeface="Arial" panose="020B0604020202020204" pitchFamily="34" charset="0"/>
              <a:buChar char="•"/>
            </a:pPr>
            <a:r>
              <a:rPr lang="en-US" b="0" i="0" dirty="0">
                <a:solidFill>
                  <a:srgbClr val="000000"/>
                </a:solidFill>
                <a:effectLst/>
                <a:latin typeface="Roboto" panose="02000000000000000000" pitchFamily="2" charset="0"/>
              </a:rPr>
              <a:t>Include the </a:t>
            </a:r>
            <a:r>
              <a:rPr lang="en-US" b="1" i="0" u="none" strike="noStrike" dirty="0" err="1">
                <a:solidFill>
                  <a:srgbClr val="003E6A"/>
                </a:solidFill>
                <a:effectLst/>
                <a:latin typeface="Roboto" panose="02000000000000000000" pitchFamily="2" charset="0"/>
                <a:hlinkClick r:id="rId4"/>
              </a:rPr>
              <a:t>MyMedicare</a:t>
            </a:r>
            <a:r>
              <a:rPr lang="en-US" b="1" i="0" u="none" strike="noStrike" dirty="0">
                <a:solidFill>
                  <a:srgbClr val="003E6A"/>
                </a:solidFill>
                <a:effectLst/>
                <a:latin typeface="Roboto" panose="02000000000000000000" pitchFamily="2" charset="0"/>
                <a:hlinkClick r:id="rId4"/>
              </a:rPr>
              <a:t> Registration form</a:t>
            </a:r>
            <a:r>
              <a:rPr lang="en-US" b="0" i="0" dirty="0">
                <a:solidFill>
                  <a:srgbClr val="000000"/>
                </a:solidFill>
                <a:effectLst/>
                <a:latin typeface="Roboto" panose="02000000000000000000" pitchFamily="2" charset="0"/>
              </a:rPr>
              <a:t> </a:t>
            </a:r>
          </a:p>
        </p:txBody>
      </p:sp>
      <p:pic>
        <p:nvPicPr>
          <p:cNvPr id="5" name="Picture 4">
            <a:extLst>
              <a:ext uri="{FF2B5EF4-FFF2-40B4-BE49-F238E27FC236}">
                <a16:creationId xmlns:a16="http://schemas.microsoft.com/office/drawing/2014/main" id="{3BE2611E-0A06-914F-CBF5-504B7F90E9A2}"/>
              </a:ext>
            </a:extLst>
          </p:cNvPr>
          <p:cNvPicPr>
            <a:picLocks noChangeAspect="1"/>
          </p:cNvPicPr>
          <p:nvPr/>
        </p:nvPicPr>
        <p:blipFill>
          <a:blip r:embed="rId5"/>
          <a:stretch>
            <a:fillRect/>
          </a:stretch>
        </p:blipFill>
        <p:spPr>
          <a:xfrm>
            <a:off x="8598884" y="1391444"/>
            <a:ext cx="2894944" cy="4075112"/>
          </a:xfrm>
          <a:prstGeom prst="rect">
            <a:avLst/>
          </a:prstGeom>
        </p:spPr>
      </p:pic>
    </p:spTree>
    <p:custDataLst>
      <p:tags r:id="rId1"/>
    </p:custDataLst>
    <p:extLst>
      <p:ext uri="{BB962C8B-B14F-4D97-AF65-F5344CB8AC3E}">
        <p14:creationId xmlns:p14="http://schemas.microsoft.com/office/powerpoint/2010/main" val="4236287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0DC1FC-F5F0-D144-6A02-319C7A9F8CFC}"/>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85EE09-F339-9A55-7D63-D488B4EE8B02}"/>
              </a:ext>
            </a:extLst>
          </p:cNvPr>
          <p:cNvSpPr>
            <a:spLocks noGrp="1"/>
          </p:cNvSpPr>
          <p:nvPr>
            <p:ph type="ctrTitle"/>
          </p:nvPr>
        </p:nvSpPr>
        <p:spPr>
          <a:xfrm>
            <a:off x="660042" y="891652"/>
            <a:ext cx="4412021" cy="3030724"/>
          </a:xfrm>
        </p:spPr>
        <p:txBody>
          <a:bodyPr anchor="b">
            <a:normAutofit/>
          </a:bodyPr>
          <a:lstStyle/>
          <a:p>
            <a:pPr algn="r"/>
            <a:r>
              <a:rPr lang="en-AU" sz="4000">
                <a:solidFill>
                  <a:srgbClr val="FFFFFF"/>
                </a:solidFill>
              </a:rPr>
              <a:t>ACTION for readiness – </a:t>
            </a:r>
            <a:br>
              <a:rPr lang="en-AU" sz="4000">
                <a:solidFill>
                  <a:srgbClr val="FFFFFF"/>
                </a:solidFill>
              </a:rPr>
            </a:br>
            <a:r>
              <a:rPr lang="en-AU" sz="4000">
                <a:solidFill>
                  <a:srgbClr val="FFFFFF"/>
                </a:solidFill>
              </a:rPr>
              <a:t>Create awareness</a:t>
            </a:r>
          </a:p>
        </p:txBody>
      </p:sp>
      <p:sp>
        <p:nvSpPr>
          <p:cNvPr id="3" name="Content Placeholder 2">
            <a:extLst>
              <a:ext uri="{FF2B5EF4-FFF2-40B4-BE49-F238E27FC236}">
                <a16:creationId xmlns:a16="http://schemas.microsoft.com/office/drawing/2014/main" id="{9D54E5B1-3C27-BD9B-9CE4-2E910D450A4C}"/>
              </a:ext>
            </a:extLst>
          </p:cNvPr>
          <p:cNvSpPr>
            <a:spLocks noGrp="1"/>
          </p:cNvSpPr>
          <p:nvPr>
            <p:ph type="subTitle" idx="1"/>
          </p:nvPr>
        </p:nvSpPr>
        <p:spPr>
          <a:xfrm>
            <a:off x="945791" y="4745317"/>
            <a:ext cx="4126272" cy="1375145"/>
          </a:xfrm>
        </p:spPr>
        <p:txBody>
          <a:bodyPr>
            <a:normAutofit/>
          </a:bodyPr>
          <a:lstStyle/>
          <a:p>
            <a:pPr marL="0" indent="0" algn="r">
              <a:spcAft>
                <a:spcPts val="1125"/>
              </a:spcAft>
              <a:buNone/>
            </a:pPr>
            <a:r>
              <a:rPr lang="en-US" dirty="0">
                <a:solidFill>
                  <a:srgbClr val="FFFFFF"/>
                </a:solidFill>
                <a:latin typeface="Roboto" panose="02000000000000000000" pitchFamily="2" charset="0"/>
              </a:rPr>
              <a:t>Print brochures and Posters for waiting rooms </a:t>
            </a:r>
            <a:endParaRPr lang="en-US" b="0" i="0" dirty="0">
              <a:solidFill>
                <a:srgbClr val="FFFFFF"/>
              </a:solidFill>
              <a:effectLst/>
              <a:latin typeface="Roboto" panose="02000000000000000000" pitchFamily="2" charset="0"/>
            </a:endParaRPr>
          </a:p>
        </p:txBody>
      </p:sp>
      <p:pic>
        <p:nvPicPr>
          <p:cNvPr id="6" name="Picture 5" descr="A poster of a group of people&#10;&#10;Description automatically generated">
            <a:extLst>
              <a:ext uri="{FF2B5EF4-FFF2-40B4-BE49-F238E27FC236}">
                <a16:creationId xmlns:a16="http://schemas.microsoft.com/office/drawing/2014/main" id="{81386E8D-7F06-2FBF-CC25-92CC775A31CA}"/>
              </a:ext>
            </a:extLst>
          </p:cNvPr>
          <p:cNvPicPr>
            <a:picLocks noChangeAspect="1"/>
          </p:cNvPicPr>
          <p:nvPr/>
        </p:nvPicPr>
        <p:blipFill>
          <a:blip r:embed="rId4"/>
          <a:stretch>
            <a:fillRect/>
          </a:stretch>
        </p:blipFill>
        <p:spPr>
          <a:xfrm>
            <a:off x="6717474" y="457199"/>
            <a:ext cx="4365372" cy="5899152"/>
          </a:xfrm>
          <a:prstGeom prst="rect">
            <a:avLst/>
          </a:prstGeom>
        </p:spPr>
      </p:pic>
    </p:spTree>
    <p:custDataLst>
      <p:tags r:id="rId1"/>
    </p:custDataLst>
    <p:extLst>
      <p:ext uri="{BB962C8B-B14F-4D97-AF65-F5344CB8AC3E}">
        <p14:creationId xmlns:p14="http://schemas.microsoft.com/office/powerpoint/2010/main" val="1897112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CD292-DF6E-4E3C-2F58-4498C9BC4A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57D5B1-0EA6-3952-0BA2-FE9A8742E51E}"/>
              </a:ext>
            </a:extLst>
          </p:cNvPr>
          <p:cNvSpPr txBox="1">
            <a:spLocks/>
          </p:cNvSpPr>
          <p:nvPr/>
        </p:nvSpPr>
        <p:spPr>
          <a:xfrm>
            <a:off x="2254045" y="412749"/>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t>Want to know more</a:t>
            </a:r>
          </a:p>
        </p:txBody>
      </p:sp>
      <p:sp>
        <p:nvSpPr>
          <p:cNvPr id="5" name="Content Placeholder 2">
            <a:extLst>
              <a:ext uri="{FF2B5EF4-FFF2-40B4-BE49-F238E27FC236}">
                <a16:creationId xmlns:a16="http://schemas.microsoft.com/office/drawing/2014/main" id="{2D709BC1-E3BC-7523-2625-3FF10B7995C3}"/>
              </a:ext>
            </a:extLst>
          </p:cNvPr>
          <p:cNvSpPr txBox="1">
            <a:spLocks/>
          </p:cNvSpPr>
          <p:nvPr/>
        </p:nvSpPr>
        <p:spPr>
          <a:xfrm>
            <a:off x="2254045" y="233070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457200" indent="-457200">
              <a:lnSpc>
                <a:spcPct val="250000"/>
              </a:lnSpc>
              <a:buFont typeface="Arial" panose="020B0604020202020204" pitchFamily="34" charset="0"/>
              <a:buChar char="•"/>
            </a:pPr>
            <a:r>
              <a:rPr lang="en-AU" sz="3200" dirty="0"/>
              <a:t>Questions                </a:t>
            </a:r>
          </a:p>
          <a:p>
            <a:pPr>
              <a:lnSpc>
                <a:spcPct val="250000"/>
              </a:lnSpc>
            </a:pPr>
            <a:r>
              <a:rPr lang="en-AU" sz="3200" dirty="0"/>
              <a:t>      Challenges</a:t>
            </a:r>
          </a:p>
          <a:p>
            <a:pPr>
              <a:lnSpc>
                <a:spcPct val="250000"/>
              </a:lnSpc>
            </a:pPr>
            <a:r>
              <a:rPr lang="en-AU" sz="3200" dirty="0"/>
              <a:t>       Where to find more information</a:t>
            </a:r>
          </a:p>
        </p:txBody>
      </p:sp>
      <p:pic>
        <p:nvPicPr>
          <p:cNvPr id="2" name="Picture 1" descr="A logo of a sun&#10;&#10;Description automatically generated">
            <a:extLst>
              <a:ext uri="{FF2B5EF4-FFF2-40B4-BE49-F238E27FC236}">
                <a16:creationId xmlns:a16="http://schemas.microsoft.com/office/drawing/2014/main" id="{6F53BE12-A5CA-CC1E-6B6F-D78A04D680B1}"/>
              </a:ext>
            </a:extLst>
          </p:cNvPr>
          <p:cNvPicPr>
            <a:picLocks noChangeAspect="1"/>
          </p:cNvPicPr>
          <p:nvPr/>
        </p:nvPicPr>
        <p:blipFill>
          <a:blip r:embed="rId4"/>
          <a:stretch>
            <a:fillRect/>
          </a:stretch>
        </p:blipFill>
        <p:spPr>
          <a:xfrm>
            <a:off x="2082391" y="4197048"/>
            <a:ext cx="654232" cy="618646"/>
          </a:xfrm>
          <a:prstGeom prst="rect">
            <a:avLst/>
          </a:prstGeom>
        </p:spPr>
      </p:pic>
      <p:pic>
        <p:nvPicPr>
          <p:cNvPr id="6" name="Picture 5" descr="A logo of a sun&#10;&#10;Description automatically generated">
            <a:extLst>
              <a:ext uri="{FF2B5EF4-FFF2-40B4-BE49-F238E27FC236}">
                <a16:creationId xmlns:a16="http://schemas.microsoft.com/office/drawing/2014/main" id="{20B3E86A-4DBE-0997-D2C1-D7F015AB4FE7}"/>
              </a:ext>
            </a:extLst>
          </p:cNvPr>
          <p:cNvPicPr>
            <a:picLocks noChangeAspect="1"/>
          </p:cNvPicPr>
          <p:nvPr/>
        </p:nvPicPr>
        <p:blipFill>
          <a:blip r:embed="rId4"/>
          <a:stretch>
            <a:fillRect/>
          </a:stretch>
        </p:blipFill>
        <p:spPr>
          <a:xfrm>
            <a:off x="2082391" y="5580946"/>
            <a:ext cx="654232" cy="618646"/>
          </a:xfrm>
          <a:prstGeom prst="rect">
            <a:avLst/>
          </a:prstGeom>
        </p:spPr>
      </p:pic>
      <p:pic>
        <p:nvPicPr>
          <p:cNvPr id="7" name="Picture 6" descr="A logo of a sun&#10;&#10;Description automatically generated">
            <a:extLst>
              <a:ext uri="{FF2B5EF4-FFF2-40B4-BE49-F238E27FC236}">
                <a16:creationId xmlns:a16="http://schemas.microsoft.com/office/drawing/2014/main" id="{EEECE185-A686-BFF7-A7C4-CBDF20828275}"/>
              </a:ext>
            </a:extLst>
          </p:cNvPr>
          <p:cNvPicPr>
            <a:picLocks noChangeAspect="1"/>
          </p:cNvPicPr>
          <p:nvPr/>
        </p:nvPicPr>
        <p:blipFill>
          <a:blip r:embed="rId4"/>
          <a:stretch>
            <a:fillRect/>
          </a:stretch>
        </p:blipFill>
        <p:spPr>
          <a:xfrm>
            <a:off x="2082391" y="2954552"/>
            <a:ext cx="654232" cy="618646"/>
          </a:xfrm>
          <a:prstGeom prst="rect">
            <a:avLst/>
          </a:prstGeom>
        </p:spPr>
      </p:pic>
    </p:spTree>
    <p:custDataLst>
      <p:tags r:id="rId1"/>
    </p:custDataLst>
    <p:extLst>
      <p:ext uri="{BB962C8B-B14F-4D97-AF65-F5344CB8AC3E}">
        <p14:creationId xmlns:p14="http://schemas.microsoft.com/office/powerpoint/2010/main" val="1800231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1B60F-BF26-A604-EDA9-7A4F6566D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31D35-E040-7649-6449-9B637346119E}"/>
              </a:ext>
            </a:extLst>
          </p:cNvPr>
          <p:cNvSpPr>
            <a:spLocks noGrp="1"/>
          </p:cNvSpPr>
          <p:nvPr>
            <p:ph type="title"/>
          </p:nvPr>
        </p:nvSpPr>
        <p:spPr/>
        <p:txBody>
          <a:bodyPr/>
          <a:lstStyle/>
          <a:p>
            <a:r>
              <a:rPr lang="en-AU" dirty="0"/>
              <a:t>Advocating ACTION for readiness – </a:t>
            </a:r>
            <a:br>
              <a:rPr lang="en-AU" dirty="0"/>
            </a:br>
            <a:r>
              <a:rPr lang="en-AU" dirty="0"/>
              <a:t>Update websites</a:t>
            </a:r>
          </a:p>
        </p:txBody>
      </p:sp>
      <p:sp>
        <p:nvSpPr>
          <p:cNvPr id="3" name="Content Placeholder 2">
            <a:extLst>
              <a:ext uri="{FF2B5EF4-FFF2-40B4-BE49-F238E27FC236}">
                <a16:creationId xmlns:a16="http://schemas.microsoft.com/office/drawing/2014/main" id="{3BE3287B-160F-8D16-D1D0-B437BF437815}"/>
              </a:ext>
            </a:extLst>
          </p:cNvPr>
          <p:cNvSpPr>
            <a:spLocks noGrp="1"/>
          </p:cNvSpPr>
          <p:nvPr>
            <p:ph idx="1"/>
          </p:nvPr>
        </p:nvSpPr>
        <p:spPr/>
        <p:txBody>
          <a:bodyPr>
            <a:normAutofit/>
          </a:bodyPr>
          <a:lstStyle/>
          <a:p>
            <a:pPr marL="457200" lvl="1" indent="0" algn="l">
              <a:spcAft>
                <a:spcPts val="1125"/>
              </a:spcAft>
              <a:buNone/>
            </a:pPr>
            <a:endParaRPr lang="en-US" b="0" i="0" dirty="0">
              <a:solidFill>
                <a:srgbClr val="000000"/>
              </a:solidFill>
              <a:effectLst/>
              <a:latin typeface="Roboto" panose="02000000000000000000" pitchFamily="2" charset="0"/>
            </a:endParaRPr>
          </a:p>
          <a:p>
            <a:pPr marL="457200" lvl="1" indent="0" algn="l">
              <a:spcAft>
                <a:spcPts val="1125"/>
              </a:spcAft>
              <a:buNone/>
            </a:pPr>
            <a:r>
              <a:rPr lang="en-US" b="0" i="0" dirty="0">
                <a:solidFill>
                  <a:srgbClr val="000000"/>
                </a:solidFill>
                <a:effectLst/>
                <a:latin typeface="Roboto" panose="02000000000000000000" pitchFamily="2" charset="0"/>
              </a:rPr>
              <a:t>Include links to: </a:t>
            </a:r>
          </a:p>
          <a:p>
            <a:pPr lvl="1">
              <a:spcAft>
                <a:spcPts val="1125"/>
              </a:spcAft>
            </a:pPr>
            <a:r>
              <a:rPr lang="en-US" b="0" i="0" dirty="0" err="1">
                <a:solidFill>
                  <a:srgbClr val="000000"/>
                </a:solidFill>
                <a:effectLst/>
                <a:latin typeface="Roboto" panose="02000000000000000000" pitchFamily="2" charset="0"/>
              </a:rPr>
              <a:t>MyMedicare</a:t>
            </a:r>
            <a:r>
              <a:rPr lang="en-US" b="0" i="0" dirty="0">
                <a:solidFill>
                  <a:srgbClr val="000000"/>
                </a:solidFill>
                <a:effectLst/>
                <a:latin typeface="Roboto" panose="02000000000000000000" pitchFamily="2" charset="0"/>
              </a:rPr>
              <a:t> </a:t>
            </a:r>
            <a:r>
              <a:rPr lang="en-US" b="1" i="0" u="none" strike="noStrike" dirty="0">
                <a:solidFill>
                  <a:srgbClr val="003E6A"/>
                </a:solidFill>
                <a:effectLst/>
                <a:latin typeface="Roboto" panose="02000000000000000000" pitchFamily="2" charset="0"/>
                <a:hlinkClick r:id="rId4"/>
              </a:rPr>
              <a:t>brochures</a:t>
            </a:r>
            <a:r>
              <a:rPr lang="en-US" b="0" i="0" dirty="0">
                <a:solidFill>
                  <a:srgbClr val="000000"/>
                </a:solidFill>
                <a:effectLst/>
                <a:latin typeface="Roboto" panose="02000000000000000000" pitchFamily="2" charset="0"/>
              </a:rPr>
              <a:t> </a:t>
            </a:r>
          </a:p>
          <a:p>
            <a:pPr lvl="1">
              <a:spcAft>
                <a:spcPts val="1125"/>
              </a:spcAft>
            </a:pPr>
            <a:r>
              <a:rPr lang="en-US" b="1" i="0" u="none" strike="noStrike" dirty="0" err="1">
                <a:solidFill>
                  <a:srgbClr val="003E6A"/>
                </a:solidFill>
                <a:effectLst/>
                <a:latin typeface="Roboto" panose="02000000000000000000" pitchFamily="2" charset="0"/>
                <a:hlinkClick r:id="rId5"/>
              </a:rPr>
              <a:t>MyMedicare</a:t>
            </a:r>
            <a:r>
              <a:rPr lang="en-US" b="1" i="0" u="none" strike="noStrike" dirty="0">
                <a:solidFill>
                  <a:srgbClr val="003E6A"/>
                </a:solidFill>
                <a:effectLst/>
                <a:latin typeface="Roboto" panose="02000000000000000000" pitchFamily="2" charset="0"/>
                <a:hlinkClick r:id="rId5"/>
              </a:rPr>
              <a:t> patient registration information</a:t>
            </a:r>
            <a:r>
              <a:rPr lang="en-US" b="0" i="0" dirty="0">
                <a:solidFill>
                  <a:srgbClr val="000000"/>
                </a:solidFill>
                <a:effectLst/>
                <a:latin typeface="Roboto" panose="02000000000000000000" pitchFamily="2" charset="0"/>
              </a:rPr>
              <a:t>, </a:t>
            </a:r>
          </a:p>
          <a:p>
            <a:pPr lvl="1">
              <a:spcAft>
                <a:spcPts val="1125"/>
              </a:spcAft>
            </a:pPr>
            <a:r>
              <a:rPr lang="en-US" b="1" i="0" u="none" strike="noStrike" dirty="0" err="1">
                <a:solidFill>
                  <a:srgbClr val="003E6A"/>
                </a:solidFill>
                <a:effectLst/>
                <a:latin typeface="Roboto" panose="02000000000000000000" pitchFamily="2" charset="0"/>
                <a:hlinkClick r:id="rId6"/>
              </a:rPr>
              <a:t>MyMedicare</a:t>
            </a:r>
            <a:r>
              <a:rPr lang="en-US" b="1" i="0" u="none" strike="noStrike" dirty="0">
                <a:solidFill>
                  <a:srgbClr val="003E6A"/>
                </a:solidFill>
                <a:effectLst/>
                <a:latin typeface="Roboto" panose="02000000000000000000" pitchFamily="2" charset="0"/>
                <a:hlinkClick r:id="rId6"/>
              </a:rPr>
              <a:t> patient registration frequently asked</a:t>
            </a:r>
            <a:endParaRPr lang="en-US" b="0" i="0" dirty="0">
              <a:solidFill>
                <a:srgbClr val="000000"/>
              </a:solidFill>
              <a:effectLst/>
              <a:latin typeface="Roboto" panose="02000000000000000000" pitchFamily="2" charset="0"/>
            </a:endParaRPr>
          </a:p>
        </p:txBody>
      </p:sp>
    </p:spTree>
    <p:custDataLst>
      <p:tags r:id="rId1"/>
    </p:custDataLst>
    <p:extLst>
      <p:ext uri="{BB962C8B-B14F-4D97-AF65-F5344CB8AC3E}">
        <p14:creationId xmlns:p14="http://schemas.microsoft.com/office/powerpoint/2010/main" val="1077681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6243-1F80-51CF-A672-2F52C7AC906E}"/>
              </a:ext>
            </a:extLst>
          </p:cNvPr>
          <p:cNvSpPr>
            <a:spLocks noGrp="1"/>
          </p:cNvSpPr>
          <p:nvPr>
            <p:ph type="title"/>
          </p:nvPr>
        </p:nvSpPr>
        <p:spPr/>
        <p:txBody>
          <a:bodyPr/>
          <a:lstStyle/>
          <a:p>
            <a:r>
              <a:rPr lang="en-AU" dirty="0"/>
              <a:t>Advocating ACTION for readiness – </a:t>
            </a:r>
            <a:br>
              <a:rPr lang="en-AU" dirty="0"/>
            </a:br>
            <a:r>
              <a:rPr lang="en-AU" dirty="0"/>
              <a:t>Social Media</a:t>
            </a:r>
          </a:p>
        </p:txBody>
      </p:sp>
      <p:pic>
        <p:nvPicPr>
          <p:cNvPr id="4" name="Online Media 3" title="MyMedicare explainer video for patients – First Nations">
            <a:hlinkClick r:id="" action="ppaction://media"/>
            <a:extLst>
              <a:ext uri="{FF2B5EF4-FFF2-40B4-BE49-F238E27FC236}">
                <a16:creationId xmlns:a16="http://schemas.microsoft.com/office/drawing/2014/main" id="{E4C0F273-2843-5B48-5533-F490C22F2E00}"/>
              </a:ext>
            </a:extLst>
          </p:cNvPr>
          <p:cNvPicPr>
            <a:picLocks noGrp="1" noRot="1" noChangeAspect="1"/>
          </p:cNvPicPr>
          <p:nvPr>
            <p:ph idx="1"/>
            <a:videoFile r:link="rId2"/>
          </p:nvPr>
        </p:nvPicPr>
        <p:blipFill>
          <a:blip r:embed="rId4"/>
          <a:stretch>
            <a:fillRect/>
          </a:stretch>
        </p:blipFill>
        <p:spPr>
          <a:xfrm>
            <a:off x="2244725" y="1825625"/>
            <a:ext cx="7700963" cy="4351338"/>
          </a:xfrm>
          <a:prstGeom prst="rect">
            <a:avLst/>
          </a:prstGeom>
        </p:spPr>
      </p:pic>
    </p:spTree>
    <p:custDataLst>
      <p:tags r:id="rId1"/>
    </p:custDataLst>
    <p:extLst>
      <p:ext uri="{BB962C8B-B14F-4D97-AF65-F5344CB8AC3E}">
        <p14:creationId xmlns:p14="http://schemas.microsoft.com/office/powerpoint/2010/main" val="20437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D black question marks with one yellow question mark">
            <a:extLst>
              <a:ext uri="{FF2B5EF4-FFF2-40B4-BE49-F238E27FC236}">
                <a16:creationId xmlns:a16="http://schemas.microsoft.com/office/drawing/2014/main" id="{B824BC30-DBE8-DBD5-C73E-5FF39CD58817}"/>
              </a:ext>
            </a:extLst>
          </p:cNvPr>
          <p:cNvPicPr>
            <a:picLocks noChangeAspect="1"/>
          </p:cNvPicPr>
          <p:nvPr/>
        </p:nvPicPr>
        <p:blipFill>
          <a:blip r:embed="rId3"/>
          <a:srcRect l="29128" r="6260" b="1"/>
          <a:stretch/>
        </p:blipFill>
        <p:spPr>
          <a:xfrm>
            <a:off x="20" y="-7619"/>
            <a:ext cx="12191979" cy="6887364"/>
          </a:xfrm>
          <a:prstGeom prst="rect">
            <a:avLst/>
          </a:prstGeom>
        </p:spPr>
      </p:pic>
      <p:sp>
        <p:nvSpPr>
          <p:cNvPr id="8"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03C1BE4D-CEF5-636D-4CD2-4B4ECA66CB24}"/>
              </a:ext>
            </a:extLst>
          </p:cNvPr>
          <p:cNvSpPr>
            <a:spLocks noGrp="1"/>
          </p:cNvSpPr>
          <p:nvPr>
            <p:ph type="title"/>
          </p:nvPr>
        </p:nvSpPr>
        <p:spPr>
          <a:xfrm>
            <a:off x="859028" y="1936866"/>
            <a:ext cx="6900671" cy="2839273"/>
          </a:xfrm>
        </p:spPr>
        <p:txBody>
          <a:bodyPr vert="horz" lIns="91440" tIns="45720" rIns="91440" bIns="45720" rtlCol="0" anchor="b">
            <a:normAutofit/>
          </a:bodyPr>
          <a:lstStyle/>
          <a:p>
            <a:r>
              <a:rPr lang="en-US" sz="5000" dirty="0">
                <a:solidFill>
                  <a:srgbClr val="FFFFFF"/>
                </a:solidFill>
              </a:rPr>
              <a:t>Final Questions/</a:t>
            </a:r>
            <a:br>
              <a:rPr lang="en-US" sz="5000" dirty="0">
                <a:solidFill>
                  <a:srgbClr val="FFFFFF"/>
                </a:solidFill>
              </a:rPr>
            </a:br>
            <a:r>
              <a:rPr lang="en-US" sz="5000" dirty="0">
                <a:solidFill>
                  <a:srgbClr val="FFFFFF"/>
                </a:solidFill>
              </a:rPr>
              <a:t>Challenges </a:t>
            </a:r>
            <a:br>
              <a:rPr lang="en-US" sz="5000" dirty="0">
                <a:solidFill>
                  <a:srgbClr val="FFFFFF"/>
                </a:solidFill>
              </a:rPr>
            </a:br>
            <a:endParaRPr lang="en-US" sz="5000" dirty="0">
              <a:solidFill>
                <a:srgbClr val="FFFFFF"/>
              </a:solidFill>
            </a:endParaRPr>
          </a:p>
        </p:txBody>
      </p:sp>
      <p:sp>
        <p:nvSpPr>
          <p:cNvPr id="14" name="Rectangle 13">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96909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01286-69D4-DE2D-8656-D1C2AB7D3CAA}"/>
              </a:ext>
            </a:extLst>
          </p:cNvPr>
          <p:cNvSpPr>
            <a:spLocks noGrp="1"/>
          </p:cNvSpPr>
          <p:nvPr>
            <p:ph type="title"/>
          </p:nvPr>
        </p:nvSpPr>
        <p:spPr>
          <a:xfrm>
            <a:off x="838200" y="365125"/>
            <a:ext cx="10515600" cy="1325563"/>
          </a:xfrm>
        </p:spPr>
        <p:txBody>
          <a:bodyPr>
            <a:normAutofit/>
          </a:bodyPr>
          <a:lstStyle/>
          <a:p>
            <a:r>
              <a:rPr lang="en-AU" sz="5400"/>
              <a:t>NACCHO - Support</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450B8428-780B-38AA-521D-A9875CCD8ED5}"/>
              </a:ext>
            </a:extLst>
          </p:cNvPr>
          <p:cNvGraphicFramePr>
            <a:graphicFrameLocks noGrp="1"/>
          </p:cNvGraphicFramePr>
          <p:nvPr>
            <p:ph idx="1"/>
            <p:extLst>
              <p:ext uri="{D42A27DB-BD31-4B8C-83A1-F6EECF244321}">
                <p14:modId xmlns:p14="http://schemas.microsoft.com/office/powerpoint/2010/main" val="40166022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84385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A8C337-C127-FB4A-8E0E-283C4826A283}"/>
              </a:ext>
            </a:extLst>
          </p:cNvPr>
          <p:cNvSpPr txBox="1">
            <a:spLocks/>
          </p:cNvSpPr>
          <p:nvPr/>
        </p:nvSpPr>
        <p:spPr>
          <a:xfrm>
            <a:off x="1676400" y="155632"/>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t>Thank you</a:t>
            </a:r>
          </a:p>
        </p:txBody>
      </p:sp>
      <p:sp>
        <p:nvSpPr>
          <p:cNvPr id="5" name="Content Placeholder 2">
            <a:extLst>
              <a:ext uri="{FF2B5EF4-FFF2-40B4-BE49-F238E27FC236}">
                <a16:creationId xmlns:a16="http://schemas.microsoft.com/office/drawing/2014/main" id="{2A765907-8927-DBBC-5C9E-FD46F34A5E21}"/>
              </a:ext>
            </a:extLst>
          </p:cNvPr>
          <p:cNvSpPr txBox="1">
            <a:spLocks/>
          </p:cNvSpPr>
          <p:nvPr/>
        </p:nvSpPr>
        <p:spPr>
          <a:xfrm>
            <a:off x="2373835" y="2950631"/>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AU" sz="3600" b="1" dirty="0">
                <a:solidFill>
                  <a:schemeClr val="tx1">
                    <a:lumMod val="50000"/>
                    <a:lumOff val="50000"/>
                  </a:schemeClr>
                </a:solidFill>
              </a:rPr>
              <a:t>Kim Passante </a:t>
            </a:r>
            <a:r>
              <a:rPr lang="en-AU" dirty="0">
                <a:solidFill>
                  <a:schemeClr val="tx1">
                    <a:lumMod val="50000"/>
                    <a:lumOff val="50000"/>
                  </a:schemeClr>
                </a:solidFill>
              </a:rPr>
              <a:t>			</a:t>
            </a:r>
            <a:endParaRPr lang="en-AU" b="1" dirty="0">
              <a:solidFill>
                <a:schemeClr val="tx1">
                  <a:lumMod val="50000"/>
                  <a:lumOff val="50000"/>
                </a:schemeClr>
              </a:solidFill>
            </a:endParaRPr>
          </a:p>
          <a:p>
            <a:r>
              <a:rPr lang="en-AU" dirty="0">
                <a:solidFill>
                  <a:schemeClr val="tx1">
                    <a:lumMod val="50000"/>
                    <a:lumOff val="50000"/>
                  </a:schemeClr>
                </a:solidFill>
              </a:rPr>
              <a:t>Project Lead </a:t>
            </a:r>
          </a:p>
          <a:p>
            <a:r>
              <a:rPr lang="en-AU" dirty="0">
                <a:solidFill>
                  <a:schemeClr val="tx1">
                    <a:lumMod val="50000"/>
                    <a:lumOff val="50000"/>
                  </a:schemeClr>
                </a:solidFill>
              </a:rPr>
              <a:t>MBS National Coordinator</a:t>
            </a:r>
          </a:p>
          <a:p>
            <a:r>
              <a:rPr lang="en-AU" dirty="0">
                <a:solidFill>
                  <a:schemeClr val="tx1">
                    <a:lumMod val="50000"/>
                    <a:lumOff val="50000"/>
                  </a:schemeClr>
                </a:solidFill>
              </a:rPr>
              <a:t>NACCHO				</a:t>
            </a:r>
          </a:p>
          <a:p>
            <a:endParaRPr lang="en-AU" dirty="0">
              <a:solidFill>
                <a:schemeClr val="tx1">
                  <a:lumMod val="50000"/>
                  <a:lumOff val="50000"/>
                </a:schemeClr>
              </a:solidFill>
            </a:endParaRPr>
          </a:p>
          <a:p>
            <a:endParaRPr lang="en-AU" dirty="0">
              <a:solidFill>
                <a:schemeClr val="tx1">
                  <a:lumMod val="50000"/>
                  <a:lumOff val="50000"/>
                </a:schemeClr>
              </a:solidFill>
            </a:endParaRPr>
          </a:p>
          <a:p>
            <a:endParaRPr lang="en-AU" dirty="0">
              <a:solidFill>
                <a:schemeClr val="tx1">
                  <a:lumMod val="50000"/>
                  <a:lumOff val="50000"/>
                </a:schemeClr>
              </a:solidFill>
            </a:endParaRPr>
          </a:p>
        </p:txBody>
      </p:sp>
      <p:pic>
        <p:nvPicPr>
          <p:cNvPr id="1026" name="40DB0C6B-AEA1-44F0-BEED-1A696B9570BC" descr="IMG_6159.jpg">
            <a:extLst>
              <a:ext uri="{FF2B5EF4-FFF2-40B4-BE49-F238E27FC236}">
                <a16:creationId xmlns:a16="http://schemas.microsoft.com/office/drawing/2014/main" id="{7ECFD37D-D449-4311-F69D-442FC93923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7" t="873" r="5542" b="16455"/>
          <a:stretch/>
        </p:blipFill>
        <p:spPr bwMode="auto">
          <a:xfrm>
            <a:off x="6743269" y="800024"/>
            <a:ext cx="4696891" cy="568914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4880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34E25-30C7-3C00-EA76-36AD78244F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7DAEB-36AC-530A-8D5A-4C314E8F1130}"/>
              </a:ext>
            </a:extLst>
          </p:cNvPr>
          <p:cNvSpPr>
            <a:spLocks noGrp="1"/>
          </p:cNvSpPr>
          <p:nvPr>
            <p:ph type="title"/>
          </p:nvPr>
        </p:nvSpPr>
        <p:spPr>
          <a:xfrm>
            <a:off x="1676400" y="241967"/>
            <a:ext cx="10515600" cy="1500188"/>
          </a:xfrm>
        </p:spPr>
        <p:txBody>
          <a:bodyPr/>
          <a:lstStyle/>
          <a:p>
            <a:r>
              <a:rPr lang="en-AU" dirty="0"/>
              <a:t>MBS Project – what is this ?</a:t>
            </a:r>
          </a:p>
        </p:txBody>
      </p:sp>
      <p:sp>
        <p:nvSpPr>
          <p:cNvPr id="3" name="Content Placeholder 2">
            <a:extLst>
              <a:ext uri="{FF2B5EF4-FFF2-40B4-BE49-F238E27FC236}">
                <a16:creationId xmlns:a16="http://schemas.microsoft.com/office/drawing/2014/main" id="{9E866D69-3491-AAB7-CB17-C79899530FEC}"/>
              </a:ext>
            </a:extLst>
          </p:cNvPr>
          <p:cNvSpPr>
            <a:spLocks noGrp="1"/>
          </p:cNvSpPr>
          <p:nvPr>
            <p:ph type="body" idx="4294967295"/>
          </p:nvPr>
        </p:nvSpPr>
        <p:spPr>
          <a:xfrm>
            <a:off x="1826508" y="2039866"/>
            <a:ext cx="9933101" cy="4692188"/>
          </a:xfrm>
        </p:spPr>
        <p:txBody>
          <a:bodyPr>
            <a:normAutofit/>
          </a:bodyPr>
          <a:lstStyle/>
          <a:p>
            <a:pPr marL="342900" indent="-342900">
              <a:lnSpc>
                <a:spcPct val="170000"/>
              </a:lnSpc>
              <a:buFont typeface="Wingdings" panose="05000000000000000000" pitchFamily="2" charset="2"/>
              <a:buChar char="Ø"/>
            </a:pPr>
            <a:r>
              <a:rPr lang="en-AU" sz="2900" dirty="0">
                <a:solidFill>
                  <a:schemeClr val="tx1">
                    <a:tint val="82000"/>
                  </a:schemeClr>
                </a:solidFill>
              </a:rPr>
              <a:t>   Project purpose</a:t>
            </a:r>
          </a:p>
          <a:p>
            <a:pPr marL="342900" indent="-342900">
              <a:lnSpc>
                <a:spcPct val="170000"/>
              </a:lnSpc>
              <a:buFont typeface="Wingdings" panose="05000000000000000000" pitchFamily="2" charset="2"/>
              <a:buChar char="Ø"/>
            </a:pPr>
            <a:r>
              <a:rPr lang="en-AU" sz="2900" dirty="0">
                <a:solidFill>
                  <a:schemeClr val="tx1">
                    <a:tint val="82000"/>
                  </a:schemeClr>
                </a:solidFill>
              </a:rPr>
              <a:t>   Creating financial sustainability</a:t>
            </a:r>
          </a:p>
          <a:p>
            <a:pPr marL="342900" indent="-342900">
              <a:lnSpc>
                <a:spcPct val="170000"/>
              </a:lnSpc>
              <a:buFont typeface="Wingdings" panose="05000000000000000000" pitchFamily="2" charset="2"/>
              <a:buChar char="Ø"/>
            </a:pPr>
            <a:r>
              <a:rPr lang="en-AU" sz="2900" dirty="0">
                <a:solidFill>
                  <a:schemeClr val="tx1">
                    <a:tint val="82000"/>
                  </a:schemeClr>
                </a:solidFill>
              </a:rPr>
              <a:t>   Extending services – not about making money</a:t>
            </a:r>
          </a:p>
          <a:p>
            <a:pPr marL="0" indent="0">
              <a:buNone/>
            </a:pPr>
            <a:endParaRPr lang="en-AU" dirty="0"/>
          </a:p>
          <a:p>
            <a:pPr marL="342900" indent="-342900">
              <a:buFont typeface="Wingdings" panose="05000000000000000000" pitchFamily="2" charset="2"/>
              <a:buChar char="Ø"/>
            </a:pPr>
            <a:endParaRPr lang="en-AU" dirty="0"/>
          </a:p>
          <a:p>
            <a:pPr marL="342900" indent="-342900">
              <a:buFont typeface="Wingdings" panose="05000000000000000000" pitchFamily="2" charset="2"/>
              <a:buChar char="Ø"/>
            </a:pPr>
            <a:endParaRPr lang="en-AU" dirty="0"/>
          </a:p>
        </p:txBody>
      </p:sp>
    </p:spTree>
    <p:custDataLst>
      <p:tags r:id="rId1"/>
    </p:custDataLst>
    <p:extLst>
      <p:ext uri="{BB962C8B-B14F-4D97-AF65-F5344CB8AC3E}">
        <p14:creationId xmlns:p14="http://schemas.microsoft.com/office/powerpoint/2010/main" val="815996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286-69D4-DE2D-8656-D1C2AB7D3CAA}"/>
              </a:ext>
            </a:extLst>
          </p:cNvPr>
          <p:cNvSpPr>
            <a:spLocks noGrp="1"/>
          </p:cNvSpPr>
          <p:nvPr>
            <p:ph type="title"/>
          </p:nvPr>
        </p:nvSpPr>
        <p:spPr>
          <a:xfrm>
            <a:off x="1676400" y="241967"/>
            <a:ext cx="10515600" cy="1500188"/>
          </a:xfrm>
        </p:spPr>
        <p:txBody>
          <a:bodyPr>
            <a:normAutofit/>
          </a:bodyPr>
          <a:lstStyle/>
          <a:p>
            <a:r>
              <a:rPr lang="en-AU" sz="4000" dirty="0"/>
              <a:t>Why are ACCHOS different to General Practice</a:t>
            </a:r>
          </a:p>
        </p:txBody>
      </p:sp>
      <p:pic>
        <p:nvPicPr>
          <p:cNvPr id="5" name="Picture 4">
            <a:extLst>
              <a:ext uri="{FF2B5EF4-FFF2-40B4-BE49-F238E27FC236}">
                <a16:creationId xmlns:a16="http://schemas.microsoft.com/office/drawing/2014/main" id="{20F682CE-9CD9-B24C-EBFD-E10EF7914A74}"/>
              </a:ext>
            </a:extLst>
          </p:cNvPr>
          <p:cNvPicPr>
            <a:picLocks noChangeAspect="1"/>
          </p:cNvPicPr>
          <p:nvPr/>
        </p:nvPicPr>
        <p:blipFill>
          <a:blip r:embed="rId4"/>
          <a:stretch>
            <a:fillRect/>
          </a:stretch>
        </p:blipFill>
        <p:spPr>
          <a:xfrm>
            <a:off x="76099" y="1346200"/>
            <a:ext cx="12039802" cy="5056503"/>
          </a:xfrm>
          <a:prstGeom prst="rect">
            <a:avLst/>
          </a:prstGeom>
        </p:spPr>
      </p:pic>
    </p:spTree>
    <p:custDataLst>
      <p:tags r:id="rId1"/>
    </p:custDataLst>
    <p:extLst>
      <p:ext uri="{BB962C8B-B14F-4D97-AF65-F5344CB8AC3E}">
        <p14:creationId xmlns:p14="http://schemas.microsoft.com/office/powerpoint/2010/main" val="3268785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2F888-BEE6-C835-3D78-014F3F0227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016D10-0691-3D40-D39B-0494CDC1ACED}"/>
              </a:ext>
            </a:extLst>
          </p:cNvPr>
          <p:cNvSpPr>
            <a:spLocks noGrp="1"/>
          </p:cNvSpPr>
          <p:nvPr>
            <p:ph type="title"/>
          </p:nvPr>
        </p:nvSpPr>
        <p:spPr/>
        <p:txBody>
          <a:bodyPr/>
          <a:lstStyle/>
          <a:p>
            <a:endParaRPr lang="en-AU"/>
          </a:p>
        </p:txBody>
      </p:sp>
      <p:pic>
        <p:nvPicPr>
          <p:cNvPr id="7" name="Picture 6">
            <a:extLst>
              <a:ext uri="{FF2B5EF4-FFF2-40B4-BE49-F238E27FC236}">
                <a16:creationId xmlns:a16="http://schemas.microsoft.com/office/drawing/2014/main" id="{60ACBB63-2E57-1786-5386-24F64CD9C01B}"/>
              </a:ext>
            </a:extLst>
          </p:cNvPr>
          <p:cNvPicPr>
            <a:picLocks noChangeAspect="1"/>
          </p:cNvPicPr>
          <p:nvPr/>
        </p:nvPicPr>
        <p:blipFill>
          <a:blip r:embed="rId4"/>
          <a:stretch>
            <a:fillRect/>
          </a:stretch>
        </p:blipFill>
        <p:spPr>
          <a:xfrm>
            <a:off x="-207943" y="253008"/>
            <a:ext cx="12607886" cy="6351983"/>
          </a:xfrm>
          <a:prstGeom prst="rect">
            <a:avLst/>
          </a:prstGeom>
        </p:spPr>
      </p:pic>
    </p:spTree>
    <p:custDataLst>
      <p:tags r:id="rId1"/>
    </p:custDataLst>
    <p:extLst>
      <p:ext uri="{BB962C8B-B14F-4D97-AF65-F5344CB8AC3E}">
        <p14:creationId xmlns:p14="http://schemas.microsoft.com/office/powerpoint/2010/main" val="180910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FDB9-4E5C-3EC0-23A9-3A4A247896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415D5A-96DA-436A-A866-2859AC225525}"/>
              </a:ext>
            </a:extLst>
          </p:cNvPr>
          <p:cNvSpPr>
            <a:spLocks noGrp="1"/>
          </p:cNvSpPr>
          <p:nvPr>
            <p:ph type="title"/>
          </p:nvPr>
        </p:nvSpPr>
        <p:spPr/>
        <p:txBody>
          <a:bodyPr/>
          <a:lstStyle/>
          <a:p>
            <a:r>
              <a:rPr lang="en-AU" dirty="0"/>
              <a:t>ACCHOs Statistics</a:t>
            </a:r>
          </a:p>
        </p:txBody>
      </p:sp>
      <p:pic>
        <p:nvPicPr>
          <p:cNvPr id="3" name="Picture 2">
            <a:extLst>
              <a:ext uri="{FF2B5EF4-FFF2-40B4-BE49-F238E27FC236}">
                <a16:creationId xmlns:a16="http://schemas.microsoft.com/office/drawing/2014/main" id="{3E4DDBC6-2897-A93C-64FF-E6B229B85679}"/>
              </a:ext>
            </a:extLst>
          </p:cNvPr>
          <p:cNvPicPr>
            <a:picLocks noChangeAspect="1"/>
          </p:cNvPicPr>
          <p:nvPr/>
        </p:nvPicPr>
        <p:blipFill>
          <a:blip r:embed="rId4"/>
          <a:stretch>
            <a:fillRect/>
          </a:stretch>
        </p:blipFill>
        <p:spPr>
          <a:xfrm>
            <a:off x="1567618" y="1928998"/>
            <a:ext cx="10243382" cy="4467162"/>
          </a:xfrm>
          <a:prstGeom prst="rect">
            <a:avLst/>
          </a:prstGeom>
        </p:spPr>
      </p:pic>
    </p:spTree>
    <p:custDataLst>
      <p:tags r:id="rId1"/>
    </p:custDataLst>
    <p:extLst>
      <p:ext uri="{BB962C8B-B14F-4D97-AF65-F5344CB8AC3E}">
        <p14:creationId xmlns:p14="http://schemas.microsoft.com/office/powerpoint/2010/main" val="3213767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5A6C-9CC6-DDBC-C845-83D1DFAEB9F0}"/>
              </a:ext>
            </a:extLst>
          </p:cNvPr>
          <p:cNvSpPr>
            <a:spLocks noGrp="1"/>
          </p:cNvSpPr>
          <p:nvPr>
            <p:ph type="title"/>
          </p:nvPr>
        </p:nvSpPr>
        <p:spPr>
          <a:xfrm>
            <a:off x="1885671" y="-192420"/>
            <a:ext cx="10515600" cy="2852737"/>
          </a:xfrm>
        </p:spPr>
        <p:txBody>
          <a:bodyPr/>
          <a:lstStyle/>
          <a:p>
            <a:r>
              <a:rPr lang="en-AU" b="1" dirty="0"/>
              <a:t>Online Learning Courses</a:t>
            </a:r>
          </a:p>
        </p:txBody>
      </p:sp>
      <p:sp>
        <p:nvSpPr>
          <p:cNvPr id="3" name="Content Placeholder 2">
            <a:extLst>
              <a:ext uri="{FF2B5EF4-FFF2-40B4-BE49-F238E27FC236}">
                <a16:creationId xmlns:a16="http://schemas.microsoft.com/office/drawing/2014/main" id="{10F49F1B-5778-AE88-6954-E5BB08970808}"/>
              </a:ext>
            </a:extLst>
          </p:cNvPr>
          <p:cNvSpPr>
            <a:spLocks noGrp="1"/>
          </p:cNvSpPr>
          <p:nvPr>
            <p:ph type="body" idx="4294967295"/>
          </p:nvPr>
        </p:nvSpPr>
        <p:spPr>
          <a:xfrm>
            <a:off x="2267360" y="2357540"/>
            <a:ext cx="10732544" cy="3822923"/>
          </a:xfrm>
        </p:spPr>
        <p:txBody>
          <a:bodyPr>
            <a:normAutofit fontScale="77500" lnSpcReduction="20000"/>
          </a:bodyPr>
          <a:lstStyle/>
          <a:p>
            <a:pPr marL="0" indent="0">
              <a:buNone/>
            </a:pPr>
            <a:r>
              <a:rPr lang="en-AU" sz="3800" b="1" dirty="0"/>
              <a:t>4 Courses; Developed with an Expert Reference Group</a:t>
            </a:r>
          </a:p>
          <a:p>
            <a:pPr marL="914400" lvl="1" indent="-457200">
              <a:lnSpc>
                <a:spcPct val="200000"/>
              </a:lnSpc>
              <a:buFont typeface="+mj-lt"/>
              <a:buAutoNum type="arabicPeriod"/>
            </a:pPr>
            <a:r>
              <a:rPr lang="en-AU" sz="2900" dirty="0"/>
              <a:t>MBS in ACCHO’s</a:t>
            </a:r>
          </a:p>
          <a:p>
            <a:pPr marL="914400" lvl="1" indent="-457200">
              <a:lnSpc>
                <a:spcPct val="200000"/>
              </a:lnSpc>
              <a:buFont typeface="+mj-lt"/>
              <a:buAutoNum type="arabicPeriod"/>
            </a:pPr>
            <a:r>
              <a:rPr lang="en-AU" sz="2900" dirty="0"/>
              <a:t>PIP in ACCHO’s</a:t>
            </a:r>
          </a:p>
          <a:p>
            <a:pPr marL="914400" lvl="1" indent="-457200">
              <a:lnSpc>
                <a:spcPct val="200000"/>
              </a:lnSpc>
              <a:buFont typeface="+mj-lt"/>
              <a:buAutoNum type="arabicPeriod"/>
            </a:pPr>
            <a:r>
              <a:rPr lang="en-AU" sz="2900" dirty="0"/>
              <a:t>ACCHO Orientation</a:t>
            </a:r>
          </a:p>
          <a:p>
            <a:pPr marL="914400" lvl="1" indent="-457200">
              <a:lnSpc>
                <a:spcPct val="200000"/>
              </a:lnSpc>
              <a:buFont typeface="+mj-lt"/>
              <a:buAutoNum type="arabicPeriod"/>
            </a:pPr>
            <a:r>
              <a:rPr lang="en-AU" sz="2900" dirty="0" err="1"/>
              <a:t>nKPI’s</a:t>
            </a:r>
            <a:endParaRPr lang="en-AU" sz="2900" dirty="0"/>
          </a:p>
          <a:p>
            <a:pPr marL="1371600" lvl="2" indent="-457200">
              <a:lnSpc>
                <a:spcPct val="200000"/>
              </a:lnSpc>
              <a:buFont typeface="Arial" panose="020B0604020202020204" pitchFamily="34" charset="0"/>
              <a:buChar char="•"/>
            </a:pPr>
            <a:r>
              <a:rPr lang="en-AU" dirty="0" err="1"/>
              <a:t>MMeX</a:t>
            </a:r>
            <a:r>
              <a:rPr lang="en-AU" dirty="0"/>
              <a:t>, Best Practice, </a:t>
            </a:r>
            <a:r>
              <a:rPr lang="en-AU" dirty="0" err="1"/>
              <a:t>Communicare</a:t>
            </a:r>
            <a:r>
              <a:rPr lang="en-AU" dirty="0"/>
              <a:t>, Medical Director</a:t>
            </a:r>
          </a:p>
          <a:p>
            <a:endParaRPr lang="en-AU" dirty="0"/>
          </a:p>
        </p:txBody>
      </p:sp>
    </p:spTree>
    <p:custDataLst>
      <p:tags r:id="rId1"/>
    </p:custDataLst>
    <p:extLst>
      <p:ext uri="{BB962C8B-B14F-4D97-AF65-F5344CB8AC3E}">
        <p14:creationId xmlns:p14="http://schemas.microsoft.com/office/powerpoint/2010/main" val="17304886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AFAcasn"/>
  <p:tag name="ARTICULATE_SLIDE_THUMBNAIL_REFRESH" val="1"/>
  <p:tag name="ARTICULATE_PROJECT_OPEN" val="0"/>
  <p:tag name="ARTICULATE_SLIDE_COUNT" val="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ED8F93E00B9A45B48BB7069AB8E299" ma:contentTypeVersion="165" ma:contentTypeDescription="Create a new document." ma:contentTypeScope="" ma:versionID="83319bb620a5d6ec2f47bd76d213b169">
  <xsd:schema xmlns:xsd="http://www.w3.org/2001/XMLSchema" xmlns:xs="http://www.w3.org/2001/XMLSchema" xmlns:p="http://schemas.microsoft.com/office/2006/metadata/properties" xmlns:ns1="http://schemas.microsoft.com/sharepoint/v3" xmlns:ns2="8638ed48-908b-449f-a9ec-fede35305c3f" xmlns:ns3="258a8341-c285-4182-92b2-2be027f3443e" targetNamespace="http://schemas.microsoft.com/office/2006/metadata/properties" ma:root="true" ma:fieldsID="bb610fdab573619f0e8dfc6639510a4d" ns1:_="" ns2:_="" ns3:_="">
    <xsd:import namespace="http://schemas.microsoft.com/sharepoint/v3"/>
    <xsd:import namespace="8638ed48-908b-449f-a9ec-fede35305c3f"/>
    <xsd:import namespace="258a8341-c285-4182-92b2-2be027f344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ServiceLocation" minOccurs="0"/>
                <xsd:element ref="ns2:MediaServiceAutoKeyPoints" minOccurs="0"/>
                <xsd:element ref="ns2:MediaServiceKeyPoints" minOccurs="0"/>
                <xsd:element ref="ns3:SharedWithUsers" minOccurs="0"/>
                <xsd:element ref="ns3:SharedWithDetails" minOccurs="0"/>
                <xsd:element ref="ns1:_dlc_Exempt" minOccurs="0"/>
                <xsd:element ref="ns1:_dlc_ExpireDateSaved" minOccurs="0"/>
                <xsd:element ref="ns1:_dlc_ExpireDat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element name="_dlc_Exempt" ma:index="22" nillable="true" ma:displayName="Exempt from Policy" ma:hidden="true" ma:internalName="_dlc_Exempt" ma:readOnly="true">
      <xsd:simpleType>
        <xsd:restriction base="dms:Unknown"/>
      </xsd:simpleType>
    </xsd:element>
    <xsd:element name="_dlc_ExpireDateSaved" ma:index="23" nillable="true" ma:displayName="Original Expiration Date" ma:hidden="true" ma:internalName="_dlc_ExpireDateSaved" ma:readOnly="true">
      <xsd:simpleType>
        <xsd:restriction base="dms:DateTime"/>
      </xsd:simpleType>
    </xsd:element>
    <xsd:element name="_dlc_ExpireDate" ma:index="24"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638ed48-908b-449f-a9ec-fede35305c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3a01dc1-3a59-4c4a-971f-eea9fb6b49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8a8341-c285-4182-92b2-2be027f3443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bba6038d-d001-4922-adb7-8de5a22f3dbc}" ma:internalName="TaxCatchAll" ma:showField="CatchAllData" ma:web="258a8341-c285-4182-92b2-2be027f344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Document</p:Name>
  <p:Description/>
  <p:Statement/>
  <p:PolicyItems>
    <p:PolicyItem featureId="Microsoft.Office.RecordsManagement.PolicyFeatures.Expiration" staticId="0x010100DFED8F93E00B9A45B48BB7069AB8E299" UniqueId="a08fd82e-d71c-4966-853e-47fc046c7712">
      <p:Name>Retention</p:Name>
      <p:Description>Automatic scheduling of content for processing, and performing a retention action on content that has reached its due date.</p:Description>
      <p:CustomData/>
    </p:PolicyItem>
    <p:PolicyItem featureId="Microsoft.Office.RecordsManagement.PolicyFeatures.PolicyAudit" staticId="0x010100DFED8F93E00B9A45B48BB7069AB8E299|1757814118" UniqueId="1d422228-f649-4616-bfef-3f3cfd42a259">
      <p:Name>Auditing</p:Name>
      <p:Description>Audits user actions on documents and list items to the Audit Log.</p:Description>
      <p:CustomData>
        <Audit>
          <Update/>
          <CheckInOut/>
          <MoveCopy/>
          <DeleteRestore/>
        </Audit>
      </p:CustomData>
    </p:PolicyItem>
  </p:PolicyItems>
</p:Policy>
</file>

<file path=customXml/item3.xml><?xml version="1.0" encoding="utf-8"?>
<?mso-contentType ?>
<PolicyDirtyBag xmlns="microsoft.office.server.policy.changes">
  <Microsoft.Office.RecordsManagement.PolicyFeatures.Expiration op="Change"/>
</PolicyDirtyBag>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8638ed48-908b-449f-a9ec-fede35305c3f">
      <Terms xmlns="http://schemas.microsoft.com/office/infopath/2007/PartnerControls"/>
    </lcf76f155ced4ddcb4097134ff3c332f>
    <_ip_UnifiedCompliancePolicyProperties xmlns="http://schemas.microsoft.com/sharepoint/v3" xsi:nil="true"/>
    <TaxCatchAll xmlns="258a8341-c285-4182-92b2-2be027f3443e" xsi:nil="true"/>
  </documentManagement>
</p:properties>
</file>

<file path=customXml/itemProps1.xml><?xml version="1.0" encoding="utf-8"?>
<ds:datastoreItem xmlns:ds="http://schemas.openxmlformats.org/officeDocument/2006/customXml" ds:itemID="{245A472B-2298-4B02-AE3C-F3979D04D3A9}"/>
</file>

<file path=customXml/itemProps2.xml><?xml version="1.0" encoding="utf-8"?>
<ds:datastoreItem xmlns:ds="http://schemas.openxmlformats.org/officeDocument/2006/customXml" ds:itemID="{246674F9-D637-4FCA-9B8D-247C91D2B1B6}"/>
</file>

<file path=customXml/itemProps3.xml><?xml version="1.0" encoding="utf-8"?>
<ds:datastoreItem xmlns:ds="http://schemas.openxmlformats.org/officeDocument/2006/customXml" ds:itemID="{A2616C94-0036-4CF9-88B7-CCFBE37DBBDD}"/>
</file>

<file path=customXml/itemProps4.xml><?xml version="1.0" encoding="utf-8"?>
<ds:datastoreItem xmlns:ds="http://schemas.openxmlformats.org/officeDocument/2006/customXml" ds:itemID="{F9FE1493-189E-4F8D-96AB-C8760DEDD8AB}"/>
</file>

<file path=customXml/itemProps5.xml><?xml version="1.0" encoding="utf-8"?>
<ds:datastoreItem xmlns:ds="http://schemas.openxmlformats.org/officeDocument/2006/customXml" ds:itemID="{C0618043-DC8A-4C52-B23B-C38642C03435}"/>
</file>

<file path=docProps/app.xml><?xml version="1.0" encoding="utf-8"?>
<Properties xmlns="http://schemas.openxmlformats.org/officeDocument/2006/extended-properties" xmlns:vt="http://schemas.openxmlformats.org/officeDocument/2006/docPropsVTypes">
  <Template/>
  <TotalTime>7900</TotalTime>
  <Words>2142</Words>
  <Application>Microsoft Office PowerPoint</Application>
  <PresentationFormat>Widescreen</PresentationFormat>
  <Paragraphs>286</Paragraphs>
  <Slides>44</Slides>
  <Notes>34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Aptos Display</vt:lpstr>
      <vt:lpstr>Arial</vt:lpstr>
      <vt:lpstr>Calibri</vt:lpstr>
      <vt:lpstr>Lato</vt:lpstr>
      <vt:lpstr>Roboto</vt:lpstr>
      <vt:lpstr>Wingdings</vt:lpstr>
      <vt:lpstr>Wingdings 2</vt:lpstr>
      <vt:lpstr>Office Theme</vt:lpstr>
      <vt:lpstr>PowerPoint Presentation</vt:lpstr>
      <vt:lpstr>PowerPoint Presentation</vt:lpstr>
      <vt:lpstr>PowerPoint Presentation</vt:lpstr>
      <vt:lpstr>PowerPoint Presentation</vt:lpstr>
      <vt:lpstr>MBS Project – what is this ?</vt:lpstr>
      <vt:lpstr>Why are ACCHOS different to General Practice</vt:lpstr>
      <vt:lpstr>PowerPoint Presentation</vt:lpstr>
      <vt:lpstr>ACCHOs Statistics</vt:lpstr>
      <vt:lpstr>Online Learning Courses</vt:lpstr>
      <vt:lpstr>How will this help an ACCHO Sector? </vt:lpstr>
      <vt:lpstr>What is Canvas</vt:lpstr>
      <vt:lpstr>CANVAS Demonstration</vt:lpstr>
      <vt:lpstr>Course 1 - MBS</vt:lpstr>
      <vt:lpstr>Course 2 -PIP</vt:lpstr>
      <vt:lpstr>Course 3 - nKPI</vt:lpstr>
      <vt:lpstr>Course 4 – ACCHO Orientation</vt:lpstr>
      <vt:lpstr>Course 1 - MBS</vt:lpstr>
      <vt:lpstr>Specific Key Item numbers </vt:lpstr>
      <vt:lpstr>Course 2  Practice Incentive Items (PIP) </vt:lpstr>
      <vt:lpstr>Health Assessments 0- 14years </vt:lpstr>
      <vt:lpstr>Comparison group is QLD, all age groups, current smoker</vt:lpstr>
      <vt:lpstr>PowerPoint Presentation</vt:lpstr>
      <vt:lpstr>Course 3 - nKPI</vt:lpstr>
      <vt:lpstr>Course 4 – ACCHO Orientation</vt:lpstr>
      <vt:lpstr>PowerPoint Presentation</vt:lpstr>
      <vt:lpstr>My Medicare: Video</vt:lpstr>
      <vt:lpstr>Changes from 1 July 2025 (this is happening)</vt:lpstr>
      <vt:lpstr>GP Chronic Condition Management Items  commencing 1 July 2025</vt:lpstr>
      <vt:lpstr>Changes from 1 July 2025</vt:lpstr>
      <vt:lpstr>What are the changes ?</vt:lpstr>
      <vt:lpstr>When can the plan be completed ?</vt:lpstr>
      <vt:lpstr>Referrals</vt:lpstr>
      <vt:lpstr>What can patients access?</vt:lpstr>
      <vt:lpstr>Fees</vt:lpstr>
      <vt:lpstr>Access through MyMedicare</vt:lpstr>
      <vt:lpstr>Statistics</vt:lpstr>
      <vt:lpstr>Advocating ACTION for readiness</vt:lpstr>
      <vt:lpstr>ACTION for readiness –  Mob to sign up </vt:lpstr>
      <vt:lpstr>ACTION for readiness –  Create awareness</vt:lpstr>
      <vt:lpstr>Advocating ACTION for readiness –  Update websites</vt:lpstr>
      <vt:lpstr>Advocating ACTION for readiness –  Social Media</vt:lpstr>
      <vt:lpstr>Final Questions/ Challenges  </vt:lpstr>
      <vt:lpstr>NACCHO -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Passante</dc:creator>
  <cp:lastModifiedBy>Kim Passante</cp:lastModifiedBy>
  <cp:revision>61</cp:revision>
  <dcterms:created xsi:type="dcterms:W3CDTF">2024-08-05T09:55:45Z</dcterms:created>
  <dcterms:modified xsi:type="dcterms:W3CDTF">2025-06-01T10:05:58Z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EE4A0E64-DB54-469D-A64F-4AE41F6E03E3</vt:lpwstr>
  </property>
  <property fmtid="{D5CDD505-2E9C-101B-9397-08002B2CF9AE}" pid="3" name="ArticulatePath">
    <vt:lpwstr>https://d.docs.live.net/d6d8a8a300bc7b15/Desktop/NACCHO - MBS Workshop</vt:lpwstr>
  </property>
  <property fmtid="{D5CDD505-2E9C-101B-9397-08002B2CF9AE}" pid="4" name="_dlc_policyId">
    <vt:lpwstr>0x010100DFED8F93E00B9A45B48BB7069AB8E299</vt:lpwstr>
  </property>
  <property fmtid="{D5CDD505-2E9C-101B-9397-08002B2CF9AE}" pid="5" name="ContentTypeId">
    <vt:lpwstr>0x010100DFED8F93E00B9A45B48BB7069AB8E299</vt:lpwstr>
  </property>
  <property fmtid="{D5CDD505-2E9C-101B-9397-08002B2CF9AE}" pid="6" name="ItemRetentionFormula">
    <vt:lpwstr/>
  </property>
</Properties>
</file>