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notesSlides/notesSlide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641" r:id="rId2"/>
    <p:sldId id="453" r:id="rId3"/>
    <p:sldId id="663" r:id="rId4"/>
    <p:sldId id="499" r:id="rId5"/>
    <p:sldId id="657" r:id="rId6"/>
    <p:sldId id="658" r:id="rId7"/>
    <p:sldId id="281" r:id="rId8"/>
    <p:sldId id="639" r:id="rId9"/>
    <p:sldId id="660" r:id="rId10"/>
    <p:sldId id="662" r:id="rId11"/>
    <p:sldId id="661" r:id="rId12"/>
    <p:sldId id="484" r:id="rId13"/>
    <p:sldId id="485" r:id="rId14"/>
    <p:sldId id="474" r:id="rId15"/>
    <p:sldId id="475" r:id="rId16"/>
    <p:sldId id="476" r:id="rId17"/>
    <p:sldId id="477" r:id="rId18"/>
    <p:sldId id="478" r:id="rId19"/>
    <p:sldId id="479" r:id="rId20"/>
    <p:sldId id="480" r:id="rId21"/>
    <p:sldId id="643" r:id="rId22"/>
    <p:sldId id="640" r:id="rId23"/>
    <p:sldId id="644" r:id="rId24"/>
    <p:sldId id="645" r:id="rId25"/>
    <p:sldId id="649" r:id="rId26"/>
    <p:sldId id="650" r:id="rId27"/>
    <p:sldId id="651" r:id="rId28"/>
    <p:sldId id="652" r:id="rId29"/>
    <p:sldId id="653" r:id="rId30"/>
    <p:sldId id="654" r:id="rId31"/>
    <p:sldId id="655" r:id="rId32"/>
    <p:sldId id="481" r:id="rId33"/>
    <p:sldId id="647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CC00CC"/>
    <a:srgbClr val="FF00FF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customXml" Target="../customXml/item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A19149-A8D9-44D4-893B-D9E68EFBA6E5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BBDDA440-419F-4117-8931-444F9C88680A}">
      <dgm:prSet phldrT="[Text]" custT="1"/>
      <dgm:spPr/>
      <dgm:t>
        <a:bodyPr/>
        <a:lstStyle/>
        <a:p>
          <a:endParaRPr lang="en-AU" sz="1200" dirty="0"/>
        </a:p>
      </dgm:t>
    </dgm:pt>
    <dgm:pt modelId="{DC9027A9-183D-4640-8AEE-AF9843348513}" type="parTrans" cxnId="{D1A2A43F-557A-493A-BF8B-31B10FB6C4B3}">
      <dgm:prSet/>
      <dgm:spPr/>
      <dgm:t>
        <a:bodyPr/>
        <a:lstStyle/>
        <a:p>
          <a:endParaRPr lang="en-AU"/>
        </a:p>
      </dgm:t>
    </dgm:pt>
    <dgm:pt modelId="{83C861AF-D3B0-4B34-AAAA-E8BBF0FF41CB}" type="sibTrans" cxnId="{D1A2A43F-557A-493A-BF8B-31B10FB6C4B3}">
      <dgm:prSet/>
      <dgm:spPr/>
      <dgm:t>
        <a:bodyPr/>
        <a:lstStyle/>
        <a:p>
          <a:endParaRPr lang="en-AU"/>
        </a:p>
      </dgm:t>
    </dgm:pt>
    <dgm:pt modelId="{B564C3FF-706A-4E32-A218-30BAB6A41BAB}">
      <dgm:prSet phldrT="[Text]" custT="1"/>
      <dgm:spPr/>
      <dgm:t>
        <a:bodyPr/>
        <a:lstStyle/>
        <a:p>
          <a:endParaRPr lang="en-AU" sz="1200" dirty="0"/>
        </a:p>
      </dgm:t>
    </dgm:pt>
    <dgm:pt modelId="{CC205144-B2CC-4D3A-935E-BA423C7E7F33}" type="parTrans" cxnId="{4A801233-115A-469A-9055-72717214AFA9}">
      <dgm:prSet/>
      <dgm:spPr/>
      <dgm:t>
        <a:bodyPr/>
        <a:lstStyle/>
        <a:p>
          <a:endParaRPr lang="en-AU"/>
        </a:p>
      </dgm:t>
    </dgm:pt>
    <dgm:pt modelId="{A1CD5756-F194-4B0C-A005-8AF7EFC20DF5}" type="sibTrans" cxnId="{4A801233-115A-469A-9055-72717214AFA9}">
      <dgm:prSet/>
      <dgm:spPr/>
      <dgm:t>
        <a:bodyPr/>
        <a:lstStyle/>
        <a:p>
          <a:endParaRPr lang="en-AU"/>
        </a:p>
      </dgm:t>
    </dgm:pt>
    <dgm:pt modelId="{C480E6C2-5196-4D81-9865-5F3AAA7636F7}">
      <dgm:prSet phldrT="[Text]"/>
      <dgm:spPr/>
      <dgm:t>
        <a:bodyPr/>
        <a:lstStyle/>
        <a:p>
          <a:endParaRPr lang="en-AU" dirty="0"/>
        </a:p>
      </dgm:t>
    </dgm:pt>
    <dgm:pt modelId="{0C86175E-A8EE-46E8-923C-7C101F36FDAD}" type="parTrans" cxnId="{305E3FBE-3B98-4870-8CFD-E5CD800C396B}">
      <dgm:prSet/>
      <dgm:spPr/>
      <dgm:t>
        <a:bodyPr/>
        <a:lstStyle/>
        <a:p>
          <a:endParaRPr lang="en-AU"/>
        </a:p>
      </dgm:t>
    </dgm:pt>
    <dgm:pt modelId="{2B20A451-0AB4-437E-B3EE-C0E3693AC1D9}" type="sibTrans" cxnId="{305E3FBE-3B98-4870-8CFD-E5CD800C396B}">
      <dgm:prSet/>
      <dgm:spPr/>
      <dgm:t>
        <a:bodyPr/>
        <a:lstStyle/>
        <a:p>
          <a:endParaRPr lang="en-AU"/>
        </a:p>
      </dgm:t>
    </dgm:pt>
    <dgm:pt modelId="{692C48EF-44FD-4244-805F-E86560359666}">
      <dgm:prSet phldrT="[Text]"/>
      <dgm:spPr/>
      <dgm:t>
        <a:bodyPr/>
        <a:lstStyle/>
        <a:p>
          <a:endParaRPr lang="en-AU" dirty="0"/>
        </a:p>
      </dgm:t>
    </dgm:pt>
    <dgm:pt modelId="{C8653C46-F6C4-4FA6-ADBF-694937DF7F3B}" type="parTrans" cxnId="{528D56D2-8490-4622-AE8D-083895C63F0A}">
      <dgm:prSet/>
      <dgm:spPr/>
      <dgm:t>
        <a:bodyPr/>
        <a:lstStyle/>
        <a:p>
          <a:endParaRPr lang="en-AU"/>
        </a:p>
      </dgm:t>
    </dgm:pt>
    <dgm:pt modelId="{2FA3BD52-285B-419C-B93E-3BF4525B20EE}" type="sibTrans" cxnId="{528D56D2-8490-4622-AE8D-083895C63F0A}">
      <dgm:prSet/>
      <dgm:spPr/>
      <dgm:t>
        <a:bodyPr/>
        <a:lstStyle/>
        <a:p>
          <a:endParaRPr lang="en-AU"/>
        </a:p>
      </dgm:t>
    </dgm:pt>
    <dgm:pt modelId="{17B8CE02-625F-43EB-96D9-9F4F8A595CBF}">
      <dgm:prSet phldrT="[Text]"/>
      <dgm:spPr/>
      <dgm:t>
        <a:bodyPr/>
        <a:lstStyle/>
        <a:p>
          <a:endParaRPr lang="en-AU" dirty="0"/>
        </a:p>
      </dgm:t>
    </dgm:pt>
    <dgm:pt modelId="{C369C528-7884-4A34-9DE4-D589F3B90DDF}" type="parTrans" cxnId="{28944677-0244-4E9D-BB44-B83BDEE908EB}">
      <dgm:prSet/>
      <dgm:spPr/>
      <dgm:t>
        <a:bodyPr/>
        <a:lstStyle/>
        <a:p>
          <a:endParaRPr lang="en-AU"/>
        </a:p>
      </dgm:t>
    </dgm:pt>
    <dgm:pt modelId="{540100F1-4050-46A4-A8DD-9A57FEB2420F}" type="sibTrans" cxnId="{28944677-0244-4E9D-BB44-B83BDEE908EB}">
      <dgm:prSet/>
      <dgm:spPr/>
      <dgm:t>
        <a:bodyPr/>
        <a:lstStyle/>
        <a:p>
          <a:endParaRPr lang="en-AU"/>
        </a:p>
      </dgm:t>
    </dgm:pt>
    <dgm:pt modelId="{95DBFB81-3D89-43AD-847A-A9CE322756BB}">
      <dgm:prSet/>
      <dgm:spPr/>
      <dgm:t>
        <a:bodyPr/>
        <a:lstStyle/>
        <a:p>
          <a:endParaRPr lang="en-AU" dirty="0"/>
        </a:p>
      </dgm:t>
    </dgm:pt>
    <dgm:pt modelId="{F85CA17D-529D-45B1-8750-3FB06B45FF7D}" type="parTrans" cxnId="{42F5B3C7-F45E-4232-83CB-8B3830A4E061}">
      <dgm:prSet/>
      <dgm:spPr/>
      <dgm:t>
        <a:bodyPr/>
        <a:lstStyle/>
        <a:p>
          <a:endParaRPr lang="en-AU"/>
        </a:p>
      </dgm:t>
    </dgm:pt>
    <dgm:pt modelId="{C4AC377A-6922-41D6-94A7-0FBEA626AC70}" type="sibTrans" cxnId="{42F5B3C7-F45E-4232-83CB-8B3830A4E061}">
      <dgm:prSet/>
      <dgm:spPr/>
      <dgm:t>
        <a:bodyPr/>
        <a:lstStyle/>
        <a:p>
          <a:endParaRPr lang="en-AU"/>
        </a:p>
      </dgm:t>
    </dgm:pt>
    <dgm:pt modelId="{0EBBE6A5-2C7F-4B94-AE84-85290CDC73B9}" type="pres">
      <dgm:prSet presAssocID="{2AA19149-A8D9-44D4-893B-D9E68EFBA6E5}" presName="cycle" presStyleCnt="0">
        <dgm:presLayoutVars>
          <dgm:dir/>
          <dgm:resizeHandles val="exact"/>
        </dgm:presLayoutVars>
      </dgm:prSet>
      <dgm:spPr/>
    </dgm:pt>
    <dgm:pt modelId="{D8ADE93A-BAB0-456C-A48C-03D76F6B795A}" type="pres">
      <dgm:prSet presAssocID="{BBDDA440-419F-4117-8931-444F9C88680A}" presName="dummy" presStyleCnt="0"/>
      <dgm:spPr/>
    </dgm:pt>
    <dgm:pt modelId="{E0CB54FD-4ACF-4077-9872-842782FB2D3E}" type="pres">
      <dgm:prSet presAssocID="{BBDDA440-419F-4117-8931-444F9C88680A}" presName="node" presStyleLbl="revTx" presStyleIdx="0" presStyleCnt="6" custScaleX="105901" custScaleY="131638" custRadScaleRad="117557" custRadScaleInc="-19857">
        <dgm:presLayoutVars>
          <dgm:bulletEnabled val="1"/>
        </dgm:presLayoutVars>
      </dgm:prSet>
      <dgm:spPr/>
    </dgm:pt>
    <dgm:pt modelId="{70480B30-2CFE-4D03-9B64-1E4825282DD5}" type="pres">
      <dgm:prSet presAssocID="{83C861AF-D3B0-4B34-AAAA-E8BBF0FF41CB}" presName="sibTrans" presStyleLbl="node1" presStyleIdx="0" presStyleCnt="6" custScaleX="106940" custScaleY="92031" custLinFactNeighborX="3667" custLinFactNeighborY="-672"/>
      <dgm:spPr/>
    </dgm:pt>
    <dgm:pt modelId="{45FBA38A-CF44-43CB-85CE-C44C58224C58}" type="pres">
      <dgm:prSet presAssocID="{B564C3FF-706A-4E32-A218-30BAB6A41BAB}" presName="dummy" presStyleCnt="0"/>
      <dgm:spPr/>
    </dgm:pt>
    <dgm:pt modelId="{37569ACE-C1B3-4362-8A3D-B6B50552F5FE}" type="pres">
      <dgm:prSet presAssocID="{B564C3FF-706A-4E32-A218-30BAB6A41BAB}" presName="node" presStyleLbl="revTx" presStyleIdx="1" presStyleCnt="6">
        <dgm:presLayoutVars>
          <dgm:bulletEnabled val="1"/>
        </dgm:presLayoutVars>
      </dgm:prSet>
      <dgm:spPr/>
    </dgm:pt>
    <dgm:pt modelId="{1C30777E-D1EF-4DDD-8647-5294E1455F98}" type="pres">
      <dgm:prSet presAssocID="{A1CD5756-F194-4B0C-A005-8AF7EFC20DF5}" presName="sibTrans" presStyleLbl="node1" presStyleIdx="1" presStyleCnt="6" custScaleX="108339" custLinFactNeighborX="4831" custLinFactNeighborY="678"/>
      <dgm:spPr/>
    </dgm:pt>
    <dgm:pt modelId="{261B6431-D97C-47C9-A108-836F04DE7591}" type="pres">
      <dgm:prSet presAssocID="{95DBFB81-3D89-43AD-847A-A9CE322756BB}" presName="dummy" presStyleCnt="0"/>
      <dgm:spPr/>
    </dgm:pt>
    <dgm:pt modelId="{B3ACB06F-64AA-4339-AD0D-A4C98812F416}" type="pres">
      <dgm:prSet presAssocID="{95DBFB81-3D89-43AD-847A-A9CE322756BB}" presName="node" presStyleLbl="revTx" presStyleIdx="2" presStyleCnt="6">
        <dgm:presLayoutVars>
          <dgm:bulletEnabled val="1"/>
        </dgm:presLayoutVars>
      </dgm:prSet>
      <dgm:spPr/>
    </dgm:pt>
    <dgm:pt modelId="{EFF446C2-D0A5-4CF3-AD45-8F73E6C61F07}" type="pres">
      <dgm:prSet presAssocID="{C4AC377A-6922-41D6-94A7-0FBEA626AC70}" presName="sibTrans" presStyleLbl="node1" presStyleIdx="2" presStyleCnt="6" custScaleY="116096" custLinFactNeighborX="4165" custLinFactNeighborY="-8566"/>
      <dgm:spPr/>
    </dgm:pt>
    <dgm:pt modelId="{03EB6399-0E8C-4223-9973-C83329960AC3}" type="pres">
      <dgm:prSet presAssocID="{C480E6C2-5196-4D81-9865-5F3AAA7636F7}" presName="dummy" presStyleCnt="0"/>
      <dgm:spPr/>
    </dgm:pt>
    <dgm:pt modelId="{72990DC2-F00E-4F10-B812-61D078839CBF}" type="pres">
      <dgm:prSet presAssocID="{C480E6C2-5196-4D81-9865-5F3AAA7636F7}" presName="node" presStyleLbl="revTx" presStyleIdx="3" presStyleCnt="6">
        <dgm:presLayoutVars>
          <dgm:bulletEnabled val="1"/>
        </dgm:presLayoutVars>
      </dgm:prSet>
      <dgm:spPr/>
    </dgm:pt>
    <dgm:pt modelId="{6D2A09D3-B9C9-4390-BEC5-238FB894ED88}" type="pres">
      <dgm:prSet presAssocID="{2B20A451-0AB4-437E-B3EE-C0E3693AC1D9}" presName="sibTrans" presStyleLbl="node1" presStyleIdx="3" presStyleCnt="6" custScaleX="105974" custLinFactNeighborX="4342" custLinFactNeighborY="-4939"/>
      <dgm:spPr/>
    </dgm:pt>
    <dgm:pt modelId="{0C0087E9-3D67-4FAC-B5C1-F5263D4E6583}" type="pres">
      <dgm:prSet presAssocID="{692C48EF-44FD-4244-805F-E86560359666}" presName="dummy" presStyleCnt="0"/>
      <dgm:spPr/>
    </dgm:pt>
    <dgm:pt modelId="{A96B032E-C310-42F0-A06A-AFFBF694C57F}" type="pres">
      <dgm:prSet presAssocID="{692C48EF-44FD-4244-805F-E86560359666}" presName="node" presStyleLbl="revTx" presStyleIdx="4" presStyleCnt="6">
        <dgm:presLayoutVars>
          <dgm:bulletEnabled val="1"/>
        </dgm:presLayoutVars>
      </dgm:prSet>
      <dgm:spPr/>
    </dgm:pt>
    <dgm:pt modelId="{5E775AE7-A3E1-4BA5-80F7-6D2721B24BAB}" type="pres">
      <dgm:prSet presAssocID="{2FA3BD52-285B-419C-B93E-3BF4525B20EE}" presName="sibTrans" presStyleLbl="node1" presStyleIdx="4" presStyleCnt="6" custScaleX="110832" custScaleY="95928" custLinFactNeighborX="6428" custLinFactNeighborY="-3979"/>
      <dgm:spPr/>
    </dgm:pt>
    <dgm:pt modelId="{141A43C8-7979-4817-BA74-83321DD4A4A8}" type="pres">
      <dgm:prSet presAssocID="{17B8CE02-625F-43EB-96D9-9F4F8A595CBF}" presName="dummy" presStyleCnt="0"/>
      <dgm:spPr/>
    </dgm:pt>
    <dgm:pt modelId="{8CB6D36F-DF18-4ACD-AEF2-BDD7B46697AD}" type="pres">
      <dgm:prSet presAssocID="{17B8CE02-625F-43EB-96D9-9F4F8A595CBF}" presName="node" presStyleLbl="revTx" presStyleIdx="5" presStyleCnt="6">
        <dgm:presLayoutVars>
          <dgm:bulletEnabled val="1"/>
        </dgm:presLayoutVars>
      </dgm:prSet>
      <dgm:spPr/>
    </dgm:pt>
    <dgm:pt modelId="{383E667A-AA9F-4AF2-BB92-87462F928E82}" type="pres">
      <dgm:prSet presAssocID="{540100F1-4050-46A4-A8DD-9A57FEB2420F}" presName="sibTrans" presStyleLbl="node1" presStyleIdx="5" presStyleCnt="6" custLinFactNeighborX="2348" custLinFactNeighborY="47"/>
      <dgm:spPr/>
    </dgm:pt>
  </dgm:ptLst>
  <dgm:cxnLst>
    <dgm:cxn modelId="{FD2B0027-C54D-467D-9271-FBA3C7628923}" type="presOf" srcId="{B564C3FF-706A-4E32-A218-30BAB6A41BAB}" destId="{37569ACE-C1B3-4362-8A3D-B6B50552F5FE}" srcOrd="0" destOrd="0" presId="urn:microsoft.com/office/officeart/2005/8/layout/cycle1"/>
    <dgm:cxn modelId="{4A801233-115A-469A-9055-72717214AFA9}" srcId="{2AA19149-A8D9-44D4-893B-D9E68EFBA6E5}" destId="{B564C3FF-706A-4E32-A218-30BAB6A41BAB}" srcOrd="1" destOrd="0" parTransId="{CC205144-B2CC-4D3A-935E-BA423C7E7F33}" sibTransId="{A1CD5756-F194-4B0C-A005-8AF7EFC20DF5}"/>
    <dgm:cxn modelId="{D1A2A43F-557A-493A-BF8B-31B10FB6C4B3}" srcId="{2AA19149-A8D9-44D4-893B-D9E68EFBA6E5}" destId="{BBDDA440-419F-4117-8931-444F9C88680A}" srcOrd="0" destOrd="0" parTransId="{DC9027A9-183D-4640-8AEE-AF9843348513}" sibTransId="{83C861AF-D3B0-4B34-AAAA-E8BBF0FF41CB}"/>
    <dgm:cxn modelId="{42E7D75C-AF6E-4F28-8EDE-0AE580E2E8AA}" type="presOf" srcId="{C4AC377A-6922-41D6-94A7-0FBEA626AC70}" destId="{EFF446C2-D0A5-4CF3-AD45-8F73E6C61F07}" srcOrd="0" destOrd="0" presId="urn:microsoft.com/office/officeart/2005/8/layout/cycle1"/>
    <dgm:cxn modelId="{747C4B65-682B-4C39-9982-7FAF73801836}" type="presOf" srcId="{A1CD5756-F194-4B0C-A005-8AF7EFC20DF5}" destId="{1C30777E-D1EF-4DDD-8647-5294E1455F98}" srcOrd="0" destOrd="0" presId="urn:microsoft.com/office/officeart/2005/8/layout/cycle1"/>
    <dgm:cxn modelId="{05049045-9559-46E4-905B-0D8A331FCE21}" type="presOf" srcId="{692C48EF-44FD-4244-805F-E86560359666}" destId="{A96B032E-C310-42F0-A06A-AFFBF694C57F}" srcOrd="0" destOrd="0" presId="urn:microsoft.com/office/officeart/2005/8/layout/cycle1"/>
    <dgm:cxn modelId="{933AA267-FAE4-4DE0-8541-1007234A64B0}" type="presOf" srcId="{BBDDA440-419F-4117-8931-444F9C88680A}" destId="{E0CB54FD-4ACF-4077-9872-842782FB2D3E}" srcOrd="0" destOrd="0" presId="urn:microsoft.com/office/officeart/2005/8/layout/cycle1"/>
    <dgm:cxn modelId="{28944677-0244-4E9D-BB44-B83BDEE908EB}" srcId="{2AA19149-A8D9-44D4-893B-D9E68EFBA6E5}" destId="{17B8CE02-625F-43EB-96D9-9F4F8A595CBF}" srcOrd="5" destOrd="0" parTransId="{C369C528-7884-4A34-9DE4-D589F3B90DDF}" sibTransId="{540100F1-4050-46A4-A8DD-9A57FEB2420F}"/>
    <dgm:cxn modelId="{B4AC7457-C1C2-4BE3-9BF3-877E3DA33E1D}" type="presOf" srcId="{83C861AF-D3B0-4B34-AAAA-E8BBF0FF41CB}" destId="{70480B30-2CFE-4D03-9B64-1E4825282DD5}" srcOrd="0" destOrd="0" presId="urn:microsoft.com/office/officeart/2005/8/layout/cycle1"/>
    <dgm:cxn modelId="{E6BD8D7A-25B0-4B6D-AD43-A684D7C1FE42}" type="presOf" srcId="{540100F1-4050-46A4-A8DD-9A57FEB2420F}" destId="{383E667A-AA9F-4AF2-BB92-87462F928E82}" srcOrd="0" destOrd="0" presId="urn:microsoft.com/office/officeart/2005/8/layout/cycle1"/>
    <dgm:cxn modelId="{83EB3E87-DB8E-4EA5-B5AD-19FB732CE114}" type="presOf" srcId="{95DBFB81-3D89-43AD-847A-A9CE322756BB}" destId="{B3ACB06F-64AA-4339-AD0D-A4C98812F416}" srcOrd="0" destOrd="0" presId="urn:microsoft.com/office/officeart/2005/8/layout/cycle1"/>
    <dgm:cxn modelId="{0829808B-908A-4BBE-98C5-138DBF599CCA}" type="presOf" srcId="{C480E6C2-5196-4D81-9865-5F3AAA7636F7}" destId="{72990DC2-F00E-4F10-B812-61D078839CBF}" srcOrd="0" destOrd="0" presId="urn:microsoft.com/office/officeart/2005/8/layout/cycle1"/>
    <dgm:cxn modelId="{805848AA-4CD0-49BA-BC23-C29276DBB867}" type="presOf" srcId="{17B8CE02-625F-43EB-96D9-9F4F8A595CBF}" destId="{8CB6D36F-DF18-4ACD-AEF2-BDD7B46697AD}" srcOrd="0" destOrd="0" presId="urn:microsoft.com/office/officeart/2005/8/layout/cycle1"/>
    <dgm:cxn modelId="{F21367AD-4FC1-4589-84AB-5DC4E9F7F617}" type="presOf" srcId="{2B20A451-0AB4-437E-B3EE-C0E3693AC1D9}" destId="{6D2A09D3-B9C9-4390-BEC5-238FB894ED88}" srcOrd="0" destOrd="0" presId="urn:microsoft.com/office/officeart/2005/8/layout/cycle1"/>
    <dgm:cxn modelId="{305E3FBE-3B98-4870-8CFD-E5CD800C396B}" srcId="{2AA19149-A8D9-44D4-893B-D9E68EFBA6E5}" destId="{C480E6C2-5196-4D81-9865-5F3AAA7636F7}" srcOrd="3" destOrd="0" parTransId="{0C86175E-A8EE-46E8-923C-7C101F36FDAD}" sibTransId="{2B20A451-0AB4-437E-B3EE-C0E3693AC1D9}"/>
    <dgm:cxn modelId="{42F5B3C7-F45E-4232-83CB-8B3830A4E061}" srcId="{2AA19149-A8D9-44D4-893B-D9E68EFBA6E5}" destId="{95DBFB81-3D89-43AD-847A-A9CE322756BB}" srcOrd="2" destOrd="0" parTransId="{F85CA17D-529D-45B1-8750-3FB06B45FF7D}" sibTransId="{C4AC377A-6922-41D6-94A7-0FBEA626AC70}"/>
    <dgm:cxn modelId="{528D56D2-8490-4622-AE8D-083895C63F0A}" srcId="{2AA19149-A8D9-44D4-893B-D9E68EFBA6E5}" destId="{692C48EF-44FD-4244-805F-E86560359666}" srcOrd="4" destOrd="0" parTransId="{C8653C46-F6C4-4FA6-ADBF-694937DF7F3B}" sibTransId="{2FA3BD52-285B-419C-B93E-3BF4525B20EE}"/>
    <dgm:cxn modelId="{E7D965ED-28F2-4960-8C2E-876B2E4ACD39}" type="presOf" srcId="{2AA19149-A8D9-44D4-893B-D9E68EFBA6E5}" destId="{0EBBE6A5-2C7F-4B94-AE84-85290CDC73B9}" srcOrd="0" destOrd="0" presId="urn:microsoft.com/office/officeart/2005/8/layout/cycle1"/>
    <dgm:cxn modelId="{A05010F0-9883-4C18-BF98-0D520DA359BF}" type="presOf" srcId="{2FA3BD52-285B-419C-B93E-3BF4525B20EE}" destId="{5E775AE7-A3E1-4BA5-80F7-6D2721B24BAB}" srcOrd="0" destOrd="0" presId="urn:microsoft.com/office/officeart/2005/8/layout/cycle1"/>
    <dgm:cxn modelId="{2BC4E8CC-496A-45B0-92BA-C051A0FFDD43}" type="presParOf" srcId="{0EBBE6A5-2C7F-4B94-AE84-85290CDC73B9}" destId="{D8ADE93A-BAB0-456C-A48C-03D76F6B795A}" srcOrd="0" destOrd="0" presId="urn:microsoft.com/office/officeart/2005/8/layout/cycle1"/>
    <dgm:cxn modelId="{D5B5BBF8-99E6-45CF-8D0B-6AC916397C1C}" type="presParOf" srcId="{0EBBE6A5-2C7F-4B94-AE84-85290CDC73B9}" destId="{E0CB54FD-4ACF-4077-9872-842782FB2D3E}" srcOrd="1" destOrd="0" presId="urn:microsoft.com/office/officeart/2005/8/layout/cycle1"/>
    <dgm:cxn modelId="{C97CDE33-53F5-456F-BF68-D9BA553B7923}" type="presParOf" srcId="{0EBBE6A5-2C7F-4B94-AE84-85290CDC73B9}" destId="{70480B30-2CFE-4D03-9B64-1E4825282DD5}" srcOrd="2" destOrd="0" presId="urn:microsoft.com/office/officeart/2005/8/layout/cycle1"/>
    <dgm:cxn modelId="{359FCBE0-8C40-40D8-B253-843765DE5FED}" type="presParOf" srcId="{0EBBE6A5-2C7F-4B94-AE84-85290CDC73B9}" destId="{45FBA38A-CF44-43CB-85CE-C44C58224C58}" srcOrd="3" destOrd="0" presId="urn:microsoft.com/office/officeart/2005/8/layout/cycle1"/>
    <dgm:cxn modelId="{2253B7C6-6526-4E37-AB06-38D618FE093B}" type="presParOf" srcId="{0EBBE6A5-2C7F-4B94-AE84-85290CDC73B9}" destId="{37569ACE-C1B3-4362-8A3D-B6B50552F5FE}" srcOrd="4" destOrd="0" presId="urn:microsoft.com/office/officeart/2005/8/layout/cycle1"/>
    <dgm:cxn modelId="{C9D72064-FD9A-48BE-B6A1-3FC5A700AE9A}" type="presParOf" srcId="{0EBBE6A5-2C7F-4B94-AE84-85290CDC73B9}" destId="{1C30777E-D1EF-4DDD-8647-5294E1455F98}" srcOrd="5" destOrd="0" presId="urn:microsoft.com/office/officeart/2005/8/layout/cycle1"/>
    <dgm:cxn modelId="{BD814117-7320-4824-BBA0-1EE5C7DF2A67}" type="presParOf" srcId="{0EBBE6A5-2C7F-4B94-AE84-85290CDC73B9}" destId="{261B6431-D97C-47C9-A108-836F04DE7591}" srcOrd="6" destOrd="0" presId="urn:microsoft.com/office/officeart/2005/8/layout/cycle1"/>
    <dgm:cxn modelId="{37118D00-FC3B-4C66-BA12-7608D07AB9D9}" type="presParOf" srcId="{0EBBE6A5-2C7F-4B94-AE84-85290CDC73B9}" destId="{B3ACB06F-64AA-4339-AD0D-A4C98812F416}" srcOrd="7" destOrd="0" presId="urn:microsoft.com/office/officeart/2005/8/layout/cycle1"/>
    <dgm:cxn modelId="{519E2B0F-8440-4A76-A012-08AD14B73BBC}" type="presParOf" srcId="{0EBBE6A5-2C7F-4B94-AE84-85290CDC73B9}" destId="{EFF446C2-D0A5-4CF3-AD45-8F73E6C61F07}" srcOrd="8" destOrd="0" presId="urn:microsoft.com/office/officeart/2005/8/layout/cycle1"/>
    <dgm:cxn modelId="{EECDB523-C5AD-44E2-B65A-9A1A395B25FD}" type="presParOf" srcId="{0EBBE6A5-2C7F-4B94-AE84-85290CDC73B9}" destId="{03EB6399-0E8C-4223-9973-C83329960AC3}" srcOrd="9" destOrd="0" presId="urn:microsoft.com/office/officeart/2005/8/layout/cycle1"/>
    <dgm:cxn modelId="{3D6F19EA-2880-4292-923E-2DBB42FBC8D7}" type="presParOf" srcId="{0EBBE6A5-2C7F-4B94-AE84-85290CDC73B9}" destId="{72990DC2-F00E-4F10-B812-61D078839CBF}" srcOrd="10" destOrd="0" presId="urn:microsoft.com/office/officeart/2005/8/layout/cycle1"/>
    <dgm:cxn modelId="{4888174C-103A-4EF0-9988-141FBEF472D8}" type="presParOf" srcId="{0EBBE6A5-2C7F-4B94-AE84-85290CDC73B9}" destId="{6D2A09D3-B9C9-4390-BEC5-238FB894ED88}" srcOrd="11" destOrd="0" presId="urn:microsoft.com/office/officeart/2005/8/layout/cycle1"/>
    <dgm:cxn modelId="{529CB495-BED2-46ED-A4EE-FDD84D59D87F}" type="presParOf" srcId="{0EBBE6A5-2C7F-4B94-AE84-85290CDC73B9}" destId="{0C0087E9-3D67-4FAC-B5C1-F5263D4E6583}" srcOrd="12" destOrd="0" presId="urn:microsoft.com/office/officeart/2005/8/layout/cycle1"/>
    <dgm:cxn modelId="{4F367BB0-DF0C-4A19-8174-52552885C66A}" type="presParOf" srcId="{0EBBE6A5-2C7F-4B94-AE84-85290CDC73B9}" destId="{A96B032E-C310-42F0-A06A-AFFBF694C57F}" srcOrd="13" destOrd="0" presId="urn:microsoft.com/office/officeart/2005/8/layout/cycle1"/>
    <dgm:cxn modelId="{671F4B29-CF38-43EC-9BBF-7DEAD46F1A91}" type="presParOf" srcId="{0EBBE6A5-2C7F-4B94-AE84-85290CDC73B9}" destId="{5E775AE7-A3E1-4BA5-80F7-6D2721B24BAB}" srcOrd="14" destOrd="0" presId="urn:microsoft.com/office/officeart/2005/8/layout/cycle1"/>
    <dgm:cxn modelId="{F40FF483-BA62-4EE1-BA66-4A09BF23DCCC}" type="presParOf" srcId="{0EBBE6A5-2C7F-4B94-AE84-85290CDC73B9}" destId="{141A43C8-7979-4817-BA74-83321DD4A4A8}" srcOrd="15" destOrd="0" presId="urn:microsoft.com/office/officeart/2005/8/layout/cycle1"/>
    <dgm:cxn modelId="{4079FE4D-05C3-4D04-89CC-9596DCB5996C}" type="presParOf" srcId="{0EBBE6A5-2C7F-4B94-AE84-85290CDC73B9}" destId="{8CB6D36F-DF18-4ACD-AEF2-BDD7B46697AD}" srcOrd="16" destOrd="0" presId="urn:microsoft.com/office/officeart/2005/8/layout/cycle1"/>
    <dgm:cxn modelId="{4E4C7E8F-386B-4F6F-8248-A36D2E3B2EC0}" type="presParOf" srcId="{0EBBE6A5-2C7F-4B94-AE84-85290CDC73B9}" destId="{383E667A-AA9F-4AF2-BB92-87462F928E82}" srcOrd="17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CB54FD-4ACF-4077-9872-842782FB2D3E}">
      <dsp:nvSpPr>
        <dsp:cNvPr id="0" name=""/>
        <dsp:cNvSpPr/>
      </dsp:nvSpPr>
      <dsp:spPr>
        <a:xfrm>
          <a:off x="6303189" y="-74939"/>
          <a:ext cx="1137969" cy="14145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1200" kern="1200" dirty="0"/>
        </a:p>
      </dsp:txBody>
      <dsp:txXfrm>
        <a:off x="6303189" y="-74939"/>
        <a:ext cx="1137969" cy="1414529"/>
      </dsp:txXfrm>
    </dsp:sp>
    <dsp:sp modelId="{70480B30-2CFE-4D03-9B64-1E4825282DD5}">
      <dsp:nvSpPr>
        <dsp:cNvPr id="0" name=""/>
        <dsp:cNvSpPr/>
      </dsp:nvSpPr>
      <dsp:spPr>
        <a:xfrm>
          <a:off x="3013179" y="218978"/>
          <a:ext cx="5612455" cy="4829997"/>
        </a:xfrm>
        <a:prstGeom prst="circularArrow">
          <a:avLst>
            <a:gd name="adj1" fmla="val 3993"/>
            <a:gd name="adj2" fmla="val 250476"/>
            <a:gd name="adj3" fmla="val 20629743"/>
            <a:gd name="adj4" fmla="val 19151125"/>
            <a:gd name="adj5" fmla="val 46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569ACE-C1B3-4362-8A3D-B6B50552F5FE}">
      <dsp:nvSpPr>
        <dsp:cNvPr id="0" name=""/>
        <dsp:cNvSpPr/>
      </dsp:nvSpPr>
      <dsp:spPr>
        <a:xfrm>
          <a:off x="7495425" y="2171006"/>
          <a:ext cx="1074559" cy="10745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1200" kern="1200" dirty="0"/>
        </a:p>
      </dsp:txBody>
      <dsp:txXfrm>
        <a:off x="7495425" y="2171006"/>
        <a:ext cx="1074559" cy="1074559"/>
      </dsp:txXfrm>
    </dsp:sp>
    <dsp:sp modelId="{1C30777E-D1EF-4DDD-8647-5294E1455F98}">
      <dsp:nvSpPr>
        <dsp:cNvPr id="0" name=""/>
        <dsp:cNvSpPr/>
      </dsp:nvSpPr>
      <dsp:spPr>
        <a:xfrm>
          <a:off x="3046194" y="119755"/>
          <a:ext cx="5685878" cy="5248228"/>
        </a:xfrm>
        <a:prstGeom prst="circularArrow">
          <a:avLst>
            <a:gd name="adj1" fmla="val 3993"/>
            <a:gd name="adj2" fmla="val 250476"/>
            <a:gd name="adj3" fmla="val 2365702"/>
            <a:gd name="adj4" fmla="val 777125"/>
            <a:gd name="adj5" fmla="val 46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ACB06F-64AA-4339-AD0D-A4C98812F416}">
      <dsp:nvSpPr>
        <dsp:cNvPr id="0" name=""/>
        <dsp:cNvSpPr/>
      </dsp:nvSpPr>
      <dsp:spPr>
        <a:xfrm>
          <a:off x="6296868" y="4246967"/>
          <a:ext cx="1074559" cy="10745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6500" kern="1200" dirty="0"/>
        </a:p>
      </dsp:txBody>
      <dsp:txXfrm>
        <a:off x="6296868" y="4246967"/>
        <a:ext cx="1074559" cy="1074559"/>
      </dsp:txXfrm>
    </dsp:sp>
    <dsp:sp modelId="{EFF446C2-D0A5-4CF3-AD45-8F73E6C61F07}">
      <dsp:nvSpPr>
        <dsp:cNvPr id="0" name=""/>
        <dsp:cNvSpPr/>
      </dsp:nvSpPr>
      <dsp:spPr>
        <a:xfrm>
          <a:off x="3230065" y="-787768"/>
          <a:ext cx="5248228" cy="6092983"/>
        </a:xfrm>
        <a:prstGeom prst="circularArrow">
          <a:avLst>
            <a:gd name="adj1" fmla="val 3993"/>
            <a:gd name="adj2" fmla="val 250476"/>
            <a:gd name="adj3" fmla="val 6110334"/>
            <a:gd name="adj4" fmla="val 4439190"/>
            <a:gd name="adj5" fmla="val 46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990DC2-F00E-4F10-B812-61D078839CBF}">
      <dsp:nvSpPr>
        <dsp:cNvPr id="0" name=""/>
        <dsp:cNvSpPr/>
      </dsp:nvSpPr>
      <dsp:spPr>
        <a:xfrm>
          <a:off x="3899754" y="4246967"/>
          <a:ext cx="1074559" cy="10745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6500" kern="1200" dirty="0"/>
        </a:p>
      </dsp:txBody>
      <dsp:txXfrm>
        <a:off x="3899754" y="4246967"/>
        <a:ext cx="1074559" cy="1074559"/>
      </dsp:txXfrm>
    </dsp:sp>
    <dsp:sp modelId="{6D2A09D3-B9C9-4390-BEC5-238FB894ED88}">
      <dsp:nvSpPr>
        <dsp:cNvPr id="0" name=""/>
        <dsp:cNvSpPr/>
      </dsp:nvSpPr>
      <dsp:spPr>
        <a:xfrm>
          <a:off x="3082590" y="-175037"/>
          <a:ext cx="5561757" cy="5248228"/>
        </a:xfrm>
        <a:prstGeom prst="circularArrow">
          <a:avLst>
            <a:gd name="adj1" fmla="val 3993"/>
            <a:gd name="adj2" fmla="val 250476"/>
            <a:gd name="adj3" fmla="val 9772399"/>
            <a:gd name="adj4" fmla="val 8183822"/>
            <a:gd name="adj5" fmla="val 46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6B032E-C310-42F0-A06A-AFFBF694C57F}">
      <dsp:nvSpPr>
        <dsp:cNvPr id="0" name=""/>
        <dsp:cNvSpPr/>
      </dsp:nvSpPr>
      <dsp:spPr>
        <a:xfrm>
          <a:off x="2701198" y="2171006"/>
          <a:ext cx="1074559" cy="10745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6500" kern="1200" dirty="0"/>
        </a:p>
      </dsp:txBody>
      <dsp:txXfrm>
        <a:off x="2701198" y="2171006"/>
        <a:ext cx="1074559" cy="1074559"/>
      </dsp:txXfrm>
    </dsp:sp>
    <dsp:sp modelId="{5E775AE7-A3E1-4BA5-80F7-6D2721B24BAB}">
      <dsp:nvSpPr>
        <dsp:cNvPr id="0" name=""/>
        <dsp:cNvSpPr/>
      </dsp:nvSpPr>
      <dsp:spPr>
        <a:xfrm>
          <a:off x="3064589" y="-17801"/>
          <a:ext cx="5816716" cy="5034520"/>
        </a:xfrm>
        <a:prstGeom prst="circularArrow">
          <a:avLst>
            <a:gd name="adj1" fmla="val 3993"/>
            <a:gd name="adj2" fmla="val 250476"/>
            <a:gd name="adj3" fmla="val 13165702"/>
            <a:gd name="adj4" fmla="val 11577125"/>
            <a:gd name="adj5" fmla="val 46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B6D36F-DF18-4ACD-AEF2-BDD7B46697AD}">
      <dsp:nvSpPr>
        <dsp:cNvPr id="0" name=""/>
        <dsp:cNvSpPr/>
      </dsp:nvSpPr>
      <dsp:spPr>
        <a:xfrm>
          <a:off x="3899754" y="95045"/>
          <a:ext cx="1074559" cy="10745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6500" kern="1200" dirty="0"/>
        </a:p>
      </dsp:txBody>
      <dsp:txXfrm>
        <a:off x="3899754" y="95045"/>
        <a:ext cx="1074559" cy="1074559"/>
      </dsp:txXfrm>
    </dsp:sp>
    <dsp:sp modelId="{383E667A-AA9F-4AF2-BB92-87462F928E82}">
      <dsp:nvSpPr>
        <dsp:cNvPr id="0" name=""/>
        <dsp:cNvSpPr/>
      </dsp:nvSpPr>
      <dsp:spPr>
        <a:xfrm>
          <a:off x="3169406" y="76395"/>
          <a:ext cx="5248228" cy="5248228"/>
        </a:xfrm>
        <a:prstGeom prst="circularArrow">
          <a:avLst>
            <a:gd name="adj1" fmla="val 3993"/>
            <a:gd name="adj2" fmla="val 250476"/>
            <a:gd name="adj3" fmla="val 16868065"/>
            <a:gd name="adj4" fmla="val 15187302"/>
            <a:gd name="adj5" fmla="val 46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26EE9D-4FBC-4BF7-8ECA-37FA4D15FD2C}" type="datetimeFigureOut">
              <a:rPr lang="en-AU" smtClean="0"/>
              <a:t>28/05/2025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066D1E-1ED7-4D0F-B103-8E00FE2A6D0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9064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662BA3-6902-4299-A97C-48CB36D19279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157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662BA3-6902-4299-A97C-48CB36D1927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53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AU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Mbs</a:t>
            </a:r>
            <a:r>
              <a:rPr lang="en-A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digital health theme – upcoming changes</a:t>
            </a:r>
          </a:p>
          <a:p>
            <a:pPr marL="0" indent="0" algn="ctr">
              <a:buNone/>
            </a:pPr>
            <a:r>
              <a:rPr lang="en-A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Struggling with </a:t>
            </a:r>
            <a:r>
              <a:rPr lang="en-AU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medicare</a:t>
            </a:r>
            <a:r>
              <a:rPr lang="en-A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improve </a:t>
            </a:r>
            <a:r>
              <a:rPr lang="en-AU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medicare</a:t>
            </a:r>
            <a:r>
              <a:rPr lang="en-A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claiming /revenue </a:t>
            </a:r>
          </a:p>
          <a:p>
            <a:pPr marL="0" indent="0" algn="ctr">
              <a:buNone/>
            </a:pPr>
            <a:r>
              <a:rPr lang="en-A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health – cyber security big issue 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066D1E-1ED7-4D0F-B103-8E00FE2A6D05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41427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C567-A526-4AF6-8814-3C23AC2ABE4D}" type="datetimeFigureOut">
              <a:rPr lang="en-AU" smtClean="0"/>
              <a:t>28/05/2025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D7979-CC2C-4EB7-A53F-159542A2B15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24811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C567-A526-4AF6-8814-3C23AC2ABE4D}" type="datetimeFigureOut">
              <a:rPr lang="en-AU" smtClean="0"/>
              <a:t>28/05/2025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D7979-CC2C-4EB7-A53F-159542A2B15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36743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C567-A526-4AF6-8814-3C23AC2ABE4D}" type="datetimeFigureOut">
              <a:rPr lang="en-AU" smtClean="0"/>
              <a:t>28/05/2025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D7979-CC2C-4EB7-A53F-159542A2B15A}" type="slidenum">
              <a:rPr lang="en-AU" smtClean="0"/>
              <a:t>‹#›</a:t>
            </a:fld>
            <a:endParaRPr lang="en-A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4481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C567-A526-4AF6-8814-3C23AC2ABE4D}" type="datetimeFigureOut">
              <a:rPr lang="en-AU" smtClean="0"/>
              <a:t>28/05/2025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D7979-CC2C-4EB7-A53F-159542A2B15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729961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C567-A526-4AF6-8814-3C23AC2ABE4D}" type="datetimeFigureOut">
              <a:rPr lang="en-AU" smtClean="0"/>
              <a:t>28/05/2025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D7979-CC2C-4EB7-A53F-159542A2B15A}" type="slidenum">
              <a:rPr lang="en-AU" smtClean="0"/>
              <a:t>‹#›</a:t>
            </a:fld>
            <a:endParaRPr lang="en-A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365047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C567-A526-4AF6-8814-3C23AC2ABE4D}" type="datetimeFigureOut">
              <a:rPr lang="en-AU" smtClean="0"/>
              <a:t>28/05/2025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D7979-CC2C-4EB7-A53F-159542A2B15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332731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C567-A526-4AF6-8814-3C23AC2ABE4D}" type="datetimeFigureOut">
              <a:rPr lang="en-AU" smtClean="0"/>
              <a:t>28/05/2025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D7979-CC2C-4EB7-A53F-159542A2B15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44135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C567-A526-4AF6-8814-3C23AC2ABE4D}" type="datetimeFigureOut">
              <a:rPr lang="en-AU" smtClean="0"/>
              <a:t>28/05/2025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D7979-CC2C-4EB7-A53F-159542A2B15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59945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C567-A526-4AF6-8814-3C23AC2ABE4D}" type="datetimeFigureOut">
              <a:rPr lang="en-AU" smtClean="0"/>
              <a:t>28/05/2025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D7979-CC2C-4EB7-A53F-159542A2B15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91732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C567-A526-4AF6-8814-3C23AC2ABE4D}" type="datetimeFigureOut">
              <a:rPr lang="en-AU" smtClean="0"/>
              <a:t>28/05/2025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D7979-CC2C-4EB7-A53F-159542A2B15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89385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C567-A526-4AF6-8814-3C23AC2ABE4D}" type="datetimeFigureOut">
              <a:rPr lang="en-AU" smtClean="0"/>
              <a:t>28/05/2025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D7979-CC2C-4EB7-A53F-159542A2B15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23710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C567-A526-4AF6-8814-3C23AC2ABE4D}" type="datetimeFigureOut">
              <a:rPr lang="en-AU" smtClean="0"/>
              <a:t>28/05/2025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D7979-CC2C-4EB7-A53F-159542A2B15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36123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C567-A526-4AF6-8814-3C23AC2ABE4D}" type="datetimeFigureOut">
              <a:rPr lang="en-AU" smtClean="0"/>
              <a:t>28/05/2025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D7979-CC2C-4EB7-A53F-159542A2B15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34846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C567-A526-4AF6-8814-3C23AC2ABE4D}" type="datetimeFigureOut">
              <a:rPr lang="en-AU" smtClean="0"/>
              <a:t>28/05/2025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D7979-CC2C-4EB7-A53F-159542A2B15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01183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C567-A526-4AF6-8814-3C23AC2ABE4D}" type="datetimeFigureOut">
              <a:rPr lang="en-AU" smtClean="0"/>
              <a:t>28/05/2025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D7979-CC2C-4EB7-A53F-159542A2B15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31422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C567-A526-4AF6-8814-3C23AC2ABE4D}" type="datetimeFigureOut">
              <a:rPr lang="en-AU" smtClean="0"/>
              <a:t>28/05/2025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D7979-CC2C-4EB7-A53F-159542A2B15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30020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90C567-A526-4AF6-8814-3C23AC2ABE4D}" type="datetimeFigureOut">
              <a:rPr lang="en-AU" smtClean="0"/>
              <a:t>28/05/2025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8BD7979-CC2C-4EB7-A53F-159542A2B15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10887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kjcopley@outlook.co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13" Type="http://schemas.openxmlformats.org/officeDocument/2006/relationships/image" Target="../media/image13.wm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2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1.wmf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0.wmf"/><Relationship Id="rId4" Type="http://schemas.openxmlformats.org/officeDocument/2006/relationships/diagramLayout" Target="../diagrams/layout1.xml"/><Relationship Id="rId9" Type="http://schemas.openxmlformats.org/officeDocument/2006/relationships/image" Target="../media/image9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BCA97-8CA7-8F30-BCFE-3BEABDC293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7655" y="571615"/>
            <a:ext cx="8659368" cy="2392182"/>
          </a:xfrm>
        </p:spPr>
        <p:txBody>
          <a:bodyPr/>
          <a:lstStyle/>
          <a:p>
            <a:pPr algn="ctr"/>
            <a:r>
              <a:rPr lang="en-AU" sz="6000" b="1" dirty="0">
                <a:solidFill>
                  <a:srgbClr val="CC0099"/>
                </a:solidFill>
              </a:rPr>
              <a:t>Using The Six Thinking Hats</a:t>
            </a:r>
            <a:br>
              <a:rPr lang="en-AU" sz="6000" b="1" dirty="0">
                <a:solidFill>
                  <a:srgbClr val="CC0099"/>
                </a:solidFill>
              </a:rPr>
            </a:br>
            <a:endParaRPr lang="en-AU" sz="6000" b="1" dirty="0">
              <a:solidFill>
                <a:srgbClr val="CC0099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030C2E-395F-CFC4-8A2B-FAAC500BF8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3871" y="4424109"/>
            <a:ext cx="7766936" cy="1096899"/>
          </a:xfrm>
        </p:spPr>
        <p:txBody>
          <a:bodyPr>
            <a:noAutofit/>
          </a:bodyPr>
          <a:lstStyle/>
          <a:p>
            <a:pPr algn="ctr"/>
            <a:r>
              <a:rPr lang="en-AU" sz="3600" dirty="0">
                <a:solidFill>
                  <a:schemeClr val="tx1"/>
                </a:solidFill>
              </a:rPr>
              <a:t>A way to explore an opportunity or problem from multiple perspectives.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6D59DD-F36D-0FA7-23EA-E987BB50FD13}"/>
              </a:ext>
            </a:extLst>
          </p:cNvPr>
          <p:cNvSpPr txBox="1"/>
          <p:nvPr/>
        </p:nvSpPr>
        <p:spPr>
          <a:xfrm>
            <a:off x="8668139" y="5811565"/>
            <a:ext cx="39281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/>
              <a:t>Kerry Copley</a:t>
            </a:r>
          </a:p>
          <a:p>
            <a:r>
              <a:rPr lang="en-AU" sz="2400" dirty="0">
                <a:solidFill>
                  <a:srgbClr val="CC0099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kjcopley@outlook.com</a:t>
            </a:r>
            <a:r>
              <a:rPr lang="en-AU" sz="2400" dirty="0">
                <a:solidFill>
                  <a:srgbClr val="CC0099"/>
                </a:solidFill>
              </a:rPr>
              <a:t> </a:t>
            </a:r>
          </a:p>
        </p:txBody>
      </p:sp>
      <p:pic>
        <p:nvPicPr>
          <p:cNvPr id="5" name="Picture 4" descr="A group of hats with a black background&#10;&#10;Description automatically generated">
            <a:extLst>
              <a:ext uri="{FF2B5EF4-FFF2-40B4-BE49-F238E27FC236}">
                <a16:creationId xmlns:a16="http://schemas.microsoft.com/office/drawing/2014/main" id="{CADCF47F-AC9A-6AF6-D9BC-7512A2B820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977" y="2198419"/>
            <a:ext cx="5511301" cy="169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3066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459C506-5F4B-4B75-9218-C7C3F87FA8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C659EEB-C3AE-4544-8263-417009DCD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99DB6C6-36F9-4576-A558-95153EADBE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694E7916-EDE4-4B50-A4A1-6B28FDD4D9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6F6CB7BB-4370-4173-97F8-F636C0F14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B0F590BB-1F51-4138-A2D4-2E483C84F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4A492863-9797-45A2-BAB3-514F10C5F2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7C1E33F6-6D0F-4ECF-92F4-6F71D8BAF3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73EEEA64-7411-474B-BD0E-60C24B3F4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4F82A6DD-92BB-4443-B5A5-05240DD558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79832BCB-1DCF-46AC-9FFA-170791668D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4E74DA95-CD7A-4D5E-9D27-67A759CE7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5329026D-4B8B-86EC-D55E-585793E42B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0" r="10124"/>
          <a:stretch>
            <a:fillRect/>
          </a:stretch>
        </p:blipFill>
        <p:spPr>
          <a:xfrm>
            <a:off x="925745" y="2152333"/>
            <a:ext cx="4403055" cy="337343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4AA3B5C-0C55-4FFF-9C45-8F9F7C074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81305" y="1650669"/>
            <a:ext cx="0" cy="34319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5F0A1650-7DD7-9596-CA00-C85947DBD8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5570" y="1442066"/>
            <a:ext cx="4503588" cy="466591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A84EEE1-723F-3DBC-590D-4E0373167150}"/>
              </a:ext>
            </a:extLst>
          </p:cNvPr>
          <p:cNvSpPr txBox="1">
            <a:spLocks/>
          </p:cNvSpPr>
          <p:nvPr/>
        </p:nvSpPr>
        <p:spPr>
          <a:xfrm>
            <a:off x="1497251" y="379815"/>
            <a:ext cx="8105855" cy="1053784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AU" sz="6000" b="1" dirty="0">
                <a:solidFill>
                  <a:srgbClr val="CC0099"/>
                </a:solidFill>
              </a:rPr>
              <a:t>The Six Thinking Hats</a:t>
            </a:r>
            <a:br>
              <a:rPr lang="en-AU" sz="6000" b="1" dirty="0">
                <a:solidFill>
                  <a:srgbClr val="CC0099"/>
                </a:solidFill>
              </a:rPr>
            </a:br>
            <a:endParaRPr lang="en-AU" sz="6000" b="1" dirty="0">
              <a:solidFill>
                <a:srgbClr val="CC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92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DD020-3121-F714-E302-699D722C7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B22FC-0478-54CD-A64F-78B117C9E0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7655" y="571615"/>
            <a:ext cx="8659368" cy="2392182"/>
          </a:xfrm>
        </p:spPr>
        <p:txBody>
          <a:bodyPr/>
          <a:lstStyle/>
          <a:p>
            <a:pPr algn="ctr"/>
            <a:r>
              <a:rPr lang="en-AU" sz="6000" b="1" dirty="0">
                <a:solidFill>
                  <a:srgbClr val="CC0099"/>
                </a:solidFill>
              </a:rPr>
              <a:t>The Six Thinking Hats</a:t>
            </a:r>
            <a:br>
              <a:rPr lang="en-AU" sz="6000" b="1" dirty="0">
                <a:solidFill>
                  <a:srgbClr val="CC0099"/>
                </a:solidFill>
              </a:rPr>
            </a:br>
            <a:endParaRPr lang="en-AU" sz="6000" b="1" dirty="0">
              <a:solidFill>
                <a:srgbClr val="CC0099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701DF5-7A69-9BD8-2AB1-408DAA1443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3327" y="4590601"/>
            <a:ext cx="7766936" cy="1096899"/>
          </a:xfrm>
        </p:spPr>
        <p:txBody>
          <a:bodyPr>
            <a:noAutofit/>
          </a:bodyPr>
          <a:lstStyle/>
          <a:p>
            <a:pPr algn="ctr"/>
            <a:r>
              <a:rPr lang="en-AU" sz="4000" dirty="0">
                <a:solidFill>
                  <a:schemeClr val="tx1"/>
                </a:solidFill>
              </a:rPr>
              <a:t>A way to explore an opportunity or problem from multiple perspectives.</a:t>
            </a:r>
          </a:p>
        </p:txBody>
      </p:sp>
      <p:pic>
        <p:nvPicPr>
          <p:cNvPr id="5" name="Picture 4" descr="A group of hats with a black background&#10;&#10;Description automatically generated">
            <a:extLst>
              <a:ext uri="{FF2B5EF4-FFF2-40B4-BE49-F238E27FC236}">
                <a16:creationId xmlns:a16="http://schemas.microsoft.com/office/drawing/2014/main" id="{87407D8B-F887-A25E-69D5-3F1D9DB73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977" y="2198419"/>
            <a:ext cx="5511301" cy="169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5598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C7D59-2E1B-6AD3-99B3-29ECE8D35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65125"/>
            <a:ext cx="8842248" cy="1325563"/>
          </a:xfrm>
        </p:spPr>
        <p:txBody>
          <a:bodyPr>
            <a:normAutofit/>
          </a:bodyPr>
          <a:lstStyle/>
          <a:p>
            <a:r>
              <a:rPr lang="en-AU" sz="4800" b="1" dirty="0">
                <a:solidFill>
                  <a:schemeClr val="tx1"/>
                </a:solidFill>
              </a:rPr>
              <a:t>The 6 Thinking Hats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466D73-7869-5C8C-55E1-8F79026BD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72665"/>
            <a:ext cx="9173530" cy="4568697"/>
          </a:xfrm>
        </p:spPr>
        <p:txBody>
          <a:bodyPr/>
          <a:lstStyle/>
          <a:p>
            <a:pPr>
              <a:buClrTx/>
              <a:buFont typeface="Wingdings" panose="05000000000000000000" pitchFamily="2" charset="2"/>
              <a:buChar char="Ø"/>
            </a:pPr>
            <a:r>
              <a:rPr lang="en-A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6 Thinking Hats is a technique for a structured group discussion around a problem or opportunity.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A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of the “6 Hats” is a different colour to remind us of the different type of thinking involved. 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A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members of the group switch hats to explore different perspectives that lead to a more comprehensive decision-making process. </a:t>
            </a:r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5" name="Picture 4" descr="A group of hats with a black background&#10;&#10;Description automatically generated">
            <a:extLst>
              <a:ext uri="{FF2B5EF4-FFF2-40B4-BE49-F238E27FC236}">
                <a16:creationId xmlns:a16="http://schemas.microsoft.com/office/drawing/2014/main" id="{BA07C549-BFA4-4612-2790-5B9C5E174B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76" y="5310804"/>
            <a:ext cx="4748623" cy="1461115"/>
          </a:xfrm>
          <a:prstGeom prst="rect">
            <a:avLst/>
          </a:prstGeom>
        </p:spPr>
      </p:pic>
      <p:pic>
        <p:nvPicPr>
          <p:cNvPr id="6" name="Picture 5" descr="A group of hats with a black background&#10;&#10;Description automatically generated">
            <a:extLst>
              <a:ext uri="{FF2B5EF4-FFF2-40B4-BE49-F238E27FC236}">
                <a16:creationId xmlns:a16="http://schemas.microsoft.com/office/drawing/2014/main" id="{1B4F2079-2F41-80F6-CCAD-D1AE7B4A48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991" y="388811"/>
            <a:ext cx="2780873" cy="85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5131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C292A-B5CA-0764-EE9A-88A4D8CB5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9691962" cy="1320800"/>
          </a:xfrm>
        </p:spPr>
        <p:txBody>
          <a:bodyPr>
            <a:normAutofit/>
          </a:bodyPr>
          <a:lstStyle/>
          <a:p>
            <a:r>
              <a:rPr lang="en-AU" sz="4800" b="1" dirty="0">
                <a:solidFill>
                  <a:schemeClr val="tx1"/>
                </a:solidFill>
              </a:rPr>
              <a:t>The 6 Thinking Hats 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09009-3710-A220-FC1E-E9ADFE016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83081"/>
            <a:ext cx="8816802" cy="4258282"/>
          </a:xfrm>
        </p:spPr>
        <p:txBody>
          <a:bodyPr/>
          <a:lstStyle/>
          <a:p>
            <a:pPr algn="l">
              <a:buClrTx/>
              <a:buFont typeface="Wingdings" panose="05000000000000000000" pitchFamily="2" charset="2"/>
              <a:buChar char="Ø"/>
            </a:pPr>
            <a:r>
              <a:rPr lang="en-US" sz="28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el"/>
              </a:rPr>
              <a:t>You can transform you decision-making processes, empowering your team to think creatively, critically and collaboratively, leading to improved results. </a:t>
            </a:r>
          </a:p>
          <a:p>
            <a:pPr algn="l">
              <a:buClrTx/>
              <a:buFont typeface="Wingdings" panose="05000000000000000000" pitchFamily="2" charset="2"/>
              <a:buChar char="Ø"/>
            </a:pPr>
            <a:r>
              <a:rPr lang="en-US" sz="28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el"/>
              </a:rPr>
              <a:t>It can help to reduce bias, enhance creativity, balance emotion and logic, and identify risks and benefits.  </a:t>
            </a:r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4" name="Picture 3" descr="A group of hats with a black background&#10;&#10;Description automatically generated">
            <a:extLst>
              <a:ext uri="{FF2B5EF4-FFF2-40B4-BE49-F238E27FC236}">
                <a16:creationId xmlns:a16="http://schemas.microsoft.com/office/drawing/2014/main" id="{305ECB34-7BE8-E9D4-BD83-0426248EB6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879" y="609600"/>
            <a:ext cx="2780873" cy="855653"/>
          </a:xfrm>
          <a:prstGeom prst="rect">
            <a:avLst/>
          </a:prstGeom>
        </p:spPr>
      </p:pic>
      <p:pic>
        <p:nvPicPr>
          <p:cNvPr id="5" name="Picture 4" descr="A group of hats with a black background&#10;&#10;Description automatically generated">
            <a:extLst>
              <a:ext uri="{FF2B5EF4-FFF2-40B4-BE49-F238E27FC236}">
                <a16:creationId xmlns:a16="http://schemas.microsoft.com/office/drawing/2014/main" id="{7B1FBAC3-4242-4732-5A37-CCB23B53D5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398" y="4953000"/>
            <a:ext cx="61912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1236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191" y="209320"/>
            <a:ext cx="8163667" cy="936086"/>
          </a:xfrm>
        </p:spPr>
        <p:txBody>
          <a:bodyPr anchor="b">
            <a:normAutofit fontScale="90000"/>
          </a:bodyPr>
          <a:lstStyle/>
          <a:p>
            <a:r>
              <a:rPr lang="en-US" sz="5000" b="1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Why use Six thinking hats?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191" y="1595535"/>
            <a:ext cx="5436217" cy="5053145"/>
          </a:xfrm>
        </p:spPr>
        <p:txBody>
          <a:bodyPr anchor="t">
            <a:normAutofit/>
          </a:bodyPr>
          <a:lstStyle/>
          <a:p>
            <a:pPr>
              <a:buClrTx/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Six thinking hats </a:t>
            </a:r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Helps us consider a situation from different perspectives 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Helps us </a:t>
            </a:r>
            <a:r>
              <a:rPr lang="en-US" sz="28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move outside habitual ways of thinking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Reduces conflict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Reveals opportunities 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Encourages creativity 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Facts </a:t>
            </a:r>
          </a:p>
          <a:p>
            <a:endParaRPr lang="en-US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9408" y="1595535"/>
            <a:ext cx="5728608" cy="350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4119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9270" y="540881"/>
            <a:ext cx="7684822" cy="1499616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rgbClr val="002060"/>
                </a:solidFill>
                <a:effectLst/>
              </a:rPr>
              <a:t>White Hat – Facts </a:t>
            </a:r>
          </a:p>
        </p:txBody>
      </p:sp>
      <p:pic>
        <p:nvPicPr>
          <p:cNvPr id="5" name="Picture 9" descr="C:\Users\kerry.copley\Desktop\STORE\PRESENTATIONS\Edward De Bono's_files\slide0001_image0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3503" y="201409"/>
            <a:ext cx="2880361" cy="2654047"/>
          </a:xfrm>
          <a:prstGeom prst="rect">
            <a:avLst/>
          </a:prstGeom>
          <a:noFill/>
        </p:spPr>
      </p:pic>
      <p:pic>
        <p:nvPicPr>
          <p:cNvPr id="7" name="Content Placeholder 6" descr="facts.g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621824" y="2839123"/>
            <a:ext cx="4886156" cy="3664617"/>
          </a:xfrm>
        </p:spPr>
      </p:pic>
      <p:sp>
        <p:nvSpPr>
          <p:cNvPr id="6" name="Rectangle 5"/>
          <p:cNvSpPr/>
          <p:nvPr/>
        </p:nvSpPr>
        <p:spPr>
          <a:xfrm>
            <a:off x="530352" y="3240271"/>
            <a:ext cx="497433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What do we know?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What do we need to find out?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Just the facts!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Facts NOT opinions</a:t>
            </a:r>
          </a:p>
        </p:txBody>
      </p:sp>
    </p:spTree>
    <p:extLst>
      <p:ext uri="{BB962C8B-B14F-4D97-AF65-F5344CB8AC3E}">
        <p14:creationId xmlns:p14="http://schemas.microsoft.com/office/powerpoint/2010/main" val="371177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5888" y="237522"/>
            <a:ext cx="7150608" cy="1499616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rgbClr val="FF0000"/>
                </a:solidFill>
                <a:effectLst/>
              </a:rPr>
              <a:t>Red Hat </a:t>
            </a:r>
            <a:r>
              <a:rPr lang="en-US" sz="6000" b="1" dirty="0">
                <a:solidFill>
                  <a:schemeClr val="tx1"/>
                </a:solidFill>
                <a:effectLst/>
              </a:rPr>
              <a:t>- Emotions</a:t>
            </a:r>
          </a:p>
        </p:txBody>
      </p:sp>
      <p:pic>
        <p:nvPicPr>
          <p:cNvPr id="5" name="Picture 8" descr="C:\Users\kerry.copley\Desktop\STORE\PRESENTATIONS\Edward De Bono's_files\slide0001_image00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23" y="310896"/>
            <a:ext cx="3205362" cy="2953512"/>
          </a:xfrm>
          <a:prstGeom prst="rect">
            <a:avLst/>
          </a:prstGeom>
          <a:noFill/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63640" y="1995174"/>
            <a:ext cx="5746527" cy="34163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4320" y="3355848"/>
            <a:ext cx="598932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Feelings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Hunches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Share feelings, fears, likes, dislikes, loves and hates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No reasons necessary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4072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6592" y="-1"/>
            <a:ext cx="7282486" cy="1828801"/>
          </a:xfrm>
        </p:spPr>
        <p:txBody>
          <a:bodyPr>
            <a:noAutofit/>
          </a:bodyPr>
          <a:lstStyle/>
          <a:p>
            <a:r>
              <a:rPr lang="en-US" sz="6000" b="1" dirty="0">
                <a:solidFill>
                  <a:schemeClr val="tx1"/>
                </a:solidFill>
                <a:effectLst/>
              </a:rPr>
              <a:t>Black Hat – Negative Logic</a:t>
            </a:r>
          </a:p>
        </p:txBody>
      </p:sp>
      <p:pic>
        <p:nvPicPr>
          <p:cNvPr id="5" name="Picture 12" descr="C:\Users\kerry.copley\Desktop\STORE\PRESENTATIONS\Edward De Bono's_files\slide0001_image00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791" y="219457"/>
            <a:ext cx="2709175" cy="2496311"/>
          </a:xfrm>
          <a:prstGeom prst="rect">
            <a:avLst/>
          </a:prstGeom>
          <a:noFill/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241131" y="2160588"/>
            <a:ext cx="3881437" cy="3881437"/>
          </a:xfrm>
        </p:spPr>
      </p:pic>
      <p:sp>
        <p:nvSpPr>
          <p:cNvPr id="6" name="Rectangle 5"/>
          <p:cNvSpPr/>
          <p:nvPr/>
        </p:nvSpPr>
        <p:spPr>
          <a:xfrm>
            <a:off x="407387" y="3499314"/>
            <a:ext cx="531047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What could go wrong?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What are the risks/problems?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Where are the mistakes? </a:t>
            </a:r>
          </a:p>
        </p:txBody>
      </p:sp>
    </p:spTree>
    <p:extLst>
      <p:ext uri="{BB962C8B-B14F-4D97-AF65-F5344CB8AC3E}">
        <p14:creationId xmlns:p14="http://schemas.microsoft.com/office/powerpoint/2010/main" val="2239468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0832" y="146119"/>
            <a:ext cx="7287768" cy="1499616"/>
          </a:xfrm>
        </p:spPr>
        <p:txBody>
          <a:bodyPr>
            <a:noAutofit/>
          </a:bodyPr>
          <a:lstStyle/>
          <a:p>
            <a:r>
              <a:rPr lang="en-US" sz="6000" b="1" dirty="0">
                <a:solidFill>
                  <a:srgbClr val="FFC000"/>
                </a:solidFill>
                <a:effectLst/>
              </a:rPr>
              <a:t>Yellow Hat </a:t>
            </a:r>
            <a:r>
              <a:rPr lang="en-US" sz="6000" b="1" dirty="0">
                <a:solidFill>
                  <a:schemeClr val="tx1"/>
                </a:solidFill>
                <a:effectLst/>
              </a:rPr>
              <a:t>–</a:t>
            </a:r>
            <a:r>
              <a:rPr lang="en-US" sz="6000" b="1" dirty="0">
                <a:solidFill>
                  <a:srgbClr val="FFC000"/>
                </a:solidFill>
                <a:effectLst/>
              </a:rPr>
              <a:t> </a:t>
            </a:r>
            <a:r>
              <a:rPr lang="en-US" sz="6000" b="1" dirty="0">
                <a:solidFill>
                  <a:schemeClr val="tx1"/>
                </a:solidFill>
                <a:effectLst/>
              </a:rPr>
              <a:t>Positive Thinking  </a:t>
            </a:r>
          </a:p>
        </p:txBody>
      </p:sp>
      <p:pic>
        <p:nvPicPr>
          <p:cNvPr id="5" name="Picture 11" descr="C:\Users\kerry.copley\Desktop\STORE\PRESENTATIONS\Edward De Bono's_files\slide0001_image00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792" y="249827"/>
            <a:ext cx="2734056" cy="2519237"/>
          </a:xfrm>
          <a:prstGeom prst="rect">
            <a:avLst/>
          </a:prstGeom>
          <a:noFill/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666046" y="3477644"/>
            <a:ext cx="4898578" cy="2759532"/>
          </a:xfrm>
        </p:spPr>
      </p:pic>
      <p:sp>
        <p:nvSpPr>
          <p:cNvPr id="6" name="Rectangle 5"/>
          <p:cNvSpPr/>
          <p:nvPr/>
        </p:nvSpPr>
        <p:spPr>
          <a:xfrm>
            <a:off x="466344" y="3048000"/>
            <a:ext cx="50109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Positives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Look for the good things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Benefits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Opportunities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Vision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9084" y="2425244"/>
            <a:ext cx="2104799" cy="210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82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5928" y="282383"/>
            <a:ext cx="7351775" cy="1499616"/>
          </a:xfrm>
        </p:spPr>
        <p:txBody>
          <a:bodyPr>
            <a:normAutofit fontScale="90000"/>
          </a:bodyPr>
          <a:lstStyle/>
          <a:p>
            <a:r>
              <a:rPr lang="en-US" sz="6000" b="1" dirty="0">
                <a:solidFill>
                  <a:srgbClr val="006600"/>
                </a:solidFill>
                <a:effectLst/>
              </a:rPr>
              <a:t>Green Hat </a:t>
            </a:r>
            <a:r>
              <a:rPr lang="en-US" sz="6000" b="1" dirty="0">
                <a:solidFill>
                  <a:schemeClr val="tx1"/>
                </a:solidFill>
                <a:effectLst/>
              </a:rPr>
              <a:t>- Creativity</a:t>
            </a:r>
          </a:p>
        </p:txBody>
      </p:sp>
      <p:pic>
        <p:nvPicPr>
          <p:cNvPr id="5" name="Picture 10" descr="C:\Users\kerry.copley\Desktop\STORE\PRESENTATIONS\Edward De Bono's_files\slide0001_image00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158816"/>
            <a:ext cx="2875787" cy="264983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56616" y="3456432"/>
            <a:ext cx="51480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Explore ideas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Look for alternatives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Get creative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Outside the box thinking 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8587" y="2105891"/>
            <a:ext cx="6149307" cy="439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90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2194" y="381017"/>
            <a:ext cx="5226518" cy="3484346"/>
          </a:xfrm>
          <a:prstGeom prst="rect">
            <a:avLst/>
          </a:prstGeom>
          <a:ln w="130175">
            <a:solidFill>
              <a:schemeClr val="accent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B08045-E0FA-C17B-7D25-FACBD47D95D3}"/>
              </a:ext>
            </a:extLst>
          </p:cNvPr>
          <p:cNvSpPr txBox="1"/>
          <p:nvPr/>
        </p:nvSpPr>
        <p:spPr>
          <a:xfrm>
            <a:off x="417576" y="4348790"/>
            <a:ext cx="1099108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"/>
            <a:r>
              <a:rPr lang="en-US" sz="3600" b="0" i="0" dirty="0">
                <a:effectLst/>
                <a:highlight>
                  <a:srgbClr val="FFFFFF"/>
                </a:highlight>
                <a:latin typeface="Google Sans"/>
              </a:rPr>
              <a:t>“I acknowledge the traditional </a:t>
            </a:r>
            <a:r>
              <a:rPr lang="en-US" sz="3600" dirty="0">
                <a:highlight>
                  <a:srgbClr val="FFFFFF"/>
                </a:highlight>
                <a:latin typeface="Google Sans"/>
              </a:rPr>
              <a:t>custodians </a:t>
            </a:r>
            <a:r>
              <a:rPr lang="en-US" sz="3600" b="0" i="0" dirty="0">
                <a:effectLst/>
                <a:highlight>
                  <a:srgbClr val="FFFFFF"/>
                </a:highlight>
                <a:latin typeface="Google Sans"/>
              </a:rPr>
              <a:t> of the land on which we are meeting today, the </a:t>
            </a:r>
            <a:r>
              <a:rPr lang="en-AU" sz="3600" b="0" i="0" dirty="0">
                <a:solidFill>
                  <a:srgbClr val="001D35"/>
                </a:solidFill>
                <a:effectLst/>
                <a:latin typeface="Google Sans"/>
              </a:rPr>
              <a:t>the Gadigal </a:t>
            </a:r>
            <a:r>
              <a:rPr lang="en-US" sz="3600" b="0" i="0" dirty="0">
                <a:effectLst/>
                <a:highlight>
                  <a:srgbClr val="FFFFFF"/>
                </a:highlight>
                <a:latin typeface="Google Sans"/>
              </a:rPr>
              <a:t>of the </a:t>
            </a:r>
            <a:r>
              <a:rPr lang="en-AU" sz="3600" b="0" i="0" dirty="0">
                <a:solidFill>
                  <a:srgbClr val="001D35"/>
                </a:solidFill>
                <a:effectLst/>
                <a:latin typeface="Google Sans"/>
              </a:rPr>
              <a:t>Eora Nation</a:t>
            </a:r>
            <a:r>
              <a:rPr lang="en-US" sz="3600" b="0" i="0" dirty="0">
                <a:effectLst/>
                <a:highlight>
                  <a:srgbClr val="FFFFFF"/>
                </a:highlight>
                <a:latin typeface="Google Sans"/>
              </a:rPr>
              <a:t>, and pay my respects to their Elders past, present and emerging.”</a:t>
            </a:r>
            <a:endParaRPr lang="en-AU" sz="3600" b="1" dirty="0"/>
          </a:p>
        </p:txBody>
      </p:sp>
    </p:spTree>
    <p:extLst>
      <p:ext uri="{BB962C8B-B14F-4D97-AF65-F5344CB8AC3E}">
        <p14:creationId xmlns:p14="http://schemas.microsoft.com/office/powerpoint/2010/main" val="24935849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3632" y="344751"/>
            <a:ext cx="7050024" cy="1499616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rgbClr val="0000CC"/>
                </a:solidFill>
                <a:effectLst/>
              </a:rPr>
              <a:t>Blue Hat </a:t>
            </a:r>
            <a:r>
              <a:rPr lang="en-US" sz="6000" b="1" dirty="0">
                <a:solidFill>
                  <a:schemeClr val="tx1"/>
                </a:solidFill>
                <a:effectLst/>
              </a:rPr>
              <a:t>– Control </a:t>
            </a:r>
          </a:p>
        </p:txBody>
      </p:sp>
      <p:pic>
        <p:nvPicPr>
          <p:cNvPr id="5" name="Picture 2" descr="C:\Users\kerry.copley\Desktop\STORE\PRESENTATIONS\Edward De Bono's_files\slide0001_image0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5384" y="77452"/>
            <a:ext cx="3398520" cy="3131494"/>
          </a:xfrm>
          <a:prstGeom prst="rect">
            <a:avLst/>
          </a:prstGeom>
          <a:noFill/>
        </p:spPr>
      </p:pic>
      <p:pic>
        <p:nvPicPr>
          <p:cNvPr id="7" name="Content Placeholder 6" descr="remote controls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758827" y="2862072"/>
            <a:ext cx="4023246" cy="3013551"/>
          </a:xfrm>
        </p:spPr>
      </p:pic>
      <p:sp>
        <p:nvSpPr>
          <p:cNvPr id="6" name="Rectangle 5"/>
          <p:cNvSpPr/>
          <p:nvPr/>
        </p:nvSpPr>
        <p:spPr>
          <a:xfrm>
            <a:off x="341374" y="3429000"/>
            <a:ext cx="464028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200" dirty="0">
                <a:latin typeface="Arial" pitchFamily="34" charset="0"/>
                <a:cs typeface="Arial" pitchFamily="34" charset="0"/>
              </a:rPr>
              <a:t>Where are we now?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200" dirty="0">
                <a:latin typeface="Arial" pitchFamily="34" charset="0"/>
                <a:cs typeface="Arial" pitchFamily="34" charset="0"/>
              </a:rPr>
              <a:t>Where have we been?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200" dirty="0">
                <a:latin typeface="Arial" pitchFamily="34" charset="0"/>
                <a:cs typeface="Arial" pitchFamily="34" charset="0"/>
              </a:rPr>
              <a:t>What is the next step?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200" dirty="0">
                <a:latin typeface="Arial" pitchFamily="34" charset="0"/>
                <a:cs typeface="Arial" pitchFamily="34" charset="0"/>
              </a:rPr>
              <a:t>Is in charge</a:t>
            </a:r>
          </a:p>
          <a:p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67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xplosion: 8 Points 4">
            <a:extLst>
              <a:ext uri="{FF2B5EF4-FFF2-40B4-BE49-F238E27FC236}">
                <a16:creationId xmlns:a16="http://schemas.microsoft.com/office/drawing/2014/main" id="{7B0033E9-E133-CCE3-955A-03DE38230951}"/>
              </a:ext>
            </a:extLst>
          </p:cNvPr>
          <p:cNvSpPr/>
          <p:nvPr/>
        </p:nvSpPr>
        <p:spPr>
          <a:xfrm>
            <a:off x="822960" y="0"/>
            <a:ext cx="9253728" cy="6858000"/>
          </a:xfrm>
          <a:prstGeom prst="irregularSeal1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6000" dirty="0">
                <a:solidFill>
                  <a:schemeClr val="tx1"/>
                </a:solidFill>
              </a:rPr>
              <a:t>Let’s do it!!</a:t>
            </a:r>
          </a:p>
        </p:txBody>
      </p:sp>
      <p:pic>
        <p:nvPicPr>
          <p:cNvPr id="4" name="Picture 3" descr="A group of hats with a black background&#10;&#10;Description automatically generated">
            <a:extLst>
              <a:ext uri="{FF2B5EF4-FFF2-40B4-BE49-F238E27FC236}">
                <a16:creationId xmlns:a16="http://schemas.microsoft.com/office/drawing/2014/main" id="{A0D54A97-5DAA-0F77-D045-2091B023D0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040" y="3741205"/>
            <a:ext cx="2844705" cy="87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2617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11521-8A3B-BB8D-55F9-0381A23EB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262" y="3498882"/>
            <a:ext cx="10172742" cy="43590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AU" sz="6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want to improve our Medicare claiming &amp; revenue</a:t>
            </a:r>
          </a:p>
        </p:txBody>
      </p:sp>
      <p:pic>
        <p:nvPicPr>
          <p:cNvPr id="4" name="Picture 3" descr="A group of hats with a black background&#10;&#10;Description automatically generated">
            <a:extLst>
              <a:ext uri="{FF2B5EF4-FFF2-40B4-BE49-F238E27FC236}">
                <a16:creationId xmlns:a16="http://schemas.microsoft.com/office/drawing/2014/main" id="{A0D54A97-5DAA-0F77-D045-2091B023D0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551" y="246888"/>
            <a:ext cx="4408170" cy="1356360"/>
          </a:xfrm>
          <a:prstGeom prst="rect">
            <a:avLst/>
          </a:prstGeom>
        </p:spPr>
      </p:pic>
      <p:sp>
        <p:nvSpPr>
          <p:cNvPr id="5" name="Explosion: 8 Points 4">
            <a:extLst>
              <a:ext uri="{FF2B5EF4-FFF2-40B4-BE49-F238E27FC236}">
                <a16:creationId xmlns:a16="http://schemas.microsoft.com/office/drawing/2014/main" id="{7B0033E9-E133-CCE3-955A-03DE38230951}"/>
              </a:ext>
            </a:extLst>
          </p:cNvPr>
          <p:cNvSpPr/>
          <p:nvPr/>
        </p:nvSpPr>
        <p:spPr>
          <a:xfrm>
            <a:off x="109728" y="0"/>
            <a:ext cx="4151376" cy="3602736"/>
          </a:xfrm>
          <a:prstGeom prst="irregularSeal1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4400" dirty="0">
                <a:solidFill>
                  <a:schemeClr val="tx1"/>
                </a:solidFill>
              </a:rPr>
              <a:t>Let’s do it!!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69A583-5EB7-3D10-E4AE-A1F725F3033A}"/>
              </a:ext>
            </a:extLst>
          </p:cNvPr>
          <p:cNvSpPr txBox="1"/>
          <p:nvPr/>
        </p:nvSpPr>
        <p:spPr>
          <a:xfrm>
            <a:off x="10652760" y="6309360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rgbClr val="FF0000"/>
                </a:solidFill>
              </a:rPr>
              <a:t>Activity 2 </a:t>
            </a:r>
          </a:p>
        </p:txBody>
      </p:sp>
    </p:spTree>
    <p:extLst>
      <p:ext uri="{BB962C8B-B14F-4D97-AF65-F5344CB8AC3E}">
        <p14:creationId xmlns:p14="http://schemas.microsoft.com/office/powerpoint/2010/main" val="6044936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7E537-8315-F7F9-876F-2C60CF63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233" y="156238"/>
            <a:ext cx="8928769" cy="1320800"/>
          </a:xfrm>
        </p:spPr>
        <p:txBody>
          <a:bodyPr/>
          <a:lstStyle/>
          <a:p>
            <a:r>
              <a:rPr lang="en-AU" b="1" dirty="0">
                <a:solidFill>
                  <a:srgbClr val="CC0099"/>
                </a:solidFill>
              </a:rPr>
              <a:t>Six Thinking Hats</a:t>
            </a:r>
            <a:br>
              <a:rPr lang="en-AU" b="1" dirty="0">
                <a:solidFill>
                  <a:srgbClr val="CC0099"/>
                </a:solidFill>
              </a:rPr>
            </a:br>
            <a:r>
              <a:rPr lang="en-AU" b="1" dirty="0">
                <a:solidFill>
                  <a:srgbClr val="CC0099"/>
                </a:solidFill>
              </a:rPr>
              <a:t>Group Exercise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07EDF7-92CC-0E31-1C35-529E4688B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233" y="1929384"/>
            <a:ext cx="10691575" cy="4608576"/>
          </a:xfrm>
        </p:spPr>
        <p:txBody>
          <a:bodyPr>
            <a:normAutofit/>
          </a:bodyPr>
          <a:lstStyle/>
          <a:p>
            <a:pPr>
              <a:buClrTx/>
              <a:buFont typeface="Wingdings" panose="05000000000000000000" pitchFamily="2" charset="2"/>
              <a:buChar char="Ø"/>
            </a:pPr>
            <a:r>
              <a:rPr lang="en-AU" sz="3200" dirty="0">
                <a:solidFill>
                  <a:schemeClr val="tx1"/>
                </a:solidFill>
              </a:rPr>
              <a:t>The money story – more $$$ we can use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AU" sz="3200" dirty="0">
                <a:solidFill>
                  <a:schemeClr val="tx1"/>
                </a:solidFill>
              </a:rPr>
              <a:t>Get the team involved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AU" sz="3200" dirty="0">
                <a:solidFill>
                  <a:schemeClr val="tx1"/>
                </a:solidFill>
              </a:rPr>
              <a:t>Improve systems and processes</a:t>
            </a:r>
          </a:p>
          <a:p>
            <a:pPr lvl="1">
              <a:buClrTx/>
              <a:buFont typeface="Wingdings" panose="05000000000000000000" pitchFamily="2" charset="2"/>
              <a:buChar char="Ø"/>
            </a:pPr>
            <a:r>
              <a:rPr lang="en-AU" sz="3000" dirty="0">
                <a:solidFill>
                  <a:schemeClr val="tx1"/>
                </a:solidFill>
              </a:rPr>
              <a:t>IT systems &amp; patient flow systems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AU" sz="3200" dirty="0">
                <a:solidFill>
                  <a:schemeClr val="tx1"/>
                </a:solidFill>
              </a:rPr>
              <a:t>Educated and informed workforce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AU" sz="3200" dirty="0">
                <a:solidFill>
                  <a:schemeClr val="tx1"/>
                </a:solidFill>
              </a:rPr>
              <a:t>Identify the holes in our systems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AU" sz="3200" dirty="0">
                <a:solidFill>
                  <a:schemeClr val="tx1"/>
                </a:solidFill>
              </a:rPr>
              <a:t>Follow up rejected claims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endParaRPr lang="en-AU" dirty="0"/>
          </a:p>
        </p:txBody>
      </p:sp>
      <p:pic>
        <p:nvPicPr>
          <p:cNvPr id="7" name="Picture 6" descr="A group of hats with a black background&#10;&#10;Description automatically generated">
            <a:extLst>
              <a:ext uri="{FF2B5EF4-FFF2-40B4-BE49-F238E27FC236}">
                <a16:creationId xmlns:a16="http://schemas.microsoft.com/office/drawing/2014/main" id="{0A0BA3E0-6370-2022-82F2-A3F066D80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668" y="120678"/>
            <a:ext cx="4408170" cy="1356360"/>
          </a:xfrm>
          <a:prstGeom prst="rect">
            <a:avLst/>
          </a:prstGeom>
        </p:spPr>
      </p:pic>
      <p:pic>
        <p:nvPicPr>
          <p:cNvPr id="6" name="Picture 5" descr="A colorful background with white text&#10;&#10;AI-generated content may be incorrect.">
            <a:extLst>
              <a:ext uri="{FF2B5EF4-FFF2-40B4-BE49-F238E27FC236}">
                <a16:creationId xmlns:a16="http://schemas.microsoft.com/office/drawing/2014/main" id="{D12F6698-6185-0396-716F-0EAB126821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628" y="3224464"/>
            <a:ext cx="3624513" cy="173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4157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7CD7C-CE05-B0A7-B245-6A1EC906E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584" y="307848"/>
            <a:ext cx="7829250" cy="1320800"/>
          </a:xfrm>
        </p:spPr>
        <p:txBody>
          <a:bodyPr>
            <a:normAutofit/>
          </a:bodyPr>
          <a:lstStyle/>
          <a:p>
            <a:r>
              <a:rPr lang="en-AU" sz="7200" b="1" dirty="0">
                <a:solidFill>
                  <a:srgbClr val="CC0099"/>
                </a:solidFill>
              </a:rPr>
              <a:t>How?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2354D-D662-CADA-0593-B8AFBCF328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9829122" cy="4551107"/>
          </a:xfrm>
        </p:spPr>
        <p:txBody>
          <a:bodyPr>
            <a:normAutofit/>
          </a:bodyPr>
          <a:lstStyle/>
          <a:p>
            <a:pPr>
              <a:buClrTx/>
              <a:buFont typeface="Wingdings" panose="05000000000000000000" pitchFamily="2" charset="2"/>
              <a:buChar char="Ø"/>
            </a:pPr>
            <a:r>
              <a:rPr lang="en-AU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will facilitate the process from the front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AU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will use each of the different hats – White, Red, Yellow, Green and Black to look at our topic from different perspectives 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AU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table appoints a “Blue Hat” person to lead the discussion at the table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AU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Someone to document the ideas under each coloured hat</a:t>
            </a:r>
          </a:p>
          <a:p>
            <a:endParaRPr lang="en-AU" dirty="0"/>
          </a:p>
          <a:p>
            <a:endParaRPr lang="en-AU" dirty="0"/>
          </a:p>
        </p:txBody>
      </p:sp>
      <p:pic>
        <p:nvPicPr>
          <p:cNvPr id="4" name="Picture 3" descr="A group of hats with a black background&#10;&#10;Description automatically generated">
            <a:extLst>
              <a:ext uri="{FF2B5EF4-FFF2-40B4-BE49-F238E27FC236}">
                <a16:creationId xmlns:a16="http://schemas.microsoft.com/office/drawing/2014/main" id="{80CF7F5F-48DF-6F6D-7F3E-425E12A4AE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844" y="233107"/>
            <a:ext cx="4244910" cy="130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7324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9270" y="540881"/>
            <a:ext cx="7684822" cy="1499616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rgbClr val="002060"/>
                </a:solidFill>
                <a:effectLst/>
              </a:rPr>
              <a:t>White Hat – Facts </a:t>
            </a:r>
          </a:p>
        </p:txBody>
      </p:sp>
      <p:pic>
        <p:nvPicPr>
          <p:cNvPr id="5" name="Picture 9" descr="C:\Users\kerry.copley\Desktop\STORE\PRESENTATIONS\Edward De Bono's_files\slide0001_image0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3503" y="201409"/>
            <a:ext cx="2880361" cy="2654047"/>
          </a:xfrm>
          <a:prstGeom prst="rect">
            <a:avLst/>
          </a:prstGeom>
          <a:noFill/>
        </p:spPr>
      </p:pic>
      <p:pic>
        <p:nvPicPr>
          <p:cNvPr id="7" name="Content Placeholder 6" descr="facts.g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923576" y="2839123"/>
            <a:ext cx="4886156" cy="3664617"/>
          </a:xfrm>
        </p:spPr>
      </p:pic>
      <p:sp>
        <p:nvSpPr>
          <p:cNvPr id="6" name="Rectangle 5"/>
          <p:cNvSpPr/>
          <p:nvPr/>
        </p:nvSpPr>
        <p:spPr>
          <a:xfrm>
            <a:off x="530352" y="3240271"/>
            <a:ext cx="497433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What do we know?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What do we need to find out?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Just the facts!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Facts NOT opinions</a:t>
            </a:r>
          </a:p>
        </p:txBody>
      </p:sp>
    </p:spTree>
    <p:extLst>
      <p:ext uri="{BB962C8B-B14F-4D97-AF65-F5344CB8AC3E}">
        <p14:creationId xmlns:p14="http://schemas.microsoft.com/office/powerpoint/2010/main" val="3582377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5888" y="237522"/>
            <a:ext cx="7150608" cy="1499616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rgbClr val="FF0000"/>
                </a:solidFill>
                <a:effectLst/>
              </a:rPr>
              <a:t>Red Hat </a:t>
            </a:r>
            <a:r>
              <a:rPr lang="en-US" sz="6000" b="1" dirty="0">
                <a:solidFill>
                  <a:schemeClr val="tx1"/>
                </a:solidFill>
                <a:effectLst/>
              </a:rPr>
              <a:t>- Emotions</a:t>
            </a:r>
          </a:p>
        </p:txBody>
      </p:sp>
      <p:pic>
        <p:nvPicPr>
          <p:cNvPr id="5" name="Picture 8" descr="C:\Users\kerry.copley\Desktop\STORE\PRESENTATIONS\Edward De Bono's_files\slide0001_image00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23" y="310896"/>
            <a:ext cx="3205362" cy="2953512"/>
          </a:xfrm>
          <a:prstGeom prst="rect">
            <a:avLst/>
          </a:prstGeom>
          <a:noFill/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63640" y="1995174"/>
            <a:ext cx="5746527" cy="34163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4320" y="3355848"/>
            <a:ext cx="598932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Feelings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Hunches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Share feelings, fears, likes, dislikes, loves and hates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No reasons necessary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97351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6592" y="-1"/>
            <a:ext cx="7282486" cy="1828801"/>
          </a:xfrm>
        </p:spPr>
        <p:txBody>
          <a:bodyPr>
            <a:noAutofit/>
          </a:bodyPr>
          <a:lstStyle/>
          <a:p>
            <a:r>
              <a:rPr lang="en-US" sz="6000" b="1" dirty="0">
                <a:solidFill>
                  <a:schemeClr val="tx1"/>
                </a:solidFill>
                <a:effectLst/>
              </a:rPr>
              <a:t>Black Hat – Negative Logic</a:t>
            </a:r>
          </a:p>
        </p:txBody>
      </p:sp>
      <p:pic>
        <p:nvPicPr>
          <p:cNvPr id="5" name="Picture 12" descr="C:\Users\kerry.copley\Desktop\STORE\PRESENTATIONS\Edward De Bono's_files\slide0001_image00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791" y="219457"/>
            <a:ext cx="2709175" cy="2496311"/>
          </a:xfrm>
          <a:prstGeom prst="rect">
            <a:avLst/>
          </a:prstGeom>
          <a:noFill/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646419" y="2480199"/>
            <a:ext cx="3881437" cy="3881437"/>
          </a:xfrm>
        </p:spPr>
      </p:pic>
      <p:sp>
        <p:nvSpPr>
          <p:cNvPr id="6" name="Rectangle 5"/>
          <p:cNvSpPr/>
          <p:nvPr/>
        </p:nvSpPr>
        <p:spPr>
          <a:xfrm>
            <a:off x="407387" y="3499314"/>
            <a:ext cx="531047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What could go wrong?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What are the risks/problems?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Where are the mistakes? </a:t>
            </a:r>
          </a:p>
        </p:txBody>
      </p:sp>
    </p:spTree>
    <p:extLst>
      <p:ext uri="{BB962C8B-B14F-4D97-AF65-F5344CB8AC3E}">
        <p14:creationId xmlns:p14="http://schemas.microsoft.com/office/powerpoint/2010/main" val="392122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0832" y="146119"/>
            <a:ext cx="7287768" cy="1499616"/>
          </a:xfrm>
        </p:spPr>
        <p:txBody>
          <a:bodyPr>
            <a:noAutofit/>
          </a:bodyPr>
          <a:lstStyle/>
          <a:p>
            <a:r>
              <a:rPr lang="en-US" sz="6000" b="1" dirty="0">
                <a:solidFill>
                  <a:srgbClr val="FFC000"/>
                </a:solidFill>
                <a:effectLst/>
              </a:rPr>
              <a:t>Yellow Hat </a:t>
            </a:r>
            <a:r>
              <a:rPr lang="en-US" sz="6000" b="1" dirty="0">
                <a:solidFill>
                  <a:schemeClr val="tx1"/>
                </a:solidFill>
                <a:effectLst/>
              </a:rPr>
              <a:t>–</a:t>
            </a:r>
            <a:r>
              <a:rPr lang="en-US" sz="6000" b="1" dirty="0">
                <a:solidFill>
                  <a:srgbClr val="FFC000"/>
                </a:solidFill>
                <a:effectLst/>
              </a:rPr>
              <a:t> </a:t>
            </a:r>
            <a:r>
              <a:rPr lang="en-US" sz="6000" b="1" dirty="0">
                <a:solidFill>
                  <a:schemeClr val="tx1"/>
                </a:solidFill>
                <a:effectLst/>
              </a:rPr>
              <a:t>Positive Thinking  </a:t>
            </a:r>
          </a:p>
        </p:txBody>
      </p:sp>
      <p:pic>
        <p:nvPicPr>
          <p:cNvPr id="5" name="Picture 11" descr="C:\Users\kerry.copley\Desktop\STORE\PRESENTATIONS\Edward De Bono's_files\slide0001_image00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792" y="249827"/>
            <a:ext cx="2734056" cy="2519237"/>
          </a:xfrm>
          <a:prstGeom prst="rect">
            <a:avLst/>
          </a:prstGeom>
          <a:noFill/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719795" y="3477643"/>
            <a:ext cx="4898578" cy="2759532"/>
          </a:xfrm>
        </p:spPr>
      </p:pic>
      <p:sp>
        <p:nvSpPr>
          <p:cNvPr id="6" name="Rectangle 5"/>
          <p:cNvSpPr/>
          <p:nvPr/>
        </p:nvSpPr>
        <p:spPr>
          <a:xfrm>
            <a:off x="466344" y="3048000"/>
            <a:ext cx="50109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Positives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Look for the good things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Benefits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Opportunities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Vision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37488" y="2327957"/>
            <a:ext cx="2104799" cy="210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48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5928" y="282383"/>
            <a:ext cx="7351775" cy="1499616"/>
          </a:xfrm>
        </p:spPr>
        <p:txBody>
          <a:bodyPr>
            <a:normAutofit fontScale="90000"/>
          </a:bodyPr>
          <a:lstStyle/>
          <a:p>
            <a:r>
              <a:rPr lang="en-US" sz="6000" b="1" dirty="0">
                <a:solidFill>
                  <a:srgbClr val="006600"/>
                </a:solidFill>
                <a:effectLst/>
              </a:rPr>
              <a:t>Green Hat </a:t>
            </a:r>
            <a:r>
              <a:rPr lang="en-US" sz="6000" b="1" dirty="0">
                <a:solidFill>
                  <a:schemeClr val="tx1"/>
                </a:solidFill>
                <a:effectLst/>
              </a:rPr>
              <a:t>- Creativity</a:t>
            </a:r>
          </a:p>
        </p:txBody>
      </p:sp>
      <p:pic>
        <p:nvPicPr>
          <p:cNvPr id="5" name="Picture 10" descr="C:\Users\kerry.copley\Desktop\STORE\PRESENTATIONS\Edward De Bono's_files\slide0001_image00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158816"/>
            <a:ext cx="2875787" cy="264983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56616" y="3456432"/>
            <a:ext cx="51480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Explore ideas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Look for alternatives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Get creative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Outside the box thinking 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8587" y="2105891"/>
            <a:ext cx="6149307" cy="439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46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50A22-FF62-93CF-B8B7-993D47B0A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1CC681-AF08-F003-1C18-869DEB089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562" y="-77002"/>
            <a:ext cx="12253561" cy="693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0255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3632" y="344751"/>
            <a:ext cx="7050024" cy="1499616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rgbClr val="0000CC"/>
                </a:solidFill>
                <a:effectLst/>
              </a:rPr>
              <a:t>Blue Hat </a:t>
            </a:r>
            <a:r>
              <a:rPr lang="en-US" sz="6000" b="1" dirty="0">
                <a:solidFill>
                  <a:schemeClr val="tx1"/>
                </a:solidFill>
                <a:effectLst/>
              </a:rPr>
              <a:t>– Control </a:t>
            </a:r>
          </a:p>
        </p:txBody>
      </p:sp>
      <p:pic>
        <p:nvPicPr>
          <p:cNvPr id="5" name="Picture 2" descr="C:\Users\kerry.copley\Desktop\STORE\PRESENTATIONS\Edward De Bono's_files\slide0001_image0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5384" y="77452"/>
            <a:ext cx="3398520" cy="3131494"/>
          </a:xfrm>
          <a:prstGeom prst="rect">
            <a:avLst/>
          </a:prstGeom>
          <a:noFill/>
        </p:spPr>
      </p:pic>
      <p:pic>
        <p:nvPicPr>
          <p:cNvPr id="7" name="Content Placeholder 6" descr="remote controls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758827" y="2862072"/>
            <a:ext cx="4023246" cy="3013551"/>
          </a:xfrm>
        </p:spPr>
      </p:pic>
      <p:sp>
        <p:nvSpPr>
          <p:cNvPr id="6" name="Rectangle 5"/>
          <p:cNvSpPr/>
          <p:nvPr/>
        </p:nvSpPr>
        <p:spPr>
          <a:xfrm>
            <a:off x="341374" y="3429000"/>
            <a:ext cx="464028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200" dirty="0">
                <a:latin typeface="Arial" pitchFamily="34" charset="0"/>
                <a:cs typeface="Arial" pitchFamily="34" charset="0"/>
              </a:rPr>
              <a:t>Where are we now?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200" dirty="0">
                <a:latin typeface="Arial" pitchFamily="34" charset="0"/>
                <a:cs typeface="Arial" pitchFamily="34" charset="0"/>
              </a:rPr>
              <a:t>Where have we been?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200" dirty="0">
                <a:latin typeface="Arial" pitchFamily="34" charset="0"/>
                <a:cs typeface="Arial" pitchFamily="34" charset="0"/>
              </a:rPr>
              <a:t>What is the next step?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200" dirty="0">
                <a:latin typeface="Arial" pitchFamily="34" charset="0"/>
                <a:cs typeface="Arial" pitchFamily="34" charset="0"/>
              </a:rPr>
              <a:t>Is in charge</a:t>
            </a:r>
          </a:p>
          <a:p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4326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69D43F-23D5-475F-47BE-DD2383A75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6000" b="1" dirty="0">
                <a:solidFill>
                  <a:schemeClr val="tx1"/>
                </a:solidFill>
              </a:rPr>
              <a:t>Feedback</a:t>
            </a:r>
          </a:p>
        </p:txBody>
      </p:sp>
      <p:pic>
        <p:nvPicPr>
          <p:cNvPr id="9" name="Content Placeholder 8" descr="A group of stick figures with different colored hats&#10;&#10;AI-generated content may be incorrect.">
            <a:extLst>
              <a:ext uri="{FF2B5EF4-FFF2-40B4-BE49-F238E27FC236}">
                <a16:creationId xmlns:a16="http://schemas.microsoft.com/office/drawing/2014/main" id="{75208320-A04F-12B4-A0C4-36747F3610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677" y="2330076"/>
            <a:ext cx="6891689" cy="4366467"/>
          </a:xfrm>
          <a:ln w="63500">
            <a:solidFill>
              <a:schemeClr val="accent5"/>
            </a:solidFill>
          </a:ln>
        </p:spPr>
      </p:pic>
      <p:pic>
        <p:nvPicPr>
          <p:cNvPr id="7" name="Picture 6" descr="A group of hats with a black background&#10;&#10;Description automatically generated">
            <a:extLst>
              <a:ext uri="{FF2B5EF4-FFF2-40B4-BE49-F238E27FC236}">
                <a16:creationId xmlns:a16="http://schemas.microsoft.com/office/drawing/2014/main" id="{34DF05DA-0603-798A-6909-02B43EB399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832" y="379411"/>
            <a:ext cx="4408170" cy="135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7893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0" b="14900"/>
          <a:stretch/>
        </p:blipFill>
        <p:spPr>
          <a:xfrm>
            <a:off x="687842" y="1827212"/>
            <a:ext cx="6934200" cy="4867805"/>
          </a:xfrm>
          <a:ln w="50800">
            <a:solidFill>
              <a:srgbClr val="FF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74904" y="10007"/>
            <a:ext cx="82456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Be aware of the different hats people might be wearing….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7342" y="503773"/>
            <a:ext cx="72620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Think about which hat you are wearing?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45266" y="61601"/>
            <a:ext cx="103749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Remember you can choose to wear a different hat!!</a:t>
            </a:r>
          </a:p>
        </p:txBody>
      </p:sp>
      <p:pic>
        <p:nvPicPr>
          <p:cNvPr id="3" name="Picture 2" descr="A group of hats with a black background&#10;&#10;Description automatically generated">
            <a:extLst>
              <a:ext uri="{FF2B5EF4-FFF2-40B4-BE49-F238E27FC236}">
                <a16:creationId xmlns:a16="http://schemas.microsoft.com/office/drawing/2014/main" id="{F0C71D2F-1F9E-3B04-76C4-99617F2A1B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879" y="5273039"/>
            <a:ext cx="4408170" cy="13563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61BBDE-74EC-A566-0AA5-BA8CABE873D0}"/>
              </a:ext>
            </a:extLst>
          </p:cNvPr>
          <p:cNvSpPr txBox="1"/>
          <p:nvPr/>
        </p:nvSpPr>
        <p:spPr>
          <a:xfrm>
            <a:off x="164592" y="10008"/>
            <a:ext cx="104576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Use the Six Thinking Hats to increase </a:t>
            </a:r>
          </a:p>
          <a:p>
            <a:pPr algn="ctr"/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the effectiveness of your meetings</a:t>
            </a:r>
          </a:p>
        </p:txBody>
      </p:sp>
    </p:spTree>
    <p:extLst>
      <p:ext uri="{BB962C8B-B14F-4D97-AF65-F5344CB8AC3E}">
        <p14:creationId xmlns:p14="http://schemas.microsoft.com/office/powerpoint/2010/main" val="139325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8" grpId="0"/>
      <p:bldP spid="8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09316A9-990D-4EC3-A671-70EE5C149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B0C6109-9159-49CA-AD7A-F9035539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86F14F5-308C-4EB6-87AB-05DE9501B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BA032363-A188-47C5-9D59-9B788809D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2C4077DF-6BB9-4069-AD28-6B1664EBB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1D2B8B50-3419-41ED-9A9F-3CF9EEB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5C640498-2E73-4FA2-BEB6-C3596A458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3240EEFC-4112-4C39-A816-C815774F6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ADF362B0-03EA-4800-9FAA-9F128587E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A84559-2F4C-4795-9246-4C563F942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A77A1AA-CA47-4A91-A0A1-0A8CE31A9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27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29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0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1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8301227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olorful text on a blue background&#10;&#10;Description automatically generated">
            <a:extLst>
              <a:ext uri="{FF2B5EF4-FFF2-40B4-BE49-F238E27FC236}">
                <a16:creationId xmlns:a16="http://schemas.microsoft.com/office/drawing/2014/main" id="{C5A9A434-09DC-A978-E107-0B674F46E2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799" y="708405"/>
            <a:ext cx="5441189" cy="544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59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8724" y="587685"/>
            <a:ext cx="6096000" cy="514066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AU" sz="6000" b="1" dirty="0">
              <a:solidFill>
                <a:srgbClr val="D608AA"/>
              </a:solidFill>
            </a:endParaRPr>
          </a:p>
          <a:p>
            <a:pPr marL="0" indent="0" algn="ctr">
              <a:buNone/>
            </a:pPr>
            <a:r>
              <a:rPr lang="en-AU" sz="6000" b="1" dirty="0">
                <a:solidFill>
                  <a:schemeClr val="tx1"/>
                </a:solidFill>
              </a:rPr>
              <a:t>CQI is about</a:t>
            </a:r>
          </a:p>
          <a:p>
            <a:pPr marL="0" indent="0" algn="ctr">
              <a:buNone/>
            </a:pPr>
            <a:endParaRPr lang="en-AU" sz="6000" b="1" dirty="0">
              <a:solidFill>
                <a:srgbClr val="D608AA"/>
              </a:solidFill>
            </a:endParaRPr>
          </a:p>
          <a:p>
            <a:pPr marL="0" indent="0" algn="ctr">
              <a:buNone/>
            </a:pPr>
            <a:r>
              <a:rPr lang="en-AU" sz="6000" b="1" dirty="0">
                <a:solidFill>
                  <a:schemeClr val="tx1"/>
                </a:solidFill>
              </a:rPr>
              <a:t>“How can we do this better???”</a:t>
            </a:r>
          </a:p>
        </p:txBody>
      </p:sp>
      <p:pic>
        <p:nvPicPr>
          <p:cNvPr id="5" name="Picture 4" descr="A red and white sticker with text&#10;&#10;AI-generated content may be incorrect.">
            <a:extLst>
              <a:ext uri="{FF2B5EF4-FFF2-40B4-BE49-F238E27FC236}">
                <a16:creationId xmlns:a16="http://schemas.microsoft.com/office/drawing/2014/main" id="{0FFCB062-4DE5-A4C7-69E0-D7E1C617C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44" y="1077685"/>
            <a:ext cx="5269992" cy="526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005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3052" y="5113680"/>
            <a:ext cx="9966960" cy="132588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85000"/>
              </a:lnSpc>
            </a:pPr>
            <a:r>
              <a:rPr lang="en-US" sz="5400" b="1" cap="all" dirty="0">
                <a:solidFill>
                  <a:srgbClr val="D608AA"/>
                </a:solidFill>
              </a:rPr>
              <a:t>What does Quality look like to you?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5773" y="832903"/>
            <a:ext cx="5219361" cy="28184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0081" y="708306"/>
            <a:ext cx="3797485" cy="30474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E52876-3E18-C2EF-40A2-A2A3DC778DD4}"/>
              </a:ext>
            </a:extLst>
          </p:cNvPr>
          <p:cNvSpPr txBox="1"/>
          <p:nvPr/>
        </p:nvSpPr>
        <p:spPr>
          <a:xfrm>
            <a:off x="420624" y="246888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rgbClr val="FF0000"/>
                </a:solidFill>
              </a:rPr>
              <a:t>Activity 1 </a:t>
            </a:r>
          </a:p>
        </p:txBody>
      </p:sp>
    </p:spTree>
    <p:extLst>
      <p:ext uri="{BB962C8B-B14F-4D97-AF65-F5344CB8AC3E}">
        <p14:creationId xmlns:p14="http://schemas.microsoft.com/office/powerpoint/2010/main" val="306936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holding gears&#10;&#10;Description automatically generated">
            <a:extLst>
              <a:ext uri="{FF2B5EF4-FFF2-40B4-BE49-F238E27FC236}">
                <a16:creationId xmlns:a16="http://schemas.microsoft.com/office/drawing/2014/main" id="{FF3308F9-AB24-3552-B5AE-5A820C7396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1" t="5766" r="17457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6D7D2F-6B71-952E-0134-02E4F2954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156" y="2116980"/>
            <a:ext cx="4655974" cy="3176587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4000" dirty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Effective quality improvement needs all the essential components or cogs working together. </a:t>
            </a:r>
          </a:p>
        </p:txBody>
      </p:sp>
    </p:spTree>
    <p:extLst>
      <p:ext uri="{BB962C8B-B14F-4D97-AF65-F5344CB8AC3E}">
        <p14:creationId xmlns:p14="http://schemas.microsoft.com/office/powerpoint/2010/main" val="1738598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5959121"/>
              </p:ext>
            </p:extLst>
          </p:nvPr>
        </p:nvGraphicFramePr>
        <p:xfrm>
          <a:off x="385010" y="1341234"/>
          <a:ext cx="11271183" cy="52561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13" descr="MC900441884[1]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1557339"/>
            <a:ext cx="1600200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2" descr="MC900153728[1]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839" y="3446464"/>
            <a:ext cx="1679575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Documents and Settings\Claire\Local Settings\Temporary Internet Files\Content.IE5\8TEN41QJ\MCj04418800000[1].wmf"/>
          <p:cNvPicPr>
            <a:picLocks noChangeAspect="1" noChangeArrowheads="1"/>
          </p:cNvPicPr>
          <p:nvPr/>
        </p:nvPicPr>
        <p:blipFill>
          <a:blip r:embed="rId10" cstate="print">
            <a:duotone>
              <a:prstClr val="black"/>
              <a:schemeClr val="tx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888089" y="5371003"/>
            <a:ext cx="1017923" cy="1114838"/>
          </a:xfrm>
          <a:prstGeom prst="rect">
            <a:avLst/>
          </a:prstGeom>
          <a:noFill/>
        </p:spPr>
      </p:pic>
      <p:pic>
        <p:nvPicPr>
          <p:cNvPr id="6" name="Picture 5" descr="D:\Documents and Settings\eym\Local Settings\Temporary Internet Files\Content.IE5\XKDL3L9R\MC900230035[1].wm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269" y="5726293"/>
            <a:ext cx="1735137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9" descr="D:\Documents and Settings\eym\Local Settings\Temporary Internet Files\Content.IE5\YD1O7Z91\MC900441924[1].wm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3213100"/>
            <a:ext cx="1735138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:\Documents and Settings\Claire\Local Settings\Temporary Internet Files\Content.IE5\QDPNZCEW\MCj04419020000[1].wmf"/>
          <p:cNvPicPr>
            <a:picLocks noChangeAspect="1" noChangeArrowheads="1"/>
          </p:cNvPicPr>
          <p:nvPr/>
        </p:nvPicPr>
        <p:blipFill>
          <a:blip r:embed="rId13" cstate="print">
            <a:duotone>
              <a:prstClr val="black"/>
              <a:schemeClr val="tx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367808" y="1098025"/>
            <a:ext cx="1263390" cy="1169139"/>
          </a:xfrm>
          <a:prstGeom prst="rect">
            <a:avLst/>
          </a:prstGeom>
          <a:noFill/>
        </p:spPr>
      </p:pic>
      <p:sp>
        <p:nvSpPr>
          <p:cNvPr id="9" name="Oval Callout 8"/>
          <p:cNvSpPr/>
          <p:nvPr/>
        </p:nvSpPr>
        <p:spPr>
          <a:xfrm>
            <a:off x="8937626" y="158524"/>
            <a:ext cx="2159284" cy="939501"/>
          </a:xfrm>
          <a:prstGeom prst="wedgeEllipseCallout">
            <a:avLst>
              <a:gd name="adj1" fmla="val -86553"/>
              <a:gd name="adj2" fmla="val 13022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1200" b="1" dirty="0">
                <a:solidFill>
                  <a:schemeClr val="tx1"/>
                </a:solidFill>
              </a:rPr>
              <a:t>Look at the data</a:t>
            </a:r>
          </a:p>
        </p:txBody>
      </p:sp>
      <p:sp>
        <p:nvSpPr>
          <p:cNvPr id="10" name="Oval Callout 9"/>
          <p:cNvSpPr/>
          <p:nvPr/>
        </p:nvSpPr>
        <p:spPr>
          <a:xfrm>
            <a:off x="8838185" y="1946930"/>
            <a:ext cx="2722561" cy="1110673"/>
          </a:xfrm>
          <a:prstGeom prst="wedgeEllipseCallout">
            <a:avLst>
              <a:gd name="adj1" fmla="val -29233"/>
              <a:gd name="adj2" fmla="val 10059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1200" b="1" dirty="0">
                <a:solidFill>
                  <a:schemeClr val="tx1"/>
                </a:solidFill>
              </a:rPr>
              <a:t>Discuss possible cause/solutions</a:t>
            </a:r>
          </a:p>
        </p:txBody>
      </p:sp>
      <p:sp>
        <p:nvSpPr>
          <p:cNvPr id="11" name="Oval Callout 10"/>
          <p:cNvSpPr/>
          <p:nvPr/>
        </p:nvSpPr>
        <p:spPr>
          <a:xfrm>
            <a:off x="8447089" y="5165930"/>
            <a:ext cx="2784473" cy="1133271"/>
          </a:xfrm>
          <a:prstGeom prst="wedgeEllipseCallout">
            <a:avLst>
              <a:gd name="adj1" fmla="val -80206"/>
              <a:gd name="adj2" fmla="val -1792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1200" b="1" dirty="0">
                <a:solidFill>
                  <a:schemeClr val="tx1"/>
                </a:solidFill>
              </a:rPr>
              <a:t>Explore various ideas</a:t>
            </a:r>
          </a:p>
        </p:txBody>
      </p:sp>
      <p:sp>
        <p:nvSpPr>
          <p:cNvPr id="12" name="Oval Callout 11"/>
          <p:cNvSpPr/>
          <p:nvPr/>
        </p:nvSpPr>
        <p:spPr>
          <a:xfrm>
            <a:off x="707303" y="4254603"/>
            <a:ext cx="3035417" cy="1301749"/>
          </a:xfrm>
          <a:prstGeom prst="wedgeEllipseCallout">
            <a:avLst>
              <a:gd name="adj1" fmla="val 51078"/>
              <a:gd name="adj2" fmla="val 8440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1200" b="1" dirty="0">
                <a:solidFill>
                  <a:schemeClr val="tx1"/>
                </a:solidFill>
              </a:rPr>
              <a:t>Come up with an ‘action plan’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1434672" y="238027"/>
            <a:ext cx="2515821" cy="1214436"/>
          </a:xfrm>
          <a:prstGeom prst="wedgeEllipseCallout">
            <a:avLst>
              <a:gd name="adj1" fmla="val 76769"/>
              <a:gd name="adj2" fmla="val 3400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1200" b="1" dirty="0">
                <a:solidFill>
                  <a:schemeClr val="tx1"/>
                </a:solidFill>
              </a:rPr>
              <a:t>Review and modify  the ‘action plan’</a:t>
            </a:r>
          </a:p>
        </p:txBody>
      </p:sp>
      <p:sp>
        <p:nvSpPr>
          <p:cNvPr id="14" name="Oval Callout 13"/>
          <p:cNvSpPr/>
          <p:nvPr/>
        </p:nvSpPr>
        <p:spPr>
          <a:xfrm>
            <a:off x="535807" y="1557339"/>
            <a:ext cx="2700239" cy="1366838"/>
          </a:xfrm>
          <a:prstGeom prst="wedgeEllipseCallout">
            <a:avLst>
              <a:gd name="adj1" fmla="val 27488"/>
              <a:gd name="adj2" fmla="val 8633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1200" b="1" dirty="0">
                <a:solidFill>
                  <a:schemeClr val="tx1"/>
                </a:solidFill>
              </a:rPr>
              <a:t>Gather resources </a:t>
            </a:r>
          </a:p>
          <a:p>
            <a:pPr algn="ctr">
              <a:defRPr/>
            </a:pPr>
            <a:r>
              <a:rPr lang="en-AU" sz="1200" b="1" dirty="0">
                <a:solidFill>
                  <a:schemeClr val="tx1"/>
                </a:solidFill>
              </a:rPr>
              <a:t>&amp; implement  ‘action plan’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75113" y="115889"/>
            <a:ext cx="46132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AU" sz="4400" b="1" kern="0" dirty="0">
                <a:solidFill>
                  <a:srgbClr val="D608AA"/>
                </a:solidFill>
                <a:latin typeface="+mj-lt"/>
                <a:ea typeface="ＭＳ Ｐゴシック" charset="0"/>
                <a:cs typeface="ＭＳ Ｐゴシック" charset="0"/>
              </a:rPr>
              <a:t>The CQI Process</a:t>
            </a:r>
          </a:p>
        </p:txBody>
      </p:sp>
      <p:sp>
        <p:nvSpPr>
          <p:cNvPr id="16" name="TextBox 16"/>
          <p:cNvSpPr txBox="1">
            <a:spLocks noChangeArrowheads="1"/>
          </p:cNvSpPr>
          <p:nvPr/>
        </p:nvSpPr>
        <p:spPr bwMode="auto">
          <a:xfrm>
            <a:off x="4367213" y="3060701"/>
            <a:ext cx="360045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AU" sz="3200" b="1" dirty="0">
                <a:solidFill>
                  <a:srgbClr val="D608AA"/>
                </a:solidFill>
              </a:rPr>
              <a:t>Planning </a:t>
            </a:r>
          </a:p>
          <a:p>
            <a:pPr algn="ctr" eaLnBrk="1" hangingPunct="1"/>
            <a:r>
              <a:rPr lang="en-AU" sz="3200" b="1" dirty="0">
                <a:solidFill>
                  <a:srgbClr val="D608AA"/>
                </a:solidFill>
              </a:rPr>
              <a:t>A Team Approach</a:t>
            </a:r>
          </a:p>
        </p:txBody>
      </p:sp>
    </p:spTree>
    <p:extLst>
      <p:ext uri="{BB962C8B-B14F-4D97-AF65-F5344CB8AC3E}">
        <p14:creationId xmlns:p14="http://schemas.microsoft.com/office/powerpoint/2010/main" val="256395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>
            <a:extLst>
              <a:ext uri="{FF2B5EF4-FFF2-40B4-BE49-F238E27FC236}">
                <a16:creationId xmlns:a16="http://schemas.microsoft.com/office/drawing/2014/main" id="{B8F7EBBE-B19C-4B18-C8A9-DD4E0D201E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2928" y="1483080"/>
            <a:ext cx="6015000" cy="6015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1B758F-F8D3-A09D-7E62-F2CE0EA8A5AC}"/>
              </a:ext>
            </a:extLst>
          </p:cNvPr>
          <p:cNvSpPr txBox="1"/>
          <p:nvPr/>
        </p:nvSpPr>
        <p:spPr>
          <a:xfrm>
            <a:off x="557784" y="438726"/>
            <a:ext cx="106499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5400" b="1" dirty="0"/>
              <a:t>Let's add another tool to your own toolbox. </a:t>
            </a:r>
          </a:p>
        </p:txBody>
      </p:sp>
    </p:spTree>
    <p:extLst>
      <p:ext uri="{BB962C8B-B14F-4D97-AF65-F5344CB8AC3E}">
        <p14:creationId xmlns:p14="http://schemas.microsoft.com/office/powerpoint/2010/main" val="608279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5A4632-5572-A942-F997-567613748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1E67B-924B-90D8-7C7C-AD38FFBE08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7655" y="571615"/>
            <a:ext cx="8659368" cy="2392182"/>
          </a:xfrm>
        </p:spPr>
        <p:txBody>
          <a:bodyPr/>
          <a:lstStyle/>
          <a:p>
            <a:pPr algn="ctr"/>
            <a:r>
              <a:rPr lang="en-AU" sz="6000" b="1" dirty="0">
                <a:solidFill>
                  <a:srgbClr val="CC0099"/>
                </a:solidFill>
              </a:rPr>
              <a:t>The Six Thinking Hats</a:t>
            </a:r>
            <a:br>
              <a:rPr lang="en-AU" sz="6000" b="1" dirty="0">
                <a:solidFill>
                  <a:srgbClr val="CC0099"/>
                </a:solidFill>
              </a:rPr>
            </a:br>
            <a:endParaRPr lang="en-AU" sz="6000" b="1" dirty="0">
              <a:solidFill>
                <a:srgbClr val="CC0099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F7324D-ED7E-CACC-CFE1-340C4DFF15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5623" y="2268025"/>
            <a:ext cx="7766936" cy="1096899"/>
          </a:xfrm>
        </p:spPr>
        <p:txBody>
          <a:bodyPr>
            <a:noAutofit/>
          </a:bodyPr>
          <a:lstStyle/>
          <a:p>
            <a:pPr algn="ctr"/>
            <a:r>
              <a:rPr lang="en-AU" sz="4000" dirty="0">
                <a:solidFill>
                  <a:schemeClr val="tx1"/>
                </a:solidFill>
              </a:rPr>
              <a:t>Developed by Edward de Bono and has been used across healthcare, education and commercial industries.</a:t>
            </a:r>
          </a:p>
        </p:txBody>
      </p:sp>
      <p:pic>
        <p:nvPicPr>
          <p:cNvPr id="4" name="Picture 3" descr="A group of hats with a black background&#10;&#10;Description automatically generated">
            <a:extLst>
              <a:ext uri="{FF2B5EF4-FFF2-40B4-BE49-F238E27FC236}">
                <a16:creationId xmlns:a16="http://schemas.microsoft.com/office/drawing/2014/main" id="{54066039-7F1F-1E78-FC54-F98B9570C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57" y="5061334"/>
            <a:ext cx="5511301" cy="169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323038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ED8F93E00B9A45B48BB7069AB8E299" ma:contentTypeVersion="165" ma:contentTypeDescription="Create a new document." ma:contentTypeScope="" ma:versionID="83319bb620a5d6ec2f47bd76d213b169">
  <xsd:schema xmlns:xsd="http://www.w3.org/2001/XMLSchema" xmlns:xs="http://www.w3.org/2001/XMLSchema" xmlns:p="http://schemas.microsoft.com/office/2006/metadata/properties" xmlns:ns1="http://schemas.microsoft.com/sharepoint/v3" xmlns:ns2="8638ed48-908b-449f-a9ec-fede35305c3f" xmlns:ns3="258a8341-c285-4182-92b2-2be027f3443e" targetNamespace="http://schemas.microsoft.com/office/2006/metadata/properties" ma:root="true" ma:fieldsID="bb610fdab573619f0e8dfc6639510a4d" ns1:_="" ns2:_="" ns3:_="">
    <xsd:import namespace="http://schemas.microsoft.com/sharepoint/v3"/>
    <xsd:import namespace="8638ed48-908b-449f-a9ec-fede35305c3f"/>
    <xsd:import namespace="258a8341-c285-4182-92b2-2be027f3443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1:_dlc_Exempt" minOccurs="0"/>
                <xsd:element ref="ns1:_dlc_ExpireDateSaved" minOccurs="0"/>
                <xsd:element ref="ns1:_dlc_ExpireDat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  <xsd:element name="_dlc_Exempt" ma:index="22" nillable="true" ma:displayName="Exempt from Policy" ma:hidden="true" ma:internalName="_dlc_Exempt" ma:readOnly="true">
      <xsd:simpleType>
        <xsd:restriction base="dms:Unknown"/>
      </xsd:simpleType>
    </xsd:element>
    <xsd:element name="_dlc_ExpireDateSaved" ma:index="23" nillable="true" ma:displayName="Original Expiration Date" ma:hidden="true" ma:internalName="_dlc_ExpireDateSaved" ma:readOnly="true">
      <xsd:simpleType>
        <xsd:restriction base="dms:DateTime"/>
      </xsd:simpleType>
    </xsd:element>
    <xsd:element name="_dlc_ExpireDate" ma:index="24" nillable="true" ma:displayName="Expiration Date" ma:hidden="true" ma:internalName="_dlc_ExpireDat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38ed48-908b-449f-a9ec-fede35305c3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5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7" nillable="true" ma:taxonomy="true" ma:internalName="lcf76f155ced4ddcb4097134ff3c332f" ma:taxonomyFieldName="MediaServiceImageTags" ma:displayName="Image Tags" ma:readOnly="false" ma:fieldId="{5cf76f15-5ced-4ddc-b409-7134ff3c332f}" ma:taxonomyMulti="true" ma:sspId="73a01dc1-3a59-4c4a-971f-eea9fb6b49a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9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3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8a8341-c285-4182-92b2-2be027f3443e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8" nillable="true" ma:displayName="Taxonomy Catch All Column" ma:hidden="true" ma:list="{bba6038d-d001-4922-adb7-8de5a22f3dbc}" ma:internalName="TaxCatchAll" ma:showField="CatchAllData" ma:web="258a8341-c285-4182-92b2-2be027f3443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p:Policy xmlns:p="office.server.policy" id="" local="true">
  <p:Name>Document</p:Name>
  <p:Description/>
  <p:Statement/>
  <p:PolicyItems>
    <p:PolicyItem featureId="Microsoft.Office.RecordsManagement.PolicyFeatures.Expiration" staticId="0x010100DFED8F93E00B9A45B48BB7069AB8E299" UniqueId="a08fd82e-d71c-4966-853e-47fc046c7712">
      <p:Name>Retention</p:Name>
      <p:Description>Automatic scheduling of content for processing, and performing a retention action on content that has reached its due date.</p:Description>
      <p:CustomData/>
    </p:PolicyItem>
    <p:PolicyItem featureId="Microsoft.Office.RecordsManagement.PolicyFeatures.PolicyAudit" staticId="0x010100DFED8F93E00B9A45B48BB7069AB8E299|1757814118" UniqueId="1d422228-f649-4616-bfef-3f3cfd42a259">
      <p:Name>Auditing</p:Name>
      <p:Description>Audits user actions on documents and list items to the Audit Log.</p:Description>
      <p:CustomData>
        <Audit>
          <Update/>
          <CheckInOut/>
          <MoveCopy/>
          <DeleteRestore/>
        </Audit>
      </p:CustomData>
    </p:PolicyItem>
  </p:PolicyItems>
</p:Policy>
</file>

<file path=customXml/item3.xml><?xml version="1.0" encoding="utf-8"?>
<?mso-contentType ?>
<PolicyDirtyBag xmlns="microsoft.office.server.policy.changes">
  <Microsoft.Office.RecordsManagement.PolicyFeatures.Expiration op="Change"/>
</PolicyDirtyBag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lcf76f155ced4ddcb4097134ff3c332f xmlns="8638ed48-908b-449f-a9ec-fede35305c3f">
      <Terms xmlns="http://schemas.microsoft.com/office/infopath/2007/PartnerControls"/>
    </lcf76f155ced4ddcb4097134ff3c332f>
    <_ip_UnifiedCompliancePolicyProperties xmlns="http://schemas.microsoft.com/sharepoint/v3" xsi:nil="true"/>
    <TaxCatchAll xmlns="258a8341-c285-4182-92b2-2be027f3443e" xsi:nil="true"/>
  </documentManagement>
</p:properties>
</file>

<file path=customXml/itemProps1.xml><?xml version="1.0" encoding="utf-8"?>
<ds:datastoreItem xmlns:ds="http://schemas.openxmlformats.org/officeDocument/2006/customXml" ds:itemID="{18050984-68D7-4C5F-9C48-E6235516F386}"/>
</file>

<file path=customXml/itemProps2.xml><?xml version="1.0" encoding="utf-8"?>
<ds:datastoreItem xmlns:ds="http://schemas.openxmlformats.org/officeDocument/2006/customXml" ds:itemID="{5B8E7F3D-971B-45C7-8DC5-37D38E9FC94B}"/>
</file>

<file path=customXml/itemProps3.xml><?xml version="1.0" encoding="utf-8"?>
<ds:datastoreItem xmlns:ds="http://schemas.openxmlformats.org/officeDocument/2006/customXml" ds:itemID="{4D18D0D9-CEE8-432D-9181-0F514464DAB6}"/>
</file>

<file path=customXml/itemProps4.xml><?xml version="1.0" encoding="utf-8"?>
<ds:datastoreItem xmlns:ds="http://schemas.openxmlformats.org/officeDocument/2006/customXml" ds:itemID="{1727E1A2-09CF-4BA9-828B-A870455A341D}"/>
</file>

<file path=customXml/itemProps5.xml><?xml version="1.0" encoding="utf-8"?>
<ds:datastoreItem xmlns:ds="http://schemas.openxmlformats.org/officeDocument/2006/customXml" ds:itemID="{F3FF36D6-D9D0-4772-B660-D21D5ECFD11D}"/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46602</TotalTime>
  <Words>765</Words>
  <Application>Microsoft Office PowerPoint</Application>
  <PresentationFormat>Widescreen</PresentationFormat>
  <Paragraphs>132</Paragraphs>
  <Slides>33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Aptos</vt:lpstr>
      <vt:lpstr>Arial</vt:lpstr>
      <vt:lpstr>Ariel</vt:lpstr>
      <vt:lpstr>Google Sans</vt:lpstr>
      <vt:lpstr>Trebuchet MS</vt:lpstr>
      <vt:lpstr>Wingdings</vt:lpstr>
      <vt:lpstr>Wingdings 3</vt:lpstr>
      <vt:lpstr>Facet</vt:lpstr>
      <vt:lpstr>Using The Six Thinking Hats </vt:lpstr>
      <vt:lpstr>PowerPoint Presentation</vt:lpstr>
      <vt:lpstr>PowerPoint Presentation</vt:lpstr>
      <vt:lpstr>PowerPoint Presentation</vt:lpstr>
      <vt:lpstr>What does Quality look like to you? </vt:lpstr>
      <vt:lpstr>Effective quality improvement needs all the essential components or cogs working together. </vt:lpstr>
      <vt:lpstr>PowerPoint Presentation</vt:lpstr>
      <vt:lpstr>PowerPoint Presentation</vt:lpstr>
      <vt:lpstr>The Six Thinking Hats </vt:lpstr>
      <vt:lpstr>PowerPoint Presentation</vt:lpstr>
      <vt:lpstr>The Six Thinking Hats </vt:lpstr>
      <vt:lpstr>The 6 Thinking Hats  </vt:lpstr>
      <vt:lpstr>The 6 Thinking Hats   </vt:lpstr>
      <vt:lpstr>Why use Six thinking hats?</vt:lpstr>
      <vt:lpstr>White Hat – Facts </vt:lpstr>
      <vt:lpstr>Red Hat - Emotions</vt:lpstr>
      <vt:lpstr>Black Hat – Negative Logic</vt:lpstr>
      <vt:lpstr>Yellow Hat – Positive Thinking  </vt:lpstr>
      <vt:lpstr>Green Hat - Creativity</vt:lpstr>
      <vt:lpstr>Blue Hat – Control </vt:lpstr>
      <vt:lpstr>PowerPoint Presentation</vt:lpstr>
      <vt:lpstr>PowerPoint Presentation</vt:lpstr>
      <vt:lpstr>Six Thinking Hats Group Exercise</vt:lpstr>
      <vt:lpstr>How?</vt:lpstr>
      <vt:lpstr>White Hat – Facts </vt:lpstr>
      <vt:lpstr>Red Hat - Emotions</vt:lpstr>
      <vt:lpstr>Black Hat – Negative Logic</vt:lpstr>
      <vt:lpstr>Yellow Hat – Positive Thinking  </vt:lpstr>
      <vt:lpstr>Green Hat - Creativity</vt:lpstr>
      <vt:lpstr>Blue Hat – Control </vt:lpstr>
      <vt:lpstr>Feedback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Kerry Copley</dc:creator>
  <cp:lastModifiedBy>Kerry Copley</cp:lastModifiedBy>
  <cp:revision>67</cp:revision>
  <dcterms:created xsi:type="dcterms:W3CDTF">2024-06-06T02:52:32Z</dcterms:created>
  <dcterms:modified xsi:type="dcterms:W3CDTF">2025-05-28T06:20:27Z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0x010100DFED8F93E00B9A45B48BB7069AB8E299</vt:lpwstr>
  </property>
  <property fmtid="{D5CDD505-2E9C-101B-9397-08002B2CF9AE}" pid="3" name="_dlc_policyId">
    <vt:lpwstr>0x010100DFED8F93E00B9A45B48BB7069AB8E299</vt:lpwstr>
  </property>
  <property fmtid="{D5CDD505-2E9C-101B-9397-08002B2CF9AE}" pid="4" name="ItemRetentionFormula">
    <vt:lpwstr/>
  </property>
</Properties>
</file>