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382" r:id="rId3"/>
    <p:sldId id="381" r:id="rId4"/>
    <p:sldId id="384" r:id="rId5"/>
    <p:sldId id="387" r:id="rId6"/>
    <p:sldId id="388" r:id="rId7"/>
    <p:sldId id="386" r:id="rId8"/>
    <p:sldId id="383" r:id="rId9"/>
    <p:sldId id="374" r:id="rId10"/>
    <p:sldId id="385" r:id="rId11"/>
    <p:sldId id="265" r:id="rId12"/>
    <p:sldId id="33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2C4"/>
    <a:srgbClr val="D6D2A1"/>
    <a:srgbClr val="9A3324"/>
    <a:srgbClr val="8A5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2A16F-34F4-4EEB-A59B-D2F4802A0DC0}" v="3" dt="2025-06-17T01:08:24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ie Garcia" userId="26703d7f-f869-4405-91f0-781b96ad00ef" providerId="ADAL" clId="{4F82A16F-34F4-4EEB-A59B-D2F4802A0DC0}"/>
    <pc:docChg chg="addSld modSld sldOrd">
      <pc:chgData name="Richie Garcia" userId="26703d7f-f869-4405-91f0-781b96ad00ef" providerId="ADAL" clId="{4F82A16F-34F4-4EEB-A59B-D2F4802A0DC0}" dt="2025-06-17T01:09:39.730" v="7"/>
      <pc:docMkLst>
        <pc:docMk/>
      </pc:docMkLst>
      <pc:sldChg chg="ord">
        <pc:chgData name="Richie Garcia" userId="26703d7f-f869-4405-91f0-781b96ad00ef" providerId="ADAL" clId="{4F82A16F-34F4-4EEB-A59B-D2F4802A0DC0}" dt="2025-06-17T01:09:38.240" v="5"/>
        <pc:sldMkLst>
          <pc:docMk/>
          <pc:sldMk cId="4100173054" sldId="381"/>
        </pc:sldMkLst>
      </pc:sldChg>
      <pc:sldChg chg="modSp mod">
        <pc:chgData name="Richie Garcia" userId="26703d7f-f869-4405-91f0-781b96ad00ef" providerId="ADAL" clId="{4F82A16F-34F4-4EEB-A59B-D2F4802A0DC0}" dt="2025-06-17T01:06:33.616" v="0" actId="1076"/>
        <pc:sldMkLst>
          <pc:docMk/>
          <pc:sldMk cId="1267254470" sldId="383"/>
        </pc:sldMkLst>
        <pc:spChg chg="mod">
          <ac:chgData name="Richie Garcia" userId="26703d7f-f869-4405-91f0-781b96ad00ef" providerId="ADAL" clId="{4F82A16F-34F4-4EEB-A59B-D2F4802A0DC0}" dt="2025-06-17T01:06:33.616" v="0" actId="1076"/>
          <ac:spMkLst>
            <pc:docMk/>
            <pc:sldMk cId="1267254470" sldId="383"/>
            <ac:spMk id="3" creationId="{F9EEF9B7-24E4-6F4A-AAA9-DBDE14C9C8BE}"/>
          </ac:spMkLst>
        </pc:spChg>
      </pc:sldChg>
      <pc:sldChg chg="ord">
        <pc:chgData name="Richie Garcia" userId="26703d7f-f869-4405-91f0-781b96ad00ef" providerId="ADAL" clId="{4F82A16F-34F4-4EEB-A59B-D2F4802A0DC0}" dt="2025-06-17T01:09:39.730" v="7"/>
        <pc:sldMkLst>
          <pc:docMk/>
          <pc:sldMk cId="3691394851" sldId="384"/>
        </pc:sldMkLst>
      </pc:sldChg>
      <pc:sldChg chg="add">
        <pc:chgData name="Richie Garcia" userId="26703d7f-f869-4405-91f0-781b96ad00ef" providerId="ADAL" clId="{4F82A16F-34F4-4EEB-A59B-D2F4802A0DC0}" dt="2025-06-17T01:08:24.947" v="3"/>
        <pc:sldMkLst>
          <pc:docMk/>
          <pc:sldMk cId="201060261" sldId="386"/>
        </pc:sldMkLst>
      </pc:sldChg>
      <pc:sldChg chg="add">
        <pc:chgData name="Richie Garcia" userId="26703d7f-f869-4405-91f0-781b96ad00ef" providerId="ADAL" clId="{4F82A16F-34F4-4EEB-A59B-D2F4802A0DC0}" dt="2025-06-17T01:07:42.306" v="1"/>
        <pc:sldMkLst>
          <pc:docMk/>
          <pc:sldMk cId="1145792983" sldId="387"/>
        </pc:sldMkLst>
      </pc:sldChg>
      <pc:sldChg chg="add">
        <pc:chgData name="Richie Garcia" userId="26703d7f-f869-4405-91f0-781b96ad00ef" providerId="ADAL" clId="{4F82A16F-34F4-4EEB-A59B-D2F4802A0DC0}" dt="2025-06-17T01:08:07.704" v="2"/>
        <pc:sldMkLst>
          <pc:docMk/>
          <pc:sldMk cId="1335502308" sldId="3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C0778-9148-CE43-8D39-F9511CC6A45A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4979F-B0DA-BF4D-9314-62083024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2654" y="1122363"/>
            <a:ext cx="5707117" cy="2387600"/>
          </a:xfrm>
        </p:spPr>
        <p:txBody>
          <a:bodyPr anchor="b">
            <a:normAutofit/>
          </a:bodyPr>
          <a:lstStyle>
            <a:lvl1pPr algn="ctr">
              <a:defRPr sz="5600" b="1"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2653" y="3602038"/>
            <a:ext cx="570711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0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4pPr indent="-180000">
              <a:defRPr/>
            </a:lvl4pPr>
            <a:lvl5pPr marL="180000" indent="-180000">
              <a:buFont typeface="System Font Regular"/>
              <a:buChar char="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4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028" y="1221007"/>
            <a:ext cx="4445876" cy="2852737"/>
          </a:xfrm>
        </p:spPr>
        <p:txBody>
          <a:bodyPr anchor="b">
            <a:normAutofit/>
          </a:bodyPr>
          <a:lstStyle>
            <a:lvl1pPr algn="ctr">
              <a:defRPr sz="5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5028" y="4253132"/>
            <a:ext cx="4445876" cy="73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80537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3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92988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9599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Helvetica" pitchFamily="2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⏤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7AB5-836E-A715-446C-5E713D35E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2078" y="863353"/>
            <a:ext cx="7197887" cy="2387600"/>
          </a:xfrm>
        </p:spPr>
        <p:txBody>
          <a:bodyPr>
            <a:noAutofit/>
          </a:bodyPr>
          <a:lstStyle/>
          <a:p>
            <a:r>
              <a:rPr lang="en-US" sz="4400" dirty="0"/>
              <a:t>Aligning AHW &amp; AHP Roles with Medicare Revenue Growth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6EA43-4AC7-E262-056F-1A0B9414C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2649" y="3607048"/>
            <a:ext cx="6609351" cy="1655762"/>
          </a:xfrm>
        </p:spPr>
        <p:txBody>
          <a:bodyPr>
            <a:normAutofit lnSpcReduction="10000"/>
          </a:bodyPr>
          <a:lstStyle/>
          <a:p>
            <a:pPr algn="l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Jade Hansen</a:t>
            </a:r>
          </a:p>
          <a:p>
            <a:pPr algn="l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Director of Recovery</a:t>
            </a:r>
          </a:p>
        </p:txBody>
      </p:sp>
    </p:spTree>
    <p:extLst>
      <p:ext uri="{BB962C8B-B14F-4D97-AF65-F5344CB8AC3E}">
        <p14:creationId xmlns:p14="http://schemas.microsoft.com/office/powerpoint/2010/main" val="391768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0871-166B-8054-E7B3-332B37673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83A3E1-3793-151A-E2C2-02849916B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23" y="138580"/>
            <a:ext cx="3464433" cy="6209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B222-1BBA-EB42-6A44-9C60F114C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83" y="937846"/>
            <a:ext cx="4657440" cy="46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0764-1197-0E30-BB39-FDCE1DD5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028" y="2607633"/>
            <a:ext cx="4445876" cy="2331818"/>
          </a:xfrm>
        </p:spPr>
        <p:txBody>
          <a:bodyPr>
            <a:normAutofit fontScale="90000"/>
          </a:bodyPr>
          <a:lstStyle/>
          <a:p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r>
              <a:rPr lang="en-AU" sz="5300" dirty="0"/>
              <a:t>Questions?</a:t>
            </a:r>
            <a:br>
              <a:rPr lang="en-AU" sz="5300" dirty="0"/>
            </a:br>
            <a:br>
              <a:rPr lang="en-AU" sz="3600" dirty="0"/>
            </a:br>
            <a:br>
              <a:rPr lang="en-AU" sz="4900" dirty="0"/>
            </a:b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20353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7AB5-836E-A715-446C-5E713D35E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770" y="1889934"/>
            <a:ext cx="7197887" cy="1655762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       </a:t>
            </a:r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7112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F7AD5-85C8-DFA9-8CED-2B1E7116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82" y="821267"/>
            <a:ext cx="1045803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2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3A00D-7395-4CD9-49BC-9576B0A0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7D6E8-7C2F-CA2C-954F-BFB928CB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45" y="365355"/>
            <a:ext cx="8414017" cy="58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7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B76E7-592E-4C79-30BD-16786E47D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90" y="1022948"/>
            <a:ext cx="8927561" cy="4812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B7C860-1FCC-B669-8714-06FBB4A07FEA}"/>
              </a:ext>
            </a:extLst>
          </p:cNvPr>
          <p:cNvSpPr txBox="1"/>
          <p:nvPr/>
        </p:nvSpPr>
        <p:spPr>
          <a:xfrm>
            <a:off x="1007390" y="23891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Follow up Care Items</a:t>
            </a:r>
            <a:br>
              <a:rPr lang="en-US" sz="3600" b="1" dirty="0"/>
            </a:b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69139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25082-D2EF-4143-86B4-5B83B1D9A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2949-ED08-9357-E208-9D53FE0B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Claimable MBS for AHW’s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DEF45-9B25-743B-605D-12AE4814A24D}"/>
              </a:ext>
            </a:extLst>
          </p:cNvPr>
          <p:cNvSpPr txBox="1"/>
          <p:nvPr/>
        </p:nvSpPr>
        <p:spPr>
          <a:xfrm>
            <a:off x="838200" y="1947333"/>
            <a:ext cx="100499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claim using their own Medicare provider number:</a:t>
            </a:r>
          </a:p>
          <a:p>
            <a:r>
              <a:rPr lang="en-US" b="1" dirty="0"/>
              <a:t>10950</a:t>
            </a:r>
            <a:r>
              <a:rPr lang="en-US" dirty="0"/>
              <a:t> – Face to Face (Individual allied health service for chronic disease management) 5 PER YEAR </a:t>
            </a:r>
          </a:p>
          <a:p>
            <a:r>
              <a:rPr lang="en-US" b="1" dirty="0"/>
              <a:t>93000 </a:t>
            </a:r>
            <a:r>
              <a:rPr lang="en-US" dirty="0"/>
              <a:t>– Telehealth (Individual allied health service for chronic disease management) 5 PER YEAR </a:t>
            </a:r>
          </a:p>
          <a:p>
            <a:r>
              <a:rPr lang="en-US" b="1" dirty="0"/>
              <a:t>93013</a:t>
            </a:r>
            <a:r>
              <a:rPr lang="en-US" dirty="0"/>
              <a:t> – Phone (Individual allied health service for chronic disease management) 5 PER YEAR </a:t>
            </a:r>
          </a:p>
          <a:p>
            <a:r>
              <a:rPr lang="en-US" b="1" dirty="0"/>
              <a:t>81300 </a:t>
            </a:r>
            <a:r>
              <a:rPr lang="en-US" dirty="0"/>
              <a:t>– Face to Face (Follow-up Allied Health Service for people of Aboriginal or Torres Strait Islander Descent) 10 PER YEAR </a:t>
            </a:r>
          </a:p>
          <a:p>
            <a:r>
              <a:rPr lang="en-US" b="1" dirty="0"/>
              <a:t>93048</a:t>
            </a:r>
            <a:r>
              <a:rPr lang="en-US" dirty="0"/>
              <a:t> – Telehealth (Follow-up Allied Health Service for people of Aboriginal or Torres Strait Islander Descent) 10 PER YEAR </a:t>
            </a:r>
          </a:p>
          <a:p>
            <a:r>
              <a:rPr lang="en-US" b="1" dirty="0"/>
              <a:t>93061</a:t>
            </a:r>
            <a:r>
              <a:rPr lang="en-US" dirty="0"/>
              <a:t> – Phone (Follow-up Allied Health Service for people of Aboriginal or Torres Strait Islander Descent) 10 PER YEAR </a:t>
            </a:r>
          </a:p>
          <a:p>
            <a:endParaRPr lang="en-US" dirty="0"/>
          </a:p>
          <a:p>
            <a:r>
              <a:rPr lang="en-US" dirty="0"/>
              <a:t> perform and claim on behalf of, and under the supervision of a Medical Practitioner: </a:t>
            </a:r>
          </a:p>
          <a:p>
            <a:r>
              <a:rPr lang="en-US" b="1" dirty="0"/>
              <a:t>10983</a:t>
            </a:r>
            <a:r>
              <a:rPr lang="en-US" dirty="0"/>
              <a:t> – Telehealth support service </a:t>
            </a:r>
          </a:p>
          <a:p>
            <a:r>
              <a:rPr lang="en-US" b="1" dirty="0"/>
              <a:t>13105 </a:t>
            </a:r>
            <a:r>
              <a:rPr lang="en-US" dirty="0"/>
              <a:t>– </a:t>
            </a:r>
            <a:r>
              <a:rPr lang="en-US" dirty="0" err="1"/>
              <a:t>Haemodialysis</a:t>
            </a:r>
            <a:r>
              <a:rPr lang="en-US" dirty="0"/>
              <a:t> for end-stage renal disease in MM7 Area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79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0871-166B-8054-E7B3-332B37673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A766-B96C-90D4-8E81-A5F81C3E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Claimable MBS for AHP’s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83729-C432-2A34-1F60-C01DC7FC0BA5}"/>
              </a:ext>
            </a:extLst>
          </p:cNvPr>
          <p:cNvSpPr txBox="1"/>
          <p:nvPr/>
        </p:nvSpPr>
        <p:spPr>
          <a:xfrm>
            <a:off x="838200" y="1947333"/>
            <a:ext cx="10049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claim using their own Medicare provider number:</a:t>
            </a:r>
          </a:p>
          <a:p>
            <a:r>
              <a:rPr lang="en-US" b="1" dirty="0"/>
              <a:t>10950</a:t>
            </a:r>
            <a:r>
              <a:rPr lang="en-US" dirty="0"/>
              <a:t> – Face to Face (Individual allied health service for chronic disease management) 5 PER YEAR </a:t>
            </a:r>
          </a:p>
          <a:p>
            <a:r>
              <a:rPr lang="en-US" b="1" dirty="0"/>
              <a:t>93000 </a:t>
            </a:r>
            <a:r>
              <a:rPr lang="en-US" dirty="0"/>
              <a:t>– Telehealth (Individual allied health service for chronic disease management) 5 PER YEAR </a:t>
            </a:r>
          </a:p>
          <a:p>
            <a:r>
              <a:rPr lang="en-US" b="1" dirty="0"/>
              <a:t>93013</a:t>
            </a:r>
            <a:r>
              <a:rPr lang="en-US" dirty="0"/>
              <a:t> – Phone (Individual allied health service for chronic disease management) 5 PER YEAR </a:t>
            </a:r>
          </a:p>
          <a:p>
            <a:r>
              <a:rPr lang="en-US" b="1" dirty="0"/>
              <a:t>81300</a:t>
            </a:r>
            <a:r>
              <a:rPr lang="en-US" dirty="0"/>
              <a:t> – Face to Face (Follow-up Allied Health Service for people of Aboriginal or Torres Strait Islander Descent) 10 PER YEAR </a:t>
            </a:r>
          </a:p>
          <a:p>
            <a:r>
              <a:rPr lang="en-US" b="1" dirty="0"/>
              <a:t>93048 </a:t>
            </a:r>
            <a:r>
              <a:rPr lang="en-US" dirty="0"/>
              <a:t>– Telehealth (Follow-up Allied Health Service for people of Aboriginal or Torres Strait Islander Descent) 10 PER YEAR </a:t>
            </a:r>
          </a:p>
          <a:p>
            <a:r>
              <a:rPr lang="en-US" b="1" dirty="0"/>
              <a:t>93061 </a:t>
            </a:r>
            <a:r>
              <a:rPr lang="en-US" dirty="0"/>
              <a:t>– Phone (Follow-up Allied Health Service for people of Aboriginal or Torres Strait Islander Descent) 10 PER YEAR 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550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FBDC-3B10-9BD8-48AD-726A1CDB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B522-C7B7-F696-7193-DD75E44B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Claimable MBS for AHP’s (</a:t>
            </a:r>
            <a:r>
              <a:rPr lang="en-AU" sz="2800" b="1" dirty="0"/>
              <a:t>Continue)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0FBE7-B086-668F-5B7E-35BCC794BA9A}"/>
              </a:ext>
            </a:extLst>
          </p:cNvPr>
          <p:cNvSpPr txBox="1"/>
          <p:nvPr/>
        </p:nvSpPr>
        <p:spPr>
          <a:xfrm>
            <a:off x="838200" y="1947333"/>
            <a:ext cx="100499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 and claim on behalf of, and under the supervision of a Medical Practitioner: </a:t>
            </a:r>
          </a:p>
          <a:p>
            <a:r>
              <a:rPr lang="en-US" b="1" dirty="0"/>
              <a:t>10983</a:t>
            </a:r>
            <a:r>
              <a:rPr lang="en-US" dirty="0"/>
              <a:t> – Telehealth support service 10987 – Face to Face (Follow up service for an Indigenous person who has received a 715) 10 PER YEAR </a:t>
            </a:r>
          </a:p>
          <a:p>
            <a:r>
              <a:rPr lang="en-US" b="1" dirty="0"/>
              <a:t>93200</a:t>
            </a:r>
            <a:r>
              <a:rPr lang="en-US" dirty="0"/>
              <a:t> – Telehealth (Follow up service for an Indigenous person who has received a 715) 10 PER YEAR </a:t>
            </a:r>
            <a:r>
              <a:rPr lang="en-US" b="1" dirty="0"/>
              <a:t>93202</a:t>
            </a:r>
            <a:r>
              <a:rPr lang="en-US" dirty="0"/>
              <a:t> – Phone (Follow up service for an Indigenous person who has received a 715) 10 PER YEAR </a:t>
            </a:r>
          </a:p>
          <a:p>
            <a:r>
              <a:rPr lang="en-US" b="1" dirty="0"/>
              <a:t>10988</a:t>
            </a:r>
            <a:r>
              <a:rPr lang="en-US" dirty="0"/>
              <a:t> – </a:t>
            </a:r>
            <a:r>
              <a:rPr lang="en-US" dirty="0" err="1"/>
              <a:t>Immunisation</a:t>
            </a:r>
            <a:r>
              <a:rPr lang="en-US" dirty="0"/>
              <a:t> service (must meet State/territory requirements) – 1 per visit </a:t>
            </a:r>
          </a:p>
          <a:p>
            <a:r>
              <a:rPr lang="en-US" b="1" dirty="0"/>
              <a:t>10989 </a:t>
            </a:r>
            <a:r>
              <a:rPr lang="en-US" dirty="0"/>
              <a:t>– Wound management service – 1 per visit </a:t>
            </a:r>
          </a:p>
          <a:p>
            <a:r>
              <a:rPr lang="en-US" b="1" dirty="0"/>
              <a:t>10997</a:t>
            </a:r>
            <a:r>
              <a:rPr lang="en-US" dirty="0"/>
              <a:t> – Face to Face (Monitoring and support for a person with chronic disease) 5 PER YEAR </a:t>
            </a:r>
          </a:p>
          <a:p>
            <a:r>
              <a:rPr lang="en-US" b="1" dirty="0"/>
              <a:t>93201</a:t>
            </a:r>
            <a:r>
              <a:rPr lang="en-US" dirty="0"/>
              <a:t> – Telehealth (Monitoring and support for a person with chronic disease) 5 PER YEAR </a:t>
            </a:r>
          </a:p>
          <a:p>
            <a:r>
              <a:rPr lang="en-US" b="1" dirty="0"/>
              <a:t>93203</a:t>
            </a:r>
            <a:r>
              <a:rPr lang="en-US" dirty="0"/>
              <a:t> – Phone (Monitoring and support for a person with chronic disease) 5 PER YEAR </a:t>
            </a:r>
          </a:p>
          <a:p>
            <a:r>
              <a:rPr lang="en-US" b="1" dirty="0"/>
              <a:t>13105</a:t>
            </a:r>
            <a:r>
              <a:rPr lang="en-US" dirty="0"/>
              <a:t> – </a:t>
            </a:r>
            <a:r>
              <a:rPr lang="en-US" dirty="0" err="1"/>
              <a:t>Haemodialysis</a:t>
            </a:r>
            <a:r>
              <a:rPr lang="en-US" dirty="0"/>
              <a:t> for end-stage renal disease in MM7 Area AS REQUIRED </a:t>
            </a:r>
          </a:p>
          <a:p>
            <a:r>
              <a:rPr lang="en-US" b="1" dirty="0"/>
              <a:t>16400</a:t>
            </a:r>
            <a:r>
              <a:rPr lang="en-US" dirty="0"/>
              <a:t> – Face to Face (Antenatal service in MMM 2-7) 10 PER PREGNANCY </a:t>
            </a:r>
          </a:p>
          <a:p>
            <a:r>
              <a:rPr lang="en-US" b="1" dirty="0"/>
              <a:t>91850</a:t>
            </a:r>
            <a:r>
              <a:rPr lang="en-US" dirty="0"/>
              <a:t> – Telehealth (Antenatal service in MMM 2-7) 10 PER PREGNANCY </a:t>
            </a:r>
          </a:p>
          <a:p>
            <a:r>
              <a:rPr lang="en-US" b="1" dirty="0"/>
              <a:t>91855 </a:t>
            </a:r>
            <a:r>
              <a:rPr lang="en-US" dirty="0"/>
              <a:t>– Phone (Antenatal service in MMM 2-7) 10 PER PREGNANCY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6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126F77-9103-FD38-0D20-0D82A6042237}"/>
              </a:ext>
            </a:extLst>
          </p:cNvPr>
          <p:cNvSpPr txBox="1"/>
          <p:nvPr/>
        </p:nvSpPr>
        <p:spPr>
          <a:xfrm>
            <a:off x="1182894" y="1853232"/>
            <a:ext cx="9364133" cy="493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completed 304 health checks and 91 GPMP/TCA from 1</a:t>
            </a:r>
            <a:r>
              <a:rPr lang="en-AU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July to 31</a:t>
            </a:r>
            <a:r>
              <a:rPr lang="en-AU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 (6 months). Of these assessments only 101 referrals using an Allied Health Referral Form (aka EPC referral form) have been completed out of a possible 3,950. This is 3,849 more services available totalling </a:t>
            </a:r>
            <a:r>
              <a:rPr lang="en-A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$273,086.55 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hasn’t been claimed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682 follow up services were completed (634 services from health check follow ups and 48 services from GPMP/TCA follow up on behalf of the GP) out of a possible 3,495. This is a total of </a:t>
            </a:r>
            <a:r>
              <a:rPr lang="en-A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$69,928.95 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self-generated funds that haven’t been claimed from not providing a comprehensive follow up service.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of unclaimed Medicare for the end of the calendar year is </a:t>
            </a:r>
            <a:r>
              <a:rPr lang="en-A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$343,015.50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EF9B7-24E4-6F4A-AAA9-DBDE14C9C8BE}"/>
              </a:ext>
            </a:extLst>
          </p:cNvPr>
          <p:cNvSpPr txBox="1"/>
          <p:nvPr/>
        </p:nvSpPr>
        <p:spPr>
          <a:xfrm>
            <a:off x="1182894" y="933966"/>
            <a:ext cx="661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Scenario </a:t>
            </a:r>
          </a:p>
        </p:txBody>
      </p:sp>
    </p:spTree>
    <p:extLst>
      <p:ext uri="{BB962C8B-B14F-4D97-AF65-F5344CB8AC3E}">
        <p14:creationId xmlns:p14="http://schemas.microsoft.com/office/powerpoint/2010/main" val="126725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B117E-2A74-4DF3-5A80-DE5BB5FA8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5A13-8C84-63A4-BFB8-EEF96E95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Who should we look at, at becoming an AHW?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52C42-F7D1-E8CC-6DF2-99AFAF2A44FA}"/>
              </a:ext>
            </a:extLst>
          </p:cNvPr>
          <p:cNvSpPr txBox="1"/>
          <p:nvPr/>
        </p:nvSpPr>
        <p:spPr>
          <a:xfrm>
            <a:off x="1180123" y="2094523"/>
            <a:ext cx="89876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SEWB Workers</a:t>
            </a:r>
          </a:p>
          <a:p>
            <a:r>
              <a:rPr lang="en-AU" sz="3200" dirty="0"/>
              <a:t>AOD Workers</a:t>
            </a:r>
          </a:p>
          <a:p>
            <a:r>
              <a:rPr lang="en-AU" sz="3200" dirty="0"/>
              <a:t>Dental Assistants</a:t>
            </a:r>
          </a:p>
          <a:p>
            <a:r>
              <a:rPr lang="en-AU" sz="3200" dirty="0"/>
              <a:t>TIS workers</a:t>
            </a:r>
          </a:p>
          <a:p>
            <a:r>
              <a:rPr lang="en-AU" sz="3200" dirty="0"/>
              <a:t>Transport Drivers</a:t>
            </a:r>
          </a:p>
          <a:p>
            <a:r>
              <a:rPr lang="en-AU" sz="3200" dirty="0"/>
              <a:t>Community Program Workers e.g. men’s, women’s, youth groups/programs</a:t>
            </a:r>
          </a:p>
          <a:p>
            <a:r>
              <a:rPr lang="en-AU" sz="3200" dirty="0"/>
              <a:t>ITC Coordinators</a:t>
            </a:r>
          </a:p>
        </p:txBody>
      </p:sp>
    </p:spTree>
    <p:extLst>
      <p:ext uri="{BB962C8B-B14F-4D97-AF65-F5344CB8AC3E}">
        <p14:creationId xmlns:p14="http://schemas.microsoft.com/office/powerpoint/2010/main" val="130085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D8F93E00B9A45B48BB7069AB8E299" ma:contentTypeVersion="165" ma:contentTypeDescription="Create a new document." ma:contentTypeScope="" ma:versionID="83319bb620a5d6ec2f47bd76d213b169">
  <xsd:schema xmlns:xsd="http://www.w3.org/2001/XMLSchema" xmlns:xs="http://www.w3.org/2001/XMLSchema" xmlns:p="http://schemas.microsoft.com/office/2006/metadata/properties" xmlns:ns1="http://schemas.microsoft.com/sharepoint/v3" xmlns:ns2="8638ed48-908b-449f-a9ec-fede35305c3f" xmlns:ns3="258a8341-c285-4182-92b2-2be027f3443e" targetNamespace="http://schemas.microsoft.com/office/2006/metadata/properties" ma:root="true" ma:fieldsID="bb610fdab573619f0e8dfc6639510a4d" ns1:_="" ns2:_="" ns3:_="">
    <xsd:import namespace="http://schemas.microsoft.com/sharepoint/v3"/>
    <xsd:import namespace="8638ed48-908b-449f-a9ec-fede35305c3f"/>
    <xsd:import namespace="258a8341-c285-4182-92b2-2be027f344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dlc_Exempt" minOccurs="0"/>
                <xsd:element ref="ns1:_dlc_ExpireDateSaved" minOccurs="0"/>
                <xsd:element ref="ns1:_dlc_ExpireDat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2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3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4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8ed48-908b-449f-a9ec-fede35305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3a01dc1-3a59-4c4a-971f-eea9fb6b49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a8341-c285-4182-92b2-2be027f3443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bba6038d-d001-4922-adb7-8de5a22f3dbc}" ma:internalName="TaxCatchAll" ma:showField="CatchAllData" ma:web="258a8341-c285-4182-92b2-2be027f344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DFED8F93E00B9A45B48BB7069AB8E299" UniqueId="a08fd82e-d71c-4966-853e-47fc046c7712">
      <p:Name>Retention</p:Name>
      <p:Description>Automatic scheduling of content for processing, and performing a retention action on content that has reached its due date.</p:Description>
      <p:CustomData/>
    </p:PolicyItem>
    <p:PolicyItem featureId="Microsoft.Office.RecordsManagement.PolicyFeatures.PolicyAudit" staticId="0x010100DFED8F93E00B9A45B48BB7069AB8E299|1757814118" UniqueId="1d422228-f649-4616-bfef-3f3cfd42a259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3.xml><?xml version="1.0" encoding="utf-8"?>
<?mso-contentType ?>
<PolicyDirtyBag xmlns="microsoft.office.server.policy.changes">
  <Microsoft.Office.RecordsManagement.PolicyFeatures.Expiration op="Change"/>
</PolicyDirtyBag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638ed48-908b-449f-a9ec-fede35305c3f">
      <Terms xmlns="http://schemas.microsoft.com/office/infopath/2007/PartnerControls"/>
    </lcf76f155ced4ddcb4097134ff3c332f>
    <_ip_UnifiedCompliancePolicyProperties xmlns="http://schemas.microsoft.com/sharepoint/v3" xsi:nil="true"/>
    <TaxCatchAll xmlns="258a8341-c285-4182-92b2-2be027f3443e" xsi:nil="true"/>
  </documentManagement>
</p:properties>
</file>

<file path=customXml/itemProps1.xml><?xml version="1.0" encoding="utf-8"?>
<ds:datastoreItem xmlns:ds="http://schemas.openxmlformats.org/officeDocument/2006/customXml" ds:itemID="{2B78C791-F045-4018-AEA4-58433421A998}"/>
</file>

<file path=customXml/itemProps2.xml><?xml version="1.0" encoding="utf-8"?>
<ds:datastoreItem xmlns:ds="http://schemas.openxmlformats.org/officeDocument/2006/customXml" ds:itemID="{C5EB8C1A-F8D0-41E0-AF58-6E3B647DBFCE}"/>
</file>

<file path=customXml/itemProps3.xml><?xml version="1.0" encoding="utf-8"?>
<ds:datastoreItem xmlns:ds="http://schemas.openxmlformats.org/officeDocument/2006/customXml" ds:itemID="{378FF1C8-3F8D-44CF-8577-27C37DD1668D}"/>
</file>

<file path=customXml/itemProps4.xml><?xml version="1.0" encoding="utf-8"?>
<ds:datastoreItem xmlns:ds="http://schemas.openxmlformats.org/officeDocument/2006/customXml" ds:itemID="{9AB8BDEA-7E06-4A79-B1E6-9B00E43E067B}"/>
</file>

<file path=customXml/itemProps5.xml><?xml version="1.0" encoding="utf-8"?>
<ds:datastoreItem xmlns:ds="http://schemas.openxmlformats.org/officeDocument/2006/customXml" ds:itemID="{5D564964-8632-4619-87B9-9A3B401CE69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10912</TotalTime>
  <Words>719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System Font Regular</vt:lpstr>
      <vt:lpstr>Office Theme</vt:lpstr>
      <vt:lpstr>Aligning AHW &amp; AHP Roles with Medicare Revenue Growth </vt:lpstr>
      <vt:lpstr>PowerPoint Presentation</vt:lpstr>
      <vt:lpstr>PowerPoint Presentation</vt:lpstr>
      <vt:lpstr>PowerPoint Presentation</vt:lpstr>
      <vt:lpstr>Claimable MBS for AHW’s</vt:lpstr>
      <vt:lpstr>Claimable MBS for AHP’s</vt:lpstr>
      <vt:lpstr>Claimable MBS for AHP’s (Continue)</vt:lpstr>
      <vt:lpstr>PowerPoint Presentation</vt:lpstr>
      <vt:lpstr>Who should we look at, at becoming an AHW?</vt:lpstr>
      <vt:lpstr>PowerPoint Presentation</vt:lpstr>
      <vt:lpstr>       Questions?   </vt:lpstr>
      <vt:lpstr> 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Elevenses</dc:creator>
  <cp:lastModifiedBy>Richie Garcia</cp:lastModifiedBy>
  <cp:revision>30</cp:revision>
  <dcterms:created xsi:type="dcterms:W3CDTF">2018-08-24T04:48:04Z</dcterms:created>
  <dcterms:modified xsi:type="dcterms:W3CDTF">2025-06-17T01:09:47Z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0x010100DFED8F93E00B9A45B48BB7069AB8E299</vt:lpwstr>
  </property>
  <property fmtid="{D5CDD505-2E9C-101B-9397-08002B2CF9AE}" pid="3" name="_dlc_policyId">
    <vt:lpwstr>0x010100DFED8F93E00B9A45B48BB7069AB8E299</vt:lpwstr>
  </property>
  <property fmtid="{D5CDD505-2E9C-101B-9397-08002B2CF9AE}" pid="4" name="ItemRetentionFormula">
    <vt:lpwstr/>
  </property>
</Properties>
</file>