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72" r:id="rId3"/>
    <p:sldId id="283" r:id="rId4"/>
    <p:sldId id="290" r:id="rId5"/>
    <p:sldId id="291" r:id="rId6"/>
    <p:sldId id="264" r:id="rId7"/>
    <p:sldId id="265" r:id="rId8"/>
    <p:sldId id="293" r:id="rId9"/>
    <p:sldId id="289" r:id="rId10"/>
    <p:sldId id="285" r:id="rId11"/>
    <p:sldId id="286" r:id="rId12"/>
    <p:sldId id="287" r:id="rId13"/>
    <p:sldId id="294"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8D7ED-E182-435E-BF77-458CAC3F5A3C}" type="datetimeFigureOut">
              <a:rPr lang="en-AU" smtClean="0"/>
              <a:t>3/06/2025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2D3BF-60F7-4BDF-9623-F60C71BF1931}" type="slidenum">
              <a:rPr lang="en-AU" smtClean="0"/>
              <a:t>‹#›</a:t>
            </a:fld>
            <a:endParaRPr lang="en-AU"/>
          </a:p>
        </p:txBody>
      </p:sp>
    </p:spTree>
    <p:extLst>
      <p:ext uri="{BB962C8B-B14F-4D97-AF65-F5344CB8AC3E}">
        <p14:creationId xmlns:p14="http://schemas.microsoft.com/office/powerpoint/2010/main" val="78311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DA88223-41EB-4214-9F40-F01B7B1777F9}" type="datetimeFigureOut">
              <a:rPr lang="en-AU" smtClean="0"/>
              <a:t>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286647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DA88223-41EB-4214-9F40-F01B7B1777F9}" type="datetimeFigureOut">
              <a:rPr lang="en-AU" smtClean="0"/>
              <a:t>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111925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DA88223-41EB-4214-9F40-F01B7B1777F9}" type="datetimeFigureOut">
              <a:rPr lang="en-AU" smtClean="0"/>
              <a:t>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321549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DA88223-41EB-4214-9F40-F01B7B1777F9}" type="datetimeFigureOut">
              <a:rPr lang="en-AU" smtClean="0"/>
              <a:t>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86467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88223-41EB-4214-9F40-F01B7B1777F9}" type="datetimeFigureOut">
              <a:rPr lang="en-AU" smtClean="0"/>
              <a:t>3/06/2025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207284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DA88223-41EB-4214-9F40-F01B7B1777F9}" type="datetimeFigureOut">
              <a:rPr lang="en-AU" smtClean="0"/>
              <a:t>3/06/2025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28790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DA88223-41EB-4214-9F40-F01B7B1777F9}" type="datetimeFigureOut">
              <a:rPr lang="en-AU" smtClean="0"/>
              <a:t>3/06/2025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15848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DA88223-41EB-4214-9F40-F01B7B1777F9}" type="datetimeFigureOut">
              <a:rPr lang="en-AU" smtClean="0"/>
              <a:t>3/06/2025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1652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88223-41EB-4214-9F40-F01B7B1777F9}" type="datetimeFigureOut">
              <a:rPr lang="en-AU" smtClean="0"/>
              <a:t>3/06/2025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189627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88223-41EB-4214-9F40-F01B7B1777F9}" type="datetimeFigureOut">
              <a:rPr lang="en-AU" smtClean="0"/>
              <a:t>3/06/2025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199440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88223-41EB-4214-9F40-F01B7B1777F9}" type="datetimeFigureOut">
              <a:rPr lang="en-AU" smtClean="0"/>
              <a:t>3/06/2025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57D88E-5F54-40B0-B0A2-C16805CA4E53}" type="slidenum">
              <a:rPr lang="en-AU" smtClean="0"/>
              <a:t>‹#›</a:t>
            </a:fld>
            <a:endParaRPr lang="en-AU"/>
          </a:p>
        </p:txBody>
      </p:sp>
    </p:spTree>
    <p:extLst>
      <p:ext uri="{BB962C8B-B14F-4D97-AF65-F5344CB8AC3E}">
        <p14:creationId xmlns:p14="http://schemas.microsoft.com/office/powerpoint/2010/main" val="13223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88223-41EB-4214-9F40-F01B7B1777F9}" type="datetimeFigureOut">
              <a:rPr lang="en-AU" smtClean="0"/>
              <a:t>3/06/2025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D88E-5F54-40B0-B0A2-C16805CA4E53}" type="slidenum">
              <a:rPr lang="en-AU" smtClean="0"/>
              <a:t>‹#›</a:t>
            </a:fld>
            <a:endParaRPr lang="en-AU"/>
          </a:p>
        </p:txBody>
      </p:sp>
    </p:spTree>
    <p:extLst>
      <p:ext uri="{BB962C8B-B14F-4D97-AF65-F5344CB8AC3E}">
        <p14:creationId xmlns:p14="http://schemas.microsoft.com/office/powerpoint/2010/main" val="1198107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health.nsw.gov.au/awards/2024/Pages/culture-leading-the-way.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ealth.nsw.gov.au/awards/2024/Pages/culture-leading-the-way.aspx"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587039" y="1075674"/>
            <a:ext cx="11083799" cy="151288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70000"/>
              </a:lnSpc>
              <a:buNone/>
            </a:pPr>
            <a:r>
              <a:rPr lang="en-US" dirty="0" err="1"/>
              <a:t>Tharawal</a:t>
            </a:r>
            <a:r>
              <a:rPr lang="en-US" dirty="0"/>
              <a:t> Aboriginal Corporation (TAC) is a multifunctional Aboriginal Community Controlled Organisation incorporated in 1983 under the Aboriginal Councils &amp; Associations Act 1975. The Community appoints its Directors to the Board every two years</a:t>
            </a:r>
            <a:r>
              <a:rPr lang="en-US" dirty="0" smtClean="0"/>
              <a:t>.</a:t>
            </a:r>
          </a:p>
          <a:p>
            <a:pPr marL="114300" indent="0" algn="ctr">
              <a:lnSpc>
                <a:spcPct val="170000"/>
              </a:lnSpc>
              <a:buNone/>
            </a:pPr>
            <a:r>
              <a:rPr lang="en-US" dirty="0"/>
              <a:t>TAC </a:t>
            </a:r>
            <a:r>
              <a:rPr lang="en-US" dirty="0" smtClean="0"/>
              <a:t>provides services </a:t>
            </a:r>
            <a:r>
              <a:rPr lang="en-US" dirty="0"/>
              <a:t>throughout the </a:t>
            </a:r>
            <a:r>
              <a:rPr lang="en-US" dirty="0" smtClean="0"/>
              <a:t>Greater Macarthur area and wider</a:t>
            </a:r>
          </a:p>
          <a:p>
            <a:pPr marL="114300" indent="0">
              <a:lnSpc>
                <a:spcPct val="170000"/>
              </a:lnSpc>
              <a:buNone/>
            </a:pPr>
            <a:endParaRPr lang="en-US" dirty="0" smtClean="0"/>
          </a:p>
          <a:p>
            <a:pPr marL="114300" indent="0">
              <a:lnSpc>
                <a:spcPct val="170000"/>
              </a:lnSpc>
              <a:buNone/>
            </a:pPr>
            <a:endParaRPr lang="en-US" dirty="0"/>
          </a:p>
          <a:p>
            <a:pPr marL="114300" indent="0">
              <a:lnSpc>
                <a:spcPct val="170000"/>
              </a:lnSpc>
              <a:buNone/>
            </a:pPr>
            <a:endParaRPr lang="en-AU" dirty="0"/>
          </a:p>
        </p:txBody>
      </p:sp>
      <p:sp>
        <p:nvSpPr>
          <p:cNvPr id="7" name="TextBox 6">
            <a:extLst>
              <a:ext uri="{FF2B5EF4-FFF2-40B4-BE49-F238E27FC236}">
                <a16:creationId xmlns="" xmlns:a16="http://schemas.microsoft.com/office/drawing/2014/main" id="{6569040C-2206-4AD2-8365-BBC7B945B723}"/>
              </a:ext>
            </a:extLst>
          </p:cNvPr>
          <p:cNvSpPr txBox="1"/>
          <p:nvPr/>
        </p:nvSpPr>
        <p:spPr>
          <a:xfrm>
            <a:off x="3503389" y="440563"/>
            <a:ext cx="6365875" cy="635111"/>
          </a:xfrm>
          <a:prstGeom prst="rect">
            <a:avLst/>
          </a:prstGeom>
          <a:noFill/>
        </p:spPr>
        <p:txBody>
          <a:bodyPr wrap="square" lIns="54610" tIns="54610" rIns="54610" bIns="54610" rtlCol="0">
            <a:noAutofit/>
          </a:bodyPr>
          <a:lstStyle/>
          <a:p>
            <a:r>
              <a:rPr lang="en-AU" sz="2400" b="1" dirty="0" smtClean="0">
                <a:solidFill>
                  <a:srgbClr val="EAAA00"/>
                </a:solidFill>
                <a:latin typeface="Segoe UI Emoji" panose="020B0502040204020203" pitchFamily="34" charset="0"/>
                <a:ea typeface="Segoe UI Emoji" panose="020B0502040204020203" pitchFamily="34" charset="0"/>
              </a:rPr>
              <a:t>Tharawal Aboriginal Corporation </a:t>
            </a:r>
            <a:endParaRPr lang="en-AU" sz="2400" b="1" dirty="0">
              <a:latin typeface="Segoe UI Emoji" panose="020B0502040204020203" pitchFamily="34" charset="0"/>
              <a:ea typeface="Segoe UI Emoji" panose="020B05020402040202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844" y="2754812"/>
            <a:ext cx="4531776" cy="3306781"/>
          </a:xfrm>
          <a:prstGeom prst="rect">
            <a:avLst/>
          </a:prstGeom>
        </p:spPr>
      </p:pic>
    </p:spTree>
    <p:extLst>
      <p:ext uri="{BB962C8B-B14F-4D97-AF65-F5344CB8AC3E}">
        <p14:creationId xmlns:p14="http://schemas.microsoft.com/office/powerpoint/2010/main" val="211312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3532" y="319106"/>
            <a:ext cx="4661240" cy="5885803"/>
          </a:xfrm>
          <a:prstGeom prst="rect">
            <a:avLst/>
          </a:prstGeom>
        </p:spPr>
      </p:pic>
      <p:sp>
        <p:nvSpPr>
          <p:cNvPr id="8" name="TextBox 7">
            <a:extLst>
              <a:ext uri="{FF2B5EF4-FFF2-40B4-BE49-F238E27FC236}">
                <a16:creationId xmlns="" xmlns:a16="http://schemas.microsoft.com/office/drawing/2014/main" id="{6569040C-2206-4AD2-8365-BBC7B945B723}"/>
              </a:ext>
            </a:extLst>
          </p:cNvPr>
          <p:cNvSpPr txBox="1"/>
          <p:nvPr/>
        </p:nvSpPr>
        <p:spPr>
          <a:xfrm>
            <a:off x="3059794" y="319106"/>
            <a:ext cx="1651629" cy="635111"/>
          </a:xfrm>
          <a:prstGeom prst="rect">
            <a:avLst/>
          </a:prstGeom>
          <a:noFill/>
        </p:spPr>
        <p:txBody>
          <a:bodyPr wrap="square" lIns="54610" tIns="54610" rIns="54610" bIns="54610" rtlCol="0">
            <a:noAutofit/>
          </a:bodyPr>
          <a:lstStyle/>
          <a:p>
            <a:r>
              <a:rPr lang="en-AU" sz="2400" b="1" dirty="0" smtClean="0">
                <a:solidFill>
                  <a:srgbClr val="EAAA00"/>
                </a:solidFill>
                <a:latin typeface="Segoe UI Emoji" panose="020B0502040204020203" pitchFamily="34" charset="0"/>
                <a:ea typeface="Segoe UI Emoji" panose="020B0502040204020203" pitchFamily="34" charset="0"/>
              </a:rPr>
              <a:t>Ear Health</a:t>
            </a:r>
            <a:endParaRPr lang="en-AU" sz="2400" b="1" dirty="0">
              <a:latin typeface="Segoe UI Emoji" panose="020B0502040204020203" pitchFamily="34" charset="0"/>
              <a:ea typeface="Segoe UI Emoji" panose="020B0502040204020203" pitchFamily="34" charset="0"/>
            </a:endParaRPr>
          </a:p>
        </p:txBody>
      </p:sp>
      <p:sp>
        <p:nvSpPr>
          <p:cNvPr id="11" name="TextBox 10"/>
          <p:cNvSpPr txBox="1"/>
          <p:nvPr/>
        </p:nvSpPr>
        <p:spPr>
          <a:xfrm>
            <a:off x="1163781" y="1138005"/>
            <a:ext cx="5033233" cy="4770537"/>
          </a:xfrm>
          <a:prstGeom prst="rect">
            <a:avLst/>
          </a:prstGeom>
          <a:noFill/>
        </p:spPr>
        <p:txBody>
          <a:bodyPr wrap="square" rtlCol="0">
            <a:spAutoFit/>
          </a:bodyPr>
          <a:lstStyle/>
          <a:p>
            <a:pPr marL="285750" indent="-285750">
              <a:buFontTx/>
              <a:buChar char="-"/>
            </a:pPr>
            <a:r>
              <a:rPr lang="en-AU" sz="1600" dirty="0" smtClean="0">
                <a:latin typeface="Segoe UI Emoji" panose="020B0502040204020203" pitchFamily="34" charset="0"/>
                <a:ea typeface="Segoe UI Emoji" panose="020B0502040204020203" pitchFamily="34" charset="0"/>
              </a:rPr>
              <a:t>Through Hearing Australia Tharawal’s Early Learning spaces are supported by programs including HAPEE and Plums and Hats. </a:t>
            </a:r>
          </a:p>
          <a:p>
            <a:pPr marL="285750" indent="-285750">
              <a:buFontTx/>
              <a:buChar char="-"/>
            </a:pPr>
            <a:endParaRPr lang="en-AU" sz="1600" dirty="0" smtClean="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HAPEE focus on visits </a:t>
            </a:r>
            <a:r>
              <a:rPr lang="en-US" sz="1600" dirty="0" err="1" smtClean="0">
                <a:latin typeface="Segoe UI Emoji" panose="020B0502040204020203" pitchFamily="34" charset="0"/>
                <a:ea typeface="Segoe UI Emoji" panose="020B0502040204020203" pitchFamily="34" charset="0"/>
              </a:rPr>
              <a:t>Waranwarin</a:t>
            </a:r>
            <a:r>
              <a:rPr lang="en-US" sz="1600" dirty="0" smtClean="0">
                <a:latin typeface="Segoe UI Emoji" panose="020B0502040204020203" pitchFamily="34" charset="0"/>
                <a:ea typeface="Segoe UI Emoji" panose="020B0502040204020203" pitchFamily="34" charset="0"/>
              </a:rPr>
              <a:t> ELC, </a:t>
            </a:r>
            <a:r>
              <a:rPr lang="en-US" sz="1600" dirty="0" err="1" smtClean="0">
                <a:latin typeface="Segoe UI Emoji" panose="020B0502040204020203" pitchFamily="34" charset="0"/>
                <a:ea typeface="Segoe UI Emoji" panose="020B0502040204020203" pitchFamily="34" charset="0"/>
              </a:rPr>
              <a:t>Oorungah</a:t>
            </a:r>
            <a:r>
              <a:rPr lang="en-US" sz="1600" dirty="0" smtClean="0">
                <a:latin typeface="Segoe UI Emoji" panose="020B0502040204020203" pitchFamily="34" charset="0"/>
                <a:ea typeface="Segoe UI Emoji" panose="020B0502040204020203" pitchFamily="34" charset="0"/>
              </a:rPr>
              <a:t> </a:t>
            </a:r>
            <a:r>
              <a:rPr lang="en-US" sz="1600" dirty="0" err="1" smtClean="0">
                <a:latin typeface="Segoe UI Emoji" panose="020B0502040204020203" pitchFamily="34" charset="0"/>
                <a:ea typeface="Segoe UI Emoji" panose="020B0502040204020203" pitchFamily="34" charset="0"/>
              </a:rPr>
              <a:t>Wandarrrah</a:t>
            </a:r>
            <a:r>
              <a:rPr lang="en-US" sz="1600" dirty="0" smtClean="0">
                <a:latin typeface="Segoe UI Emoji" panose="020B0502040204020203" pitchFamily="34" charset="0"/>
                <a:ea typeface="Segoe UI Emoji" panose="020B0502040204020203" pitchFamily="34" charset="0"/>
              </a:rPr>
              <a:t> and our playgroups 4 terms per year providing diagnostic hearing assessments in the early years. </a:t>
            </a: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Family Health Connectors completing ear training and being able to use audiology equipment such as an </a:t>
            </a:r>
            <a:r>
              <a:rPr lang="en-US" sz="1600" dirty="0" err="1" smtClean="0">
                <a:latin typeface="Segoe UI Emoji" panose="020B0502040204020203" pitchFamily="34" charset="0"/>
                <a:ea typeface="Segoe UI Emoji" panose="020B0502040204020203" pitchFamily="34" charset="0"/>
              </a:rPr>
              <a:t>tympanometers</a:t>
            </a:r>
            <a:r>
              <a:rPr lang="en-US" sz="1600" dirty="0" smtClean="0">
                <a:latin typeface="Segoe UI Emoji" panose="020B0502040204020203" pitchFamily="34" charset="0"/>
                <a:ea typeface="Segoe UI Emoji" panose="020B0502040204020203" pitchFamily="34" charset="0"/>
              </a:rPr>
              <a:t>. </a:t>
            </a: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Variety of staff trained in Plums and Hats  across both </a:t>
            </a:r>
            <a:r>
              <a:rPr lang="en-US" sz="1600" dirty="0" err="1" smtClean="0">
                <a:latin typeface="Segoe UI Emoji" panose="020B0502040204020203" pitchFamily="34" charset="0"/>
                <a:ea typeface="Segoe UI Emoji" panose="020B0502040204020203" pitchFamily="34" charset="0"/>
              </a:rPr>
              <a:t>centres</a:t>
            </a:r>
            <a:r>
              <a:rPr lang="en-US" sz="1600" dirty="0" smtClean="0">
                <a:latin typeface="Segoe UI Emoji" panose="020B0502040204020203" pitchFamily="34" charset="0"/>
                <a:ea typeface="Segoe UI Emoji" panose="020B0502040204020203" pitchFamily="34" charset="0"/>
              </a:rPr>
              <a:t> and can refer straight in to hearing Australia </a:t>
            </a:r>
            <a:endParaRPr lang="en-US" sz="1600" dirty="0" smtClean="0">
              <a:latin typeface="Segoe UI Emoji" panose="020B0502040204020203" pitchFamily="34" charset="0"/>
              <a:ea typeface="Segoe UI Emoji" panose="020B0502040204020203" pitchFamily="34" charset="0"/>
            </a:endParaRP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Referrals pathways ENT specialist through </a:t>
            </a:r>
            <a:r>
              <a:rPr lang="en-US" sz="1600" dirty="0" err="1" smtClean="0">
                <a:latin typeface="Segoe UI Emoji" panose="020B0502040204020203" pitchFamily="34" charset="0"/>
                <a:ea typeface="Segoe UI Emoji" panose="020B0502040204020203" pitchFamily="34" charset="0"/>
              </a:rPr>
              <a:t>Tharawal</a:t>
            </a:r>
            <a:r>
              <a:rPr lang="en-US" sz="1600" dirty="0" smtClean="0">
                <a:latin typeface="Segoe UI Emoji" panose="020B0502040204020203" pitchFamily="34" charset="0"/>
                <a:ea typeface="Segoe UI Emoji" panose="020B0502040204020203" pitchFamily="34" charset="0"/>
              </a:rPr>
              <a:t> </a:t>
            </a:r>
            <a:endParaRPr lang="en-AU" sz="1600"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172682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569040C-2206-4AD2-8365-BBC7B945B723}"/>
              </a:ext>
            </a:extLst>
          </p:cNvPr>
          <p:cNvSpPr txBox="1"/>
          <p:nvPr/>
        </p:nvSpPr>
        <p:spPr>
          <a:xfrm>
            <a:off x="5069964" y="200080"/>
            <a:ext cx="1970915" cy="778598"/>
          </a:xfrm>
          <a:prstGeom prst="rect">
            <a:avLst/>
          </a:prstGeom>
          <a:noFill/>
        </p:spPr>
        <p:txBody>
          <a:bodyPr wrap="square" lIns="54610" tIns="54610" rIns="54610" bIns="54610" rtlCol="0">
            <a:noAutofit/>
          </a:bodyPr>
          <a:lstStyle/>
          <a:p>
            <a:r>
              <a:rPr lang="en-AU" sz="2800" b="1" dirty="0" smtClean="0">
                <a:solidFill>
                  <a:srgbClr val="EAAA00"/>
                </a:solidFill>
                <a:latin typeface="Segoe UI Emoji" panose="020B0502040204020203" pitchFamily="34" charset="0"/>
                <a:ea typeface="Segoe UI Emoji" panose="020B0502040204020203" pitchFamily="34" charset="0"/>
              </a:rPr>
              <a:t>Data </a:t>
            </a:r>
            <a:r>
              <a:rPr lang="en-AU" sz="2800" b="1" dirty="0" smtClean="0">
                <a:solidFill>
                  <a:srgbClr val="EAAA00"/>
                </a:solidFill>
                <a:latin typeface="Segoe UI Emoji" panose="020B0502040204020203" pitchFamily="34" charset="0"/>
                <a:ea typeface="Segoe UI Emoji" panose="020B0502040204020203" pitchFamily="34" charset="0"/>
              </a:rPr>
              <a:t>23-24</a:t>
            </a:r>
            <a:endParaRPr lang="en-AU" sz="2800" b="1" dirty="0">
              <a:latin typeface="Segoe UI Emoji" panose="020B0502040204020203" pitchFamily="34" charset="0"/>
              <a:ea typeface="Segoe UI Emoji" panose="020B0502040204020203"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5748"/>
          <a:stretch/>
        </p:blipFill>
        <p:spPr>
          <a:xfrm>
            <a:off x="2352709" y="978678"/>
            <a:ext cx="8363613" cy="5406318"/>
          </a:xfrm>
          <a:prstGeom prst="rect">
            <a:avLst/>
          </a:prstGeom>
          <a:ln w="3175">
            <a:noFill/>
          </a:ln>
        </p:spPr>
      </p:pic>
    </p:spTree>
    <p:extLst>
      <p:ext uri="{BB962C8B-B14F-4D97-AF65-F5344CB8AC3E}">
        <p14:creationId xmlns:p14="http://schemas.microsoft.com/office/powerpoint/2010/main" val="46920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569040C-2206-4AD2-8365-BBC7B945B723}"/>
              </a:ext>
            </a:extLst>
          </p:cNvPr>
          <p:cNvSpPr txBox="1"/>
          <p:nvPr/>
        </p:nvSpPr>
        <p:spPr>
          <a:xfrm>
            <a:off x="5069964" y="166626"/>
            <a:ext cx="2802797" cy="778598"/>
          </a:xfrm>
          <a:prstGeom prst="rect">
            <a:avLst/>
          </a:prstGeom>
          <a:noFill/>
        </p:spPr>
        <p:txBody>
          <a:bodyPr wrap="square" lIns="54610" tIns="54610" rIns="54610" bIns="54610" rtlCol="0">
            <a:noAutofit/>
          </a:bodyPr>
          <a:lstStyle/>
          <a:p>
            <a:r>
              <a:rPr lang="en-AU" sz="2800" b="1" dirty="0" smtClean="0">
                <a:solidFill>
                  <a:srgbClr val="EAAA00"/>
                </a:solidFill>
                <a:latin typeface="Segoe UI Emoji" panose="020B0502040204020203" pitchFamily="34" charset="0"/>
                <a:ea typeface="Segoe UI Emoji" panose="020B0502040204020203" pitchFamily="34" charset="0"/>
              </a:rPr>
              <a:t>Data </a:t>
            </a:r>
            <a:r>
              <a:rPr lang="en-AU" sz="2800" b="1" dirty="0" smtClean="0">
                <a:solidFill>
                  <a:srgbClr val="EAAA00"/>
                </a:solidFill>
                <a:latin typeface="Segoe UI Emoji" panose="020B0502040204020203" pitchFamily="34" charset="0"/>
                <a:ea typeface="Segoe UI Emoji" panose="020B0502040204020203" pitchFamily="34" charset="0"/>
              </a:rPr>
              <a:t>24-Current</a:t>
            </a:r>
            <a:endParaRPr lang="en-AU" sz="2800" b="1" dirty="0">
              <a:latin typeface="Segoe UI Emoji" panose="020B0502040204020203" pitchFamily="34" charset="0"/>
              <a:ea typeface="Segoe UI Emoji" panose="020B0502040204020203"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7203"/>
          <a:stretch/>
        </p:blipFill>
        <p:spPr>
          <a:xfrm>
            <a:off x="2222747" y="887491"/>
            <a:ext cx="8497229" cy="5925902"/>
          </a:xfrm>
          <a:prstGeom prst="rect">
            <a:avLst/>
          </a:prstGeom>
        </p:spPr>
      </p:pic>
    </p:spTree>
    <p:extLst>
      <p:ext uri="{BB962C8B-B14F-4D97-AF65-F5344CB8AC3E}">
        <p14:creationId xmlns:p14="http://schemas.microsoft.com/office/powerpoint/2010/main" val="1083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818" y="-330538"/>
            <a:ext cx="12522818" cy="10388604"/>
          </a:xfrm>
          <a:prstGeom prst="rect">
            <a:avLst/>
          </a:prstGeom>
        </p:spPr>
      </p:pic>
    </p:spTree>
    <p:extLst>
      <p:ext uri="{BB962C8B-B14F-4D97-AF65-F5344CB8AC3E}">
        <p14:creationId xmlns:p14="http://schemas.microsoft.com/office/powerpoint/2010/main" val="335658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569040C-2206-4AD2-8365-BBC7B945B723}"/>
              </a:ext>
            </a:extLst>
          </p:cNvPr>
          <p:cNvSpPr txBox="1"/>
          <p:nvPr/>
        </p:nvSpPr>
        <p:spPr>
          <a:xfrm>
            <a:off x="3933646" y="263946"/>
            <a:ext cx="3981795" cy="778598"/>
          </a:xfrm>
          <a:prstGeom prst="rect">
            <a:avLst/>
          </a:prstGeom>
          <a:noFill/>
        </p:spPr>
        <p:txBody>
          <a:bodyPr wrap="square" lIns="54610" tIns="54610" rIns="54610" bIns="54610" rtlCol="0">
            <a:noAutofit/>
          </a:bodyPr>
          <a:lstStyle/>
          <a:p>
            <a:r>
              <a:rPr lang="en-AU" sz="2800" b="1" dirty="0" smtClean="0">
                <a:solidFill>
                  <a:srgbClr val="EAAA00"/>
                </a:solidFill>
                <a:latin typeface="Segoe UI Emoji" panose="020B0502040204020203" pitchFamily="34" charset="0"/>
                <a:ea typeface="Segoe UI Emoji" panose="020B0502040204020203" pitchFamily="34" charset="0"/>
              </a:rPr>
              <a:t>Family Health Connector  </a:t>
            </a:r>
            <a:endParaRPr lang="en-AU" sz="2800" b="1" dirty="0">
              <a:latin typeface="Segoe UI Emoji" panose="020B0502040204020203" pitchFamily="34" charset="0"/>
              <a:ea typeface="Segoe UI Emoji" panose="020B0502040204020203" pitchFamily="34" charset="0"/>
            </a:endParaRPr>
          </a:p>
        </p:txBody>
      </p:sp>
      <p:sp>
        <p:nvSpPr>
          <p:cNvPr id="5" name="TextBox 4"/>
          <p:cNvSpPr txBox="1"/>
          <p:nvPr/>
        </p:nvSpPr>
        <p:spPr>
          <a:xfrm>
            <a:off x="7015943" y="1408617"/>
            <a:ext cx="4613562" cy="4524315"/>
          </a:xfrm>
          <a:prstGeom prst="rect">
            <a:avLst/>
          </a:prstGeom>
          <a:noFill/>
        </p:spPr>
        <p:txBody>
          <a:bodyPr wrap="square" rtlCol="0">
            <a:spAutoFit/>
          </a:bodyPr>
          <a:lstStyle/>
          <a:p>
            <a:pPr marL="285750" indent="-285750">
              <a:buFontTx/>
              <a:buChar char="-"/>
            </a:pPr>
            <a:r>
              <a:rPr lang="en-AU" sz="1600" dirty="0" smtClean="0">
                <a:latin typeface="Segoe UI Emoji" panose="020B0502040204020203" pitchFamily="34" charset="0"/>
                <a:ea typeface="Segoe UI Emoji" panose="020B0502040204020203" pitchFamily="34" charset="0"/>
              </a:rPr>
              <a:t>Culturally safe setting</a:t>
            </a:r>
          </a:p>
          <a:p>
            <a:pPr marL="285750" indent="-285750">
              <a:buFontTx/>
              <a:buChar char="-"/>
            </a:pPr>
            <a:endParaRPr lang="en-AU" sz="1600" dirty="0" smtClean="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Focus on Early </a:t>
            </a:r>
            <a:r>
              <a:rPr lang="en-US" sz="1600" dirty="0" smtClean="0">
                <a:latin typeface="Segoe UI Emoji" panose="020B0502040204020203" pitchFamily="34" charset="0"/>
                <a:ea typeface="Segoe UI Emoji" panose="020B0502040204020203" pitchFamily="34" charset="0"/>
              </a:rPr>
              <a:t>Years </a:t>
            </a:r>
            <a:endParaRPr lang="en-US" sz="1600" dirty="0" smtClean="0">
              <a:latin typeface="Segoe UI Emoji" panose="020B0502040204020203" pitchFamily="34" charset="0"/>
              <a:ea typeface="Segoe UI Emoji" panose="020B0502040204020203" pitchFamily="34" charset="0"/>
            </a:endParaRP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We capture children 5 -</a:t>
            </a:r>
            <a:r>
              <a:rPr lang="en-US" sz="1600" dirty="0" smtClean="0">
                <a:latin typeface="Segoe UI Emoji" panose="020B0502040204020203" pitchFamily="34" charset="0"/>
                <a:ea typeface="Segoe UI Emoji" panose="020B0502040204020203" pitchFamily="34" charset="0"/>
              </a:rPr>
              <a:t>12</a:t>
            </a:r>
          </a:p>
          <a:p>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Platforms and Partnership </a:t>
            </a:r>
            <a:endParaRPr lang="en-US" sz="1600" dirty="0" smtClean="0">
              <a:latin typeface="Segoe UI Emoji" panose="020B0502040204020203" pitchFamily="34" charset="0"/>
              <a:ea typeface="Segoe UI Emoji" panose="020B0502040204020203" pitchFamily="34" charset="0"/>
            </a:endParaRP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Opportunities to implement CQI </a:t>
            </a:r>
            <a:endParaRPr lang="en-US" sz="1600" dirty="0" smtClean="0">
              <a:latin typeface="Segoe UI Emoji" panose="020B0502040204020203" pitchFamily="34" charset="0"/>
              <a:ea typeface="Segoe UI Emoji" panose="020B0502040204020203" pitchFamily="34" charset="0"/>
            </a:endParaRP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Growing</a:t>
            </a:r>
            <a:r>
              <a:rPr lang="en-US" sz="1600" dirty="0" smtClean="0">
                <a:latin typeface="Segoe UI Emoji" panose="020B0502040204020203" pitchFamily="34" charset="0"/>
                <a:ea typeface="Segoe UI Emoji" panose="020B0502040204020203" pitchFamily="34" charset="0"/>
              </a:rPr>
              <a:t> </a:t>
            </a:r>
            <a:r>
              <a:rPr lang="en-US" sz="1600" dirty="0" smtClean="0">
                <a:latin typeface="Segoe UI Emoji" panose="020B0502040204020203" pitchFamily="34" charset="0"/>
                <a:ea typeface="Segoe UI Emoji" panose="020B0502040204020203" pitchFamily="34" charset="0"/>
              </a:rPr>
              <a:t>our own </a:t>
            </a:r>
          </a:p>
          <a:p>
            <a:pPr marL="285750" indent="-285750">
              <a:buFontTx/>
              <a:buChar char="-"/>
            </a:pPr>
            <a:endParaRPr lang="en-US" sz="1600" dirty="0">
              <a:latin typeface="Segoe UI Emoji" panose="020B0502040204020203" pitchFamily="34" charset="0"/>
              <a:ea typeface="Segoe UI Emoji" panose="020B0502040204020203" pitchFamily="34" charset="0"/>
            </a:endParaRPr>
          </a:p>
          <a:p>
            <a:pPr marL="285750" indent="-285750">
              <a:buFontTx/>
              <a:buChar char="-"/>
            </a:pPr>
            <a:r>
              <a:rPr lang="en-US" sz="1600" dirty="0" smtClean="0">
                <a:latin typeface="Segoe UI Emoji" panose="020B0502040204020203" pitchFamily="34" charset="0"/>
                <a:ea typeface="Segoe UI Emoji" panose="020B0502040204020203" pitchFamily="34" charset="0"/>
              </a:rPr>
              <a:t>Organisation setting the scene for practitioners </a:t>
            </a:r>
          </a:p>
          <a:p>
            <a:endParaRPr lang="en-US" sz="1600" dirty="0" smtClean="0">
              <a:latin typeface="Segoe UI Emoji" panose="020B0502040204020203" pitchFamily="34" charset="0"/>
              <a:ea typeface="Segoe UI Emoji" panose="020B0502040204020203" pitchFamily="34" charset="0"/>
            </a:endParaRPr>
          </a:p>
          <a:p>
            <a:r>
              <a:rPr lang="en-US" sz="1600" dirty="0">
                <a:latin typeface="Segoe UI Emoji" panose="020B0502040204020203" pitchFamily="34" charset="0"/>
                <a:ea typeface="Segoe UI Emoji" panose="020B0502040204020203" pitchFamily="34" charset="0"/>
                <a:hlinkClick r:id="rId2"/>
              </a:rPr>
              <a:t>https://</a:t>
            </a:r>
            <a:r>
              <a:rPr lang="en-US" sz="1600" dirty="0" smtClean="0">
                <a:latin typeface="Segoe UI Emoji" panose="020B0502040204020203" pitchFamily="34" charset="0"/>
                <a:ea typeface="Segoe UI Emoji" panose="020B0502040204020203" pitchFamily="34" charset="0"/>
                <a:hlinkClick r:id="rId2"/>
              </a:rPr>
              <a:t>www.health.nsw.gov.au/awards/2024/Pages/culture-leading-the-way.aspx</a:t>
            </a:r>
            <a:r>
              <a:rPr lang="en-US" sz="1600" dirty="0" smtClean="0">
                <a:latin typeface="Segoe UI Emoji" panose="020B0502040204020203" pitchFamily="34" charset="0"/>
                <a:ea typeface="Segoe UI Emoji" panose="020B0502040204020203" pitchFamily="34" charset="0"/>
              </a:rPr>
              <a:t> </a:t>
            </a:r>
          </a:p>
          <a:p>
            <a:pPr marL="285750" indent="-285750">
              <a:buFontTx/>
              <a:buChar char="-"/>
            </a:pPr>
            <a:endParaRPr lang="en-US" sz="1600" dirty="0">
              <a:latin typeface="Segoe UI Emoji" panose="020B0502040204020203" pitchFamily="34" charset="0"/>
              <a:ea typeface="Segoe UI Emoji" panose="020B05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84" y="1408617"/>
            <a:ext cx="6251171" cy="4688378"/>
          </a:xfrm>
          <a:prstGeom prst="rect">
            <a:avLst/>
          </a:prstGeom>
        </p:spPr>
      </p:pic>
    </p:spTree>
    <p:extLst>
      <p:ext uri="{BB962C8B-B14F-4D97-AF65-F5344CB8AC3E}">
        <p14:creationId xmlns:p14="http://schemas.microsoft.com/office/powerpoint/2010/main" val="189645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5929" y="0"/>
            <a:ext cx="9700141" cy="6858000"/>
          </a:xfrm>
          <a:prstGeom prst="rect">
            <a:avLst/>
          </a:prstGeom>
        </p:spPr>
      </p:pic>
    </p:spTree>
    <p:extLst>
      <p:ext uri="{BB962C8B-B14F-4D97-AF65-F5344CB8AC3E}">
        <p14:creationId xmlns:p14="http://schemas.microsoft.com/office/powerpoint/2010/main" val="275449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562101" y="1585917"/>
            <a:ext cx="11083799" cy="151288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170000"/>
              </a:lnSpc>
              <a:buFont typeface="Arial" panose="020B0604020202020204" pitchFamily="34" charset="0"/>
              <a:buNone/>
            </a:pPr>
            <a:r>
              <a:rPr lang="en-AU" dirty="0" smtClean="0"/>
              <a:t>Waranwarin Tharawal Child and Family Centre consists of several programs and is funded through State and Federal Government agency. Waranwarin provides culturally safe services in a culturally safe environment. Families with Aboriginal children can access a range of coordinated services in the early years and beyond.</a:t>
            </a:r>
          </a:p>
          <a:p>
            <a:pPr marL="114300" indent="0">
              <a:buFont typeface="Arial" panose="020B0604020202020204" pitchFamily="34" charset="0"/>
              <a:buNone/>
            </a:pP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408" y="3441320"/>
            <a:ext cx="2203183" cy="2604275"/>
          </a:xfrm>
          <a:prstGeom prst="rect">
            <a:avLst/>
          </a:prstGeom>
        </p:spPr>
      </p:pic>
      <p:pic>
        <p:nvPicPr>
          <p:cNvPr id="6" name="Picture 5"/>
          <p:cNvPicPr>
            <a:picLocks noChangeAspect="1"/>
          </p:cNvPicPr>
          <p:nvPr/>
        </p:nvPicPr>
        <p:blipFill>
          <a:blip r:embed="rId3"/>
          <a:stretch>
            <a:fillRect/>
          </a:stretch>
        </p:blipFill>
        <p:spPr>
          <a:xfrm>
            <a:off x="8466822" y="3441320"/>
            <a:ext cx="1956986" cy="2597121"/>
          </a:xfrm>
          <a:prstGeom prst="rect">
            <a:avLst/>
          </a:prstGeom>
        </p:spPr>
      </p:pic>
      <p:sp>
        <p:nvSpPr>
          <p:cNvPr id="7" name="TextBox 6">
            <a:extLst>
              <a:ext uri="{FF2B5EF4-FFF2-40B4-BE49-F238E27FC236}">
                <a16:creationId xmlns="" xmlns:a16="http://schemas.microsoft.com/office/drawing/2014/main" id="{6569040C-2206-4AD2-8365-BBC7B945B723}"/>
              </a:ext>
            </a:extLst>
          </p:cNvPr>
          <p:cNvSpPr txBox="1"/>
          <p:nvPr/>
        </p:nvSpPr>
        <p:spPr>
          <a:xfrm>
            <a:off x="3079440" y="440563"/>
            <a:ext cx="6365875" cy="635111"/>
          </a:xfrm>
          <a:prstGeom prst="rect">
            <a:avLst/>
          </a:prstGeom>
          <a:noFill/>
        </p:spPr>
        <p:txBody>
          <a:bodyPr wrap="square" lIns="54610" tIns="54610" rIns="54610" bIns="54610" rtlCol="0">
            <a:noAutofit/>
          </a:bodyPr>
          <a:lstStyle/>
          <a:p>
            <a:r>
              <a:rPr lang="en-AU" sz="2400" b="1" dirty="0" smtClean="0">
                <a:solidFill>
                  <a:srgbClr val="EAAA00"/>
                </a:solidFill>
                <a:latin typeface="Segoe UI Emoji" panose="020B0502040204020203" pitchFamily="34" charset="0"/>
                <a:ea typeface="Segoe UI Emoji" panose="020B0502040204020203" pitchFamily="34" charset="0"/>
              </a:rPr>
              <a:t>Waranwarin Tharawal Child and Family Centre </a:t>
            </a:r>
            <a:endParaRPr lang="en-AU" sz="2400" b="1" dirty="0">
              <a:latin typeface="Segoe UI Emoji" panose="020B0502040204020203" pitchFamily="34" charset="0"/>
              <a:ea typeface="Segoe UI Emoji" panose="020B0502040204020203" pitchFamily="34" charset="0"/>
            </a:endParaRPr>
          </a:p>
        </p:txBody>
      </p:sp>
      <p:pic>
        <p:nvPicPr>
          <p:cNvPr id="8" name="Picture 7"/>
          <p:cNvPicPr>
            <a:picLocks noChangeAspect="1"/>
          </p:cNvPicPr>
          <p:nvPr/>
        </p:nvPicPr>
        <p:blipFill>
          <a:blip r:embed="rId4"/>
          <a:stretch>
            <a:fillRect/>
          </a:stretch>
        </p:blipFill>
        <p:spPr>
          <a:xfrm>
            <a:off x="1947513" y="3416934"/>
            <a:ext cx="1963082" cy="2621507"/>
          </a:xfrm>
          <a:prstGeom prst="rect">
            <a:avLst/>
          </a:prstGeom>
        </p:spPr>
      </p:pic>
    </p:spTree>
    <p:extLst>
      <p:ext uri="{BB962C8B-B14F-4D97-AF65-F5344CB8AC3E}">
        <p14:creationId xmlns:p14="http://schemas.microsoft.com/office/powerpoint/2010/main" val="51179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53100" y="973748"/>
            <a:ext cx="5842000" cy="5493812"/>
          </a:xfrm>
          <a:prstGeom prst="rect">
            <a:avLst/>
          </a:prstGeom>
          <a:noFill/>
        </p:spPr>
        <p:txBody>
          <a:bodyPr wrap="square" rtlCol="0">
            <a:spAutoFit/>
          </a:bodyPr>
          <a:lstStyle/>
          <a:p>
            <a:pPr>
              <a:lnSpc>
                <a:spcPct val="150000"/>
              </a:lnSpc>
            </a:pPr>
            <a:r>
              <a:rPr lang="en-AU" dirty="0">
                <a:latin typeface="Segoe UI Emoji" panose="020B0502040204020203" pitchFamily="34" charset="0"/>
                <a:ea typeface="Segoe UI Emoji" panose="020B0502040204020203" pitchFamily="34" charset="0"/>
              </a:rPr>
              <a:t>Waranwarin is an Aboriginal Early Learning Centre is a </a:t>
            </a:r>
            <a:r>
              <a:rPr lang="en-AU" dirty="0" smtClean="0">
                <a:latin typeface="Segoe UI Emoji" panose="020B0502040204020203" pitchFamily="34" charset="0"/>
                <a:ea typeface="Segoe UI Emoji" panose="020B0502040204020203" pitchFamily="34" charset="0"/>
              </a:rPr>
              <a:t>67</a:t>
            </a:r>
            <a:r>
              <a:rPr lang="en-AU" dirty="0" smtClean="0">
                <a:latin typeface="Segoe UI Emoji" panose="020B0502040204020203" pitchFamily="34" charset="0"/>
                <a:ea typeface="Segoe UI Emoji" panose="020B0502040204020203" pitchFamily="34" charset="0"/>
              </a:rPr>
              <a:t> </a:t>
            </a:r>
            <a:r>
              <a:rPr lang="en-AU" dirty="0" smtClean="0">
                <a:latin typeface="Segoe UI Emoji" panose="020B0502040204020203" pitchFamily="34" charset="0"/>
                <a:ea typeface="Segoe UI Emoji" panose="020B0502040204020203" pitchFamily="34" charset="0"/>
              </a:rPr>
              <a:t>children per day </a:t>
            </a:r>
            <a:r>
              <a:rPr lang="en-AU" dirty="0">
                <a:latin typeface="Segoe UI Emoji" panose="020B0502040204020203" pitchFamily="34" charset="0"/>
                <a:ea typeface="Segoe UI Emoji" panose="020B0502040204020203" pitchFamily="34" charset="0"/>
              </a:rPr>
              <a:t>placement centre that offers </a:t>
            </a:r>
            <a:r>
              <a:rPr lang="en-AU" dirty="0" smtClean="0">
                <a:latin typeface="Segoe UI Emoji" panose="020B0502040204020203" pitchFamily="34" charset="0"/>
                <a:ea typeface="Segoe UI Emoji" panose="020B0502040204020203" pitchFamily="34" charset="0"/>
              </a:rPr>
              <a:t>52</a:t>
            </a:r>
            <a:r>
              <a:rPr lang="en-AU" dirty="0" smtClean="0">
                <a:latin typeface="Segoe UI Emoji" panose="020B0502040204020203" pitchFamily="34" charset="0"/>
                <a:ea typeface="Segoe UI Emoji" panose="020B0502040204020203" pitchFamily="34" charset="0"/>
              </a:rPr>
              <a:t> </a:t>
            </a:r>
            <a:r>
              <a:rPr lang="en-AU" dirty="0">
                <a:latin typeface="Segoe UI Emoji" panose="020B0502040204020203" pitchFamily="34" charset="0"/>
                <a:ea typeface="Segoe UI Emoji" panose="020B0502040204020203" pitchFamily="34" charset="0"/>
              </a:rPr>
              <a:t>place per day for children aged between 6 weeks – 5 years of age and 15 place per day for Outside </a:t>
            </a:r>
            <a:r>
              <a:rPr lang="en-AU" dirty="0" smtClean="0">
                <a:latin typeface="Segoe UI Emoji" panose="020B0502040204020203" pitchFamily="34" charset="0"/>
                <a:ea typeface="Segoe UI Emoji" panose="020B0502040204020203" pitchFamily="34" charset="0"/>
              </a:rPr>
              <a:t>of </a:t>
            </a:r>
            <a:r>
              <a:rPr lang="en-AU" dirty="0">
                <a:latin typeface="Segoe UI Emoji" panose="020B0502040204020203" pitchFamily="34" charset="0"/>
                <a:ea typeface="Segoe UI Emoji" panose="020B0502040204020203" pitchFamily="34" charset="0"/>
              </a:rPr>
              <a:t>School Hours for primary school aged children.  </a:t>
            </a:r>
            <a:endParaRPr lang="en-AU" dirty="0" smtClean="0">
              <a:latin typeface="Segoe UI Emoji" panose="020B0502040204020203" pitchFamily="34" charset="0"/>
              <a:ea typeface="Segoe UI Emoji" panose="020B0502040204020203" pitchFamily="34" charset="0"/>
            </a:endParaRPr>
          </a:p>
          <a:p>
            <a:pPr>
              <a:lnSpc>
                <a:spcPct val="150000"/>
              </a:lnSpc>
            </a:pPr>
            <a:endParaRPr lang="en-AU" dirty="0">
              <a:latin typeface="Segoe UI Emoji" panose="020B0502040204020203" pitchFamily="34" charset="0"/>
              <a:ea typeface="Segoe UI Emoji" panose="020B0502040204020203" pitchFamily="34" charset="0"/>
            </a:endParaRPr>
          </a:p>
          <a:p>
            <a:pPr>
              <a:lnSpc>
                <a:spcPct val="150000"/>
              </a:lnSpc>
            </a:pPr>
            <a:r>
              <a:rPr lang="en-AU" dirty="0" smtClean="0">
                <a:latin typeface="Segoe UI Emoji" panose="020B0502040204020203" pitchFamily="34" charset="0"/>
                <a:ea typeface="Segoe UI Emoji" panose="020B0502040204020203" pitchFamily="34" charset="0"/>
              </a:rPr>
              <a:t>At </a:t>
            </a:r>
            <a:r>
              <a:rPr lang="en-AU" dirty="0">
                <a:latin typeface="Segoe UI Emoji" panose="020B0502040204020203" pitchFamily="34" charset="0"/>
                <a:ea typeface="Segoe UI Emoji" panose="020B0502040204020203" pitchFamily="34" charset="0"/>
              </a:rPr>
              <a:t>Waranwarin Early Learning Centre </a:t>
            </a:r>
            <a:r>
              <a:rPr lang="en-AU" dirty="0" smtClean="0">
                <a:latin typeface="Segoe UI Emoji" panose="020B0502040204020203" pitchFamily="34" charset="0"/>
                <a:ea typeface="Segoe UI Emoji" panose="020B0502040204020203" pitchFamily="34" charset="0"/>
              </a:rPr>
              <a:t>we </a:t>
            </a:r>
            <a:r>
              <a:rPr lang="en-AU" dirty="0">
                <a:latin typeface="Segoe UI Emoji" panose="020B0502040204020203" pitchFamily="34" charset="0"/>
                <a:ea typeface="Segoe UI Emoji" panose="020B0502040204020203" pitchFamily="34" charset="0"/>
              </a:rPr>
              <a:t>pride ourselves on providing high quality Early Childhood Educational and Care Services. Our priority is to serve our local Aboriginal families to ensure our children have an opportunity to learn, grow and explore play in a </a:t>
            </a:r>
            <a:r>
              <a:rPr lang="en-AU" dirty="0" smtClean="0">
                <a:latin typeface="Segoe UI Emoji" panose="020B0502040204020203" pitchFamily="34" charset="0"/>
                <a:ea typeface="Segoe UI Emoji" panose="020B0502040204020203" pitchFamily="34" charset="0"/>
              </a:rPr>
              <a:t>embedding Aboriginal Learning perspectives promoting strength, pride and identity. </a:t>
            </a:r>
            <a:r>
              <a:rPr lang="en-AU" dirty="0" smtClean="0">
                <a:latin typeface="Segoe UI Emoji" panose="020B0502040204020203" pitchFamily="34" charset="0"/>
                <a:ea typeface="Segoe UI Emoji" panose="020B0502040204020203" pitchFamily="34" charset="0"/>
              </a:rPr>
              <a:t> </a:t>
            </a:r>
            <a:endParaRPr lang="en-AU" dirty="0">
              <a:latin typeface="Segoe UI Emoji" panose="020B0502040204020203" pitchFamily="34" charset="0"/>
              <a:ea typeface="Segoe UI Emoji" panose="020B0502040204020203" pitchFamily="34" charset="0"/>
            </a:endParaRPr>
          </a:p>
        </p:txBody>
      </p:sp>
      <p:pic>
        <p:nvPicPr>
          <p:cNvPr id="12" name="Picture 11"/>
          <p:cNvPicPr>
            <a:picLocks noChangeAspect="1"/>
          </p:cNvPicPr>
          <p:nvPr/>
        </p:nvPicPr>
        <p:blipFill>
          <a:blip r:embed="rId2"/>
          <a:stretch>
            <a:fillRect/>
          </a:stretch>
        </p:blipFill>
        <p:spPr>
          <a:xfrm>
            <a:off x="342900" y="0"/>
            <a:ext cx="4803211" cy="6852040"/>
          </a:xfrm>
          <a:prstGeom prst="rect">
            <a:avLst/>
          </a:prstGeom>
          <a:ln w="38100">
            <a:solidFill>
              <a:schemeClr val="accent6">
                <a:lumMod val="40000"/>
                <a:lumOff val="60000"/>
              </a:schemeClr>
            </a:solidFill>
          </a:ln>
        </p:spPr>
      </p:pic>
      <p:sp>
        <p:nvSpPr>
          <p:cNvPr id="7" name="TextBox 6">
            <a:extLst>
              <a:ext uri="{FF2B5EF4-FFF2-40B4-BE49-F238E27FC236}">
                <a16:creationId xmlns:a16="http://schemas.microsoft.com/office/drawing/2014/main" xmlns="" id="{6569040C-2206-4AD2-8365-BBC7B945B723}"/>
              </a:ext>
            </a:extLst>
          </p:cNvPr>
          <p:cNvSpPr txBox="1"/>
          <p:nvPr/>
        </p:nvSpPr>
        <p:spPr>
          <a:xfrm>
            <a:off x="6284686" y="196564"/>
            <a:ext cx="4775201" cy="635111"/>
          </a:xfrm>
          <a:prstGeom prst="rect">
            <a:avLst/>
          </a:prstGeom>
          <a:noFill/>
        </p:spPr>
        <p:txBody>
          <a:bodyPr wrap="square" lIns="54610" tIns="54610" rIns="54610" bIns="54610" rtlCol="0">
            <a:noAutofit/>
          </a:bodyPr>
          <a:lstStyle/>
          <a:p>
            <a:r>
              <a:rPr lang="en-AU" sz="2400" b="1" dirty="0" smtClean="0">
                <a:solidFill>
                  <a:srgbClr val="EAAA00"/>
                </a:solidFill>
                <a:latin typeface="Segoe UI Emoji" panose="020B0502040204020203" pitchFamily="34" charset="0"/>
                <a:ea typeface="Segoe UI Emoji" panose="020B0502040204020203" pitchFamily="34" charset="0"/>
              </a:rPr>
              <a:t>Waranwarin Early Learning Centre</a:t>
            </a:r>
            <a:endParaRPr lang="en-AU" sz="2400" b="1"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3415684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799" y="-12700"/>
            <a:ext cx="9249361" cy="6921879"/>
          </a:xfrm>
          <a:prstGeom prst="rect">
            <a:avLst/>
          </a:prstGeom>
        </p:spPr>
      </p:pic>
    </p:spTree>
    <p:extLst>
      <p:ext uri="{BB962C8B-B14F-4D97-AF65-F5344CB8AC3E}">
        <p14:creationId xmlns:p14="http://schemas.microsoft.com/office/powerpoint/2010/main" val="580143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726" y="978537"/>
            <a:ext cx="6819149" cy="5755422"/>
          </a:xfrm>
          <a:prstGeom prst="rect">
            <a:avLst/>
          </a:prstGeom>
          <a:noFill/>
        </p:spPr>
        <p:txBody>
          <a:bodyPr wrap="square" rtlCol="0">
            <a:spAutoFit/>
          </a:bodyPr>
          <a:lstStyle/>
          <a:p>
            <a:r>
              <a:rPr lang="en-AU" sz="1600" dirty="0" smtClean="0">
                <a:latin typeface="Segoe UI Emoji" panose="020B0502040204020203" pitchFamily="34" charset="0"/>
                <a:ea typeface="Segoe UI Emoji" panose="020B0502040204020203" pitchFamily="34" charset="0"/>
              </a:rPr>
              <a:t>Waranwarin Tharawal Child and Family Centre have a strong partnership with South Western Local </a:t>
            </a:r>
            <a:r>
              <a:rPr lang="en-AU" sz="1600" dirty="0">
                <a:latin typeface="Segoe UI Emoji" panose="020B0502040204020203" pitchFamily="34" charset="0"/>
                <a:ea typeface="Segoe UI Emoji" panose="020B0502040204020203" pitchFamily="34" charset="0"/>
              </a:rPr>
              <a:t>H</a:t>
            </a:r>
            <a:r>
              <a:rPr lang="en-AU" sz="1600" dirty="0" smtClean="0">
                <a:latin typeface="Segoe UI Emoji" panose="020B0502040204020203" pitchFamily="34" charset="0"/>
                <a:ea typeface="Segoe UI Emoji" panose="020B0502040204020203" pitchFamily="34" charset="0"/>
              </a:rPr>
              <a:t>ealth District, the district provided the following support. </a:t>
            </a:r>
          </a:p>
          <a:p>
            <a:endParaRPr lang="en-AU" sz="1600" dirty="0">
              <a:latin typeface="Segoe UI Emoji" panose="020B0502040204020203" pitchFamily="34" charset="0"/>
              <a:ea typeface="Segoe UI Emoji" panose="020B0502040204020203" pitchFamily="34" charset="0"/>
            </a:endParaRPr>
          </a:p>
          <a:p>
            <a:pPr marL="285750" indent="-285750">
              <a:buFontTx/>
              <a:buChar char="-"/>
            </a:pPr>
            <a:r>
              <a:rPr lang="en-AU" sz="1600" dirty="0" smtClean="0">
                <a:latin typeface="Segoe UI Emoji" panose="020B0502040204020203" pitchFamily="34" charset="0"/>
                <a:ea typeface="Segoe UI Emoji" panose="020B0502040204020203" pitchFamily="34" charset="0"/>
              </a:rPr>
              <a:t>Our educational program </a:t>
            </a:r>
            <a:r>
              <a:rPr lang="en-AU" sz="1600" dirty="0">
                <a:latin typeface="Segoe UI Emoji" panose="020B0502040204020203" pitchFamily="34" charset="0"/>
                <a:ea typeface="Segoe UI Emoji" panose="020B0502040204020203" pitchFamily="34" charset="0"/>
              </a:rPr>
              <a:t>is complimented with the input from Allied Health Professionals. The Allied Health </a:t>
            </a:r>
            <a:r>
              <a:rPr lang="en-AU" sz="1600" dirty="0" smtClean="0">
                <a:latin typeface="Segoe UI Emoji" panose="020B0502040204020203" pitchFamily="34" charset="0"/>
                <a:ea typeface="Segoe UI Emoji" panose="020B0502040204020203" pitchFamily="34" charset="0"/>
              </a:rPr>
              <a:t>Professionals. They provide strategies to implement into the room and educators expand on this improving children’s developmental growth.  </a:t>
            </a:r>
          </a:p>
          <a:p>
            <a:endParaRPr lang="en-AU" sz="1600" dirty="0">
              <a:latin typeface="Segoe UI Emoji" panose="020B0502040204020203" pitchFamily="34" charset="0"/>
              <a:ea typeface="Segoe UI Emoji" panose="020B0502040204020203" pitchFamily="34" charset="0"/>
            </a:endParaRPr>
          </a:p>
          <a:p>
            <a:pPr marL="285750" indent="-285750">
              <a:buFontTx/>
              <a:buChar char="-"/>
            </a:pPr>
            <a:r>
              <a:rPr lang="en-AU" sz="1600" dirty="0" smtClean="0">
                <a:latin typeface="Segoe UI Emoji" panose="020B0502040204020203" pitchFamily="34" charset="0"/>
                <a:ea typeface="Segoe UI Emoji" panose="020B0502040204020203" pitchFamily="34" charset="0"/>
              </a:rPr>
              <a:t>Staff are trained in the Aboriginal Got It, this is a program that works with children, families and educators build knowledge and strategies for managing some behaviours, including self regulation and social and emotional well being.</a:t>
            </a:r>
          </a:p>
          <a:p>
            <a:pPr marL="285750" indent="-285750">
              <a:buFontTx/>
              <a:buChar char="-"/>
            </a:pPr>
            <a:endParaRPr lang="en-US" sz="1600" dirty="0" smtClean="0"/>
          </a:p>
          <a:p>
            <a:pPr marL="285750" indent="-285750">
              <a:buFontTx/>
              <a:buChar char="-"/>
            </a:pPr>
            <a:r>
              <a:rPr lang="en-US" sz="1600" dirty="0" smtClean="0"/>
              <a:t>Our </a:t>
            </a:r>
            <a:r>
              <a:rPr lang="en-US" sz="1600" dirty="0"/>
              <a:t>Child Family Health Nurse provides clinics to families with Aboriginal children where we just need to check who the individual children may be travelling in regards to developmental miles. </a:t>
            </a:r>
            <a:endParaRPr lang="en-US" sz="1600" dirty="0" smtClean="0"/>
          </a:p>
          <a:p>
            <a:pPr marL="285750" indent="-285750">
              <a:buFontTx/>
              <a:buChar char="-"/>
            </a:pPr>
            <a:endParaRPr lang="en-US" sz="1600" dirty="0"/>
          </a:p>
          <a:p>
            <a:pPr marL="285750" indent="-285750">
              <a:buFontTx/>
              <a:buChar char="-"/>
            </a:pPr>
            <a:r>
              <a:rPr lang="en-US" sz="1600" dirty="0" smtClean="0"/>
              <a:t>ASQ </a:t>
            </a:r>
            <a:r>
              <a:rPr lang="en-US" sz="1600" dirty="0" err="1" smtClean="0"/>
              <a:t>Traks</a:t>
            </a:r>
            <a:r>
              <a:rPr lang="en-US" sz="1600" dirty="0" smtClean="0"/>
              <a:t> – Staff trained across the organisation as practitioners </a:t>
            </a:r>
          </a:p>
          <a:p>
            <a:endParaRPr lang="en-US" sz="1600" dirty="0"/>
          </a:p>
          <a:p>
            <a:pPr marL="285750" indent="-285750">
              <a:buFontTx/>
              <a:buChar char="-"/>
            </a:pPr>
            <a:r>
              <a:rPr lang="en-US" sz="1600" dirty="0" smtClean="0"/>
              <a:t>Paediatrician </a:t>
            </a:r>
            <a:r>
              <a:rPr lang="en-US" sz="1600" dirty="0"/>
              <a:t>Clinics available if families have further queries regarding their children’s needs </a:t>
            </a:r>
            <a:r>
              <a:rPr lang="en-US" sz="1600" dirty="0" smtClean="0"/>
              <a:t>and assessments </a:t>
            </a:r>
            <a:endParaRPr lang="en-US" sz="1600" dirty="0"/>
          </a:p>
          <a:p>
            <a:pPr marL="285750" indent="-285750">
              <a:buFontTx/>
              <a:buChar char="-"/>
            </a:pPr>
            <a:endParaRPr lang="en-AU" sz="1600" dirty="0">
              <a:latin typeface="Segoe UI Emoji" panose="020B0502040204020203" pitchFamily="34" charset="0"/>
              <a:ea typeface="Segoe UI Emoji" panose="020B0502040204020203" pitchFamily="34" charset="0"/>
            </a:endParaRPr>
          </a:p>
        </p:txBody>
      </p:sp>
      <p:sp>
        <p:nvSpPr>
          <p:cNvPr id="9" name="TextBox 8">
            <a:extLst>
              <a:ext uri="{FF2B5EF4-FFF2-40B4-BE49-F238E27FC236}">
                <a16:creationId xmlns="" xmlns:a16="http://schemas.microsoft.com/office/drawing/2014/main" id="{6569040C-2206-4AD2-8365-BBC7B945B723}"/>
              </a:ext>
            </a:extLst>
          </p:cNvPr>
          <p:cNvSpPr txBox="1"/>
          <p:nvPr/>
        </p:nvSpPr>
        <p:spPr>
          <a:xfrm>
            <a:off x="1494263" y="128108"/>
            <a:ext cx="5506612" cy="635111"/>
          </a:xfrm>
          <a:prstGeom prst="rect">
            <a:avLst/>
          </a:prstGeom>
          <a:noFill/>
        </p:spPr>
        <p:txBody>
          <a:bodyPr wrap="square" lIns="54610" tIns="54610" rIns="54610" bIns="54610" rtlCol="0">
            <a:noAutofit/>
          </a:bodyPr>
          <a:lstStyle/>
          <a:p>
            <a:r>
              <a:rPr lang="en-AU" sz="2400" b="1" dirty="0" smtClean="0">
                <a:solidFill>
                  <a:srgbClr val="EAAA00"/>
                </a:solidFill>
                <a:latin typeface="Segoe UI Emoji" panose="020B0502040204020203" pitchFamily="34" charset="0"/>
                <a:ea typeface="Segoe UI Emoji" panose="020B0502040204020203" pitchFamily="34" charset="0"/>
              </a:rPr>
              <a:t>Early Learning Centre Health </a:t>
            </a:r>
            <a:r>
              <a:rPr lang="en-AU" sz="2400" b="1" dirty="0" smtClean="0">
                <a:solidFill>
                  <a:srgbClr val="EAAA00"/>
                </a:solidFill>
                <a:latin typeface="Segoe UI Emoji" panose="020B0502040204020203" pitchFamily="34" charset="0"/>
                <a:ea typeface="Segoe UI Emoji" panose="020B0502040204020203" pitchFamily="34" charset="0"/>
              </a:rPr>
              <a:t>Initiatives</a:t>
            </a:r>
            <a:endParaRPr lang="en-AU" sz="2400" b="1" dirty="0">
              <a:latin typeface="Segoe UI Emoji" panose="020B0502040204020203" pitchFamily="34" charset="0"/>
              <a:ea typeface="Segoe UI Emoji" panose="020B0502040204020203" pitchFamily="34" charset="0"/>
            </a:endParaRPr>
          </a:p>
        </p:txBody>
      </p:sp>
      <p:pic>
        <p:nvPicPr>
          <p:cNvPr id="5" name="Picture 4">
            <a:hlinkClick r:id="rId2" highlightClick="1"/>
          </p:cNvPr>
          <p:cNvPicPr>
            <a:picLocks noChangeAspect="1"/>
          </p:cNvPicPr>
          <p:nvPr/>
        </p:nvPicPr>
        <p:blipFill rotWithShape="1">
          <a:blip r:embed="rId3"/>
          <a:srcRect r="9677"/>
          <a:stretch/>
        </p:blipFill>
        <p:spPr>
          <a:xfrm>
            <a:off x="7000875" y="1354234"/>
            <a:ext cx="4963477" cy="4399796"/>
          </a:xfrm>
          <a:prstGeom prst="rect">
            <a:avLst/>
          </a:prstGeom>
        </p:spPr>
      </p:pic>
    </p:spTree>
    <p:extLst>
      <p:ext uri="{BB962C8B-B14F-4D97-AF65-F5344CB8AC3E}">
        <p14:creationId xmlns:p14="http://schemas.microsoft.com/office/powerpoint/2010/main" val="2760070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9914" y="434674"/>
            <a:ext cx="9261692" cy="6548017"/>
          </a:xfrm>
          <a:prstGeom prst="rect">
            <a:avLst/>
          </a:prstGeom>
        </p:spPr>
      </p:pic>
      <p:sp>
        <p:nvSpPr>
          <p:cNvPr id="4" name="TextBox 3">
            <a:extLst>
              <a:ext uri="{FF2B5EF4-FFF2-40B4-BE49-F238E27FC236}">
                <a16:creationId xmlns="" xmlns:a16="http://schemas.microsoft.com/office/drawing/2014/main" id="{6569040C-2206-4AD2-8365-BBC7B945B723}"/>
              </a:ext>
            </a:extLst>
          </p:cNvPr>
          <p:cNvSpPr txBox="1"/>
          <p:nvPr/>
        </p:nvSpPr>
        <p:spPr>
          <a:xfrm>
            <a:off x="3706677" y="0"/>
            <a:ext cx="6770730" cy="778598"/>
          </a:xfrm>
          <a:prstGeom prst="rect">
            <a:avLst/>
          </a:prstGeom>
          <a:noFill/>
        </p:spPr>
        <p:txBody>
          <a:bodyPr wrap="square" lIns="54610" tIns="54610" rIns="54610" bIns="54610" rtlCol="0">
            <a:noAutofit/>
          </a:bodyPr>
          <a:lstStyle/>
          <a:p>
            <a:r>
              <a:rPr lang="en-AU" sz="2800" b="1" dirty="0" smtClean="0">
                <a:solidFill>
                  <a:srgbClr val="EAAA00"/>
                </a:solidFill>
                <a:latin typeface="Segoe UI Emoji" panose="020B0502040204020203" pitchFamily="34" charset="0"/>
                <a:ea typeface="Segoe UI Emoji" panose="020B0502040204020203" pitchFamily="34" charset="0"/>
              </a:rPr>
              <a:t>Family Health Connector Services</a:t>
            </a:r>
            <a:endParaRPr lang="en-AU" sz="2800" b="1"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128602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634" y="-1000898"/>
            <a:ext cx="12937525" cy="9254817"/>
          </a:xfrm>
          <a:prstGeom prst="rect">
            <a:avLst/>
          </a:prstGeom>
        </p:spPr>
      </p:pic>
    </p:spTree>
    <p:extLst>
      <p:ext uri="{BB962C8B-B14F-4D97-AF65-F5344CB8AC3E}">
        <p14:creationId xmlns:p14="http://schemas.microsoft.com/office/powerpoint/2010/main" val="340322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569040C-2206-4AD2-8365-BBC7B945B723}"/>
              </a:ext>
            </a:extLst>
          </p:cNvPr>
          <p:cNvSpPr txBox="1"/>
          <p:nvPr/>
        </p:nvSpPr>
        <p:spPr>
          <a:xfrm>
            <a:off x="3465608" y="0"/>
            <a:ext cx="5470574" cy="778598"/>
          </a:xfrm>
          <a:prstGeom prst="rect">
            <a:avLst/>
          </a:prstGeom>
          <a:noFill/>
        </p:spPr>
        <p:txBody>
          <a:bodyPr wrap="square" lIns="54610" tIns="54610" rIns="54610" bIns="54610" rtlCol="0">
            <a:noAutofit/>
          </a:bodyPr>
          <a:lstStyle/>
          <a:p>
            <a:r>
              <a:rPr lang="en-AU" sz="2800" b="1" dirty="0" smtClean="0">
                <a:solidFill>
                  <a:srgbClr val="EAAA00"/>
                </a:solidFill>
                <a:latin typeface="Segoe UI Emoji" panose="020B0502040204020203" pitchFamily="34" charset="0"/>
                <a:ea typeface="Segoe UI Emoji" panose="020B0502040204020203" pitchFamily="34" charset="0"/>
              </a:rPr>
              <a:t>Family Health Connector Services</a:t>
            </a:r>
            <a:endParaRPr lang="en-AU" sz="2800" b="1" dirty="0">
              <a:latin typeface="Segoe UI Emoji" panose="020B0502040204020203" pitchFamily="34" charset="0"/>
              <a:ea typeface="Segoe UI Emoji" panose="020B0502040204020203" pitchFamily="34" charset="0"/>
            </a:endParaRPr>
          </a:p>
        </p:txBody>
      </p:sp>
      <p:pic>
        <p:nvPicPr>
          <p:cNvPr id="3" name="Picture 2"/>
          <p:cNvPicPr>
            <a:picLocks noChangeAspect="1"/>
          </p:cNvPicPr>
          <p:nvPr/>
        </p:nvPicPr>
        <p:blipFill rotWithShape="1">
          <a:blip r:embed="rId2"/>
          <a:srcRect t="543"/>
          <a:stretch/>
        </p:blipFill>
        <p:spPr>
          <a:xfrm>
            <a:off x="1534440" y="665018"/>
            <a:ext cx="8561560" cy="6099045"/>
          </a:xfrm>
          <a:prstGeom prst="rect">
            <a:avLst/>
          </a:prstGeom>
        </p:spPr>
      </p:pic>
    </p:spTree>
    <p:extLst>
      <p:ext uri="{BB962C8B-B14F-4D97-AF65-F5344CB8AC3E}">
        <p14:creationId xmlns:p14="http://schemas.microsoft.com/office/powerpoint/2010/main" val="54076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D8F93E00B9A45B48BB7069AB8E299" ma:contentTypeVersion="165" ma:contentTypeDescription="Create a new document." ma:contentTypeScope="" ma:versionID="83319bb620a5d6ec2f47bd76d213b169">
  <xsd:schema xmlns:xsd="http://www.w3.org/2001/XMLSchema" xmlns:xs="http://www.w3.org/2001/XMLSchema" xmlns:p="http://schemas.microsoft.com/office/2006/metadata/properties" xmlns:ns1="http://schemas.microsoft.com/sharepoint/v3" xmlns:ns2="8638ed48-908b-449f-a9ec-fede35305c3f" xmlns:ns3="258a8341-c285-4182-92b2-2be027f3443e" targetNamespace="http://schemas.microsoft.com/office/2006/metadata/properties" ma:root="true" ma:fieldsID="bb610fdab573619f0e8dfc6639510a4d" ns1:_="" ns2:_="" ns3:_="">
    <xsd:import namespace="http://schemas.microsoft.com/sharepoint/v3"/>
    <xsd:import namespace="8638ed48-908b-449f-a9ec-fede35305c3f"/>
    <xsd:import namespace="258a8341-c285-4182-92b2-2be027f344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element ref="ns2:MediaServiceAutoKeyPoints" minOccurs="0"/>
                <xsd:element ref="ns2:MediaServiceKeyPoints" minOccurs="0"/>
                <xsd:element ref="ns3:SharedWithUsers" minOccurs="0"/>
                <xsd:element ref="ns3:SharedWithDetails" minOccurs="0"/>
                <xsd:element ref="ns1:_dlc_Exempt" minOccurs="0"/>
                <xsd:element ref="ns1:_dlc_ExpireDateSaved" minOccurs="0"/>
                <xsd:element ref="ns1:_dlc_Expire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element name="_dlc_Exempt" ma:index="22" nillable="true" ma:displayName="Exempt from Policy" ma:hidden="true" ma:internalName="_dlc_Exempt" ma:readOnly="true">
      <xsd:simpleType>
        <xsd:restriction base="dms:Unknown"/>
      </xsd:simpleType>
    </xsd:element>
    <xsd:element name="_dlc_ExpireDateSaved" ma:index="23" nillable="true" ma:displayName="Original Expiration Date" ma:hidden="true" ma:internalName="_dlc_ExpireDateSaved" ma:readOnly="true">
      <xsd:simpleType>
        <xsd:restriction base="dms:DateTime"/>
      </xsd:simpleType>
    </xsd:element>
    <xsd:element name="_dlc_ExpireDate" ma:index="24"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638ed48-908b-449f-a9ec-fede3530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3a01dc1-3a59-4c4a-971f-eea9fb6b49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8a8341-c285-4182-92b2-2be027f3443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bba6038d-d001-4922-adb7-8de5a22f3dbc}" ma:internalName="TaxCatchAll" ma:showField="CatchAllData" ma:web="258a8341-c285-4182-92b2-2be027f34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Expiration" staticId="0x010100DFED8F93E00B9A45B48BB7069AB8E299" UniqueId="a08fd82e-d71c-4966-853e-47fc046c7712">
      <p:Name>Retention</p:Name>
      <p:Description>Automatic scheduling of content for processing, and performing a retention action on content that has reached its due date.</p:Description>
      <p:CustomData/>
    </p:PolicyItem>
    <p:PolicyItem featureId="Microsoft.Office.RecordsManagement.PolicyFeatures.PolicyAudit" staticId="0x010100DFED8F93E00B9A45B48BB7069AB8E299|1757814118" UniqueId="1d422228-f649-4616-bfef-3f3cfd42a259">
      <p:Name>Auditing</p:Name>
      <p:Description>Audits user actions on documents and list items to the Audit Log.</p:Description>
      <p:CustomData>
        <Audit>
          <Update/>
          <CheckInOut/>
          <MoveCopy/>
          <DeleteRestore/>
        </Audit>
      </p:CustomData>
    </p:PolicyItem>
  </p:PolicyItems>
</p:Policy>
</file>

<file path=customXml/item3.xml><?xml version="1.0" encoding="utf-8"?>
<?mso-contentType ?>
<PolicyDirtyBag xmlns="microsoft.office.server.policy.changes">
  <Microsoft.Office.RecordsManagement.PolicyFeatures.Expiration op="Change"/>
</PolicyDirtyBag>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638ed48-908b-449f-a9ec-fede35305c3f">
      <Terms xmlns="http://schemas.microsoft.com/office/infopath/2007/PartnerControls"/>
    </lcf76f155ced4ddcb4097134ff3c332f>
    <_ip_UnifiedCompliancePolicyProperties xmlns="http://schemas.microsoft.com/sharepoint/v3" xsi:nil="true"/>
    <TaxCatchAll xmlns="258a8341-c285-4182-92b2-2be027f3443e" xsi:nil="true"/>
  </documentManagement>
</p:properties>
</file>

<file path=customXml/itemProps1.xml><?xml version="1.0" encoding="utf-8"?>
<ds:datastoreItem xmlns:ds="http://schemas.openxmlformats.org/officeDocument/2006/customXml" ds:itemID="{D64E3024-15EA-4040-A984-75C9F19B0AF2}"/>
</file>

<file path=customXml/itemProps2.xml><?xml version="1.0" encoding="utf-8"?>
<ds:datastoreItem xmlns:ds="http://schemas.openxmlformats.org/officeDocument/2006/customXml" ds:itemID="{FFB93245-410E-441D-B6EE-F99DA7D5AADF}"/>
</file>

<file path=customXml/itemProps3.xml><?xml version="1.0" encoding="utf-8"?>
<ds:datastoreItem xmlns:ds="http://schemas.openxmlformats.org/officeDocument/2006/customXml" ds:itemID="{AD743ED6-40DB-4614-B1B5-A8976B0849C1}"/>
</file>

<file path=customXml/itemProps4.xml><?xml version="1.0" encoding="utf-8"?>
<ds:datastoreItem xmlns:ds="http://schemas.openxmlformats.org/officeDocument/2006/customXml" ds:itemID="{100A981E-68D7-425C-A039-729F03AA2885}"/>
</file>

<file path=customXml/itemProps5.xml><?xml version="1.0" encoding="utf-8"?>
<ds:datastoreItem xmlns:ds="http://schemas.openxmlformats.org/officeDocument/2006/customXml" ds:itemID="{091BDA7A-A633-4BCB-AEB4-A70BC8774575}"/>
</file>

<file path=docProps/app.xml><?xml version="1.0" encoding="utf-8"?>
<Properties xmlns="http://schemas.openxmlformats.org/officeDocument/2006/extended-properties" xmlns:vt="http://schemas.openxmlformats.org/officeDocument/2006/docPropsVTypes">
  <TotalTime>1262</TotalTime>
  <Words>507</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 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Bell</dc:creator>
  <cp:lastModifiedBy>Jodie Bell</cp:lastModifiedBy>
  <cp:revision>75</cp:revision>
  <dcterms:created xsi:type="dcterms:W3CDTF">2021-09-09T23:56:23Z</dcterms:created>
  <dcterms:modified xsi:type="dcterms:W3CDTF">2025-06-03T13:52:09Z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0x010100DFED8F93E00B9A45B48BB7069AB8E299</vt:lpwstr>
  </property>
  <property fmtid="{D5CDD505-2E9C-101B-9397-08002B2CF9AE}" pid="3" name="_dlc_policyId">
    <vt:lpwstr>0x010100DFED8F93E00B9A45B48BB7069AB8E299</vt:lpwstr>
  </property>
  <property fmtid="{D5CDD505-2E9C-101B-9397-08002B2CF9AE}" pid="4" name="ItemRetentionFormula">
    <vt:lpwstr/>
  </property>
</Properties>
</file>