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6"/>
  </p:sldMasterIdLst>
  <p:notesMasterIdLst>
    <p:notesMasterId r:id="rId36"/>
  </p:notesMasterIdLst>
  <p:sldIdLst>
    <p:sldId id="257" r:id="rId7"/>
    <p:sldId id="530" r:id="rId8"/>
    <p:sldId id="458" r:id="rId9"/>
    <p:sldId id="526" r:id="rId10"/>
    <p:sldId id="490" r:id="rId11"/>
    <p:sldId id="524" r:id="rId12"/>
    <p:sldId id="491" r:id="rId13"/>
    <p:sldId id="511" r:id="rId14"/>
    <p:sldId id="498" r:id="rId15"/>
    <p:sldId id="492" r:id="rId16"/>
    <p:sldId id="513" r:id="rId17"/>
    <p:sldId id="495" r:id="rId18"/>
    <p:sldId id="517" r:id="rId19"/>
    <p:sldId id="529" r:id="rId20"/>
    <p:sldId id="528" r:id="rId21"/>
    <p:sldId id="493" r:id="rId22"/>
    <p:sldId id="522" r:id="rId23"/>
    <p:sldId id="527" r:id="rId24"/>
    <p:sldId id="518" r:id="rId25"/>
    <p:sldId id="514" r:id="rId26"/>
    <p:sldId id="496" r:id="rId27"/>
    <p:sldId id="525" r:id="rId28"/>
    <p:sldId id="510" r:id="rId29"/>
    <p:sldId id="512" r:id="rId30"/>
    <p:sldId id="519" r:id="rId31"/>
    <p:sldId id="520" r:id="rId32"/>
    <p:sldId id="523" r:id="rId33"/>
    <p:sldId id="494" r:id="rId34"/>
    <p:sldId id="51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BDE1"/>
    <a:srgbClr val="E2F0D9"/>
    <a:srgbClr val="DEEBF7"/>
    <a:srgbClr val="F5F5F5"/>
    <a:srgbClr val="258094"/>
    <a:srgbClr val="000000"/>
    <a:srgbClr val="03B4DC"/>
    <a:srgbClr val="002060"/>
    <a:srgbClr val="96F0F4"/>
    <a:srgbClr val="3EA6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05" autoAdjust="0"/>
  </p:normalViewPr>
  <p:slideViewPr>
    <p:cSldViewPr snapToGrid="0">
      <p:cViewPr varScale="1">
        <p:scale>
          <a:sx n="106" d="100"/>
          <a:sy n="106" d="100"/>
        </p:scale>
        <p:origin x="756" y="10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s>
</file>

<file path=ppt/diagrams/_rels/data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AC526-7402-48CC-A16A-A5013EBD906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A0D9E45-55BF-4E06-BC08-2E1222590627}">
      <dgm:prSet/>
      <dgm:spPr/>
      <dgm:t>
        <a:bodyPr/>
        <a:lstStyle/>
        <a:p>
          <a:pPr>
            <a:defRPr cap="all"/>
          </a:pPr>
          <a:r>
            <a:rPr lang="en-AU" b="1"/>
            <a:t>An Overview of The Walu-Win Centre</a:t>
          </a:r>
          <a:r>
            <a:rPr lang="en-AU"/>
            <a:t> </a:t>
          </a:r>
          <a:endParaRPr lang="en-US"/>
        </a:p>
      </dgm:t>
    </dgm:pt>
    <dgm:pt modelId="{0E0540CB-0ED7-4FC4-AF12-EDE8596256AE}" type="parTrans" cxnId="{FFBB4A0C-98CD-4537-9DF8-0992DED79F98}">
      <dgm:prSet/>
      <dgm:spPr/>
      <dgm:t>
        <a:bodyPr/>
        <a:lstStyle/>
        <a:p>
          <a:endParaRPr lang="en-US"/>
        </a:p>
      </dgm:t>
    </dgm:pt>
    <dgm:pt modelId="{F86816E8-1DA0-4D75-9F03-74F74EEAC200}" type="sibTrans" cxnId="{FFBB4A0C-98CD-4537-9DF8-0992DED79F98}">
      <dgm:prSet/>
      <dgm:spPr/>
      <dgm:t>
        <a:bodyPr/>
        <a:lstStyle/>
        <a:p>
          <a:endParaRPr lang="en-US"/>
        </a:p>
      </dgm:t>
    </dgm:pt>
    <dgm:pt modelId="{89B38248-D34B-46D7-B713-D21A121A9BD5}">
      <dgm:prSet/>
      <dgm:spPr/>
      <dgm:t>
        <a:bodyPr/>
        <a:lstStyle/>
        <a:p>
          <a:pPr>
            <a:defRPr cap="all"/>
          </a:pPr>
          <a:r>
            <a:rPr lang="en-AU" b="1"/>
            <a:t>Financial Sustainability</a:t>
          </a:r>
          <a:endParaRPr lang="en-US"/>
        </a:p>
      </dgm:t>
    </dgm:pt>
    <dgm:pt modelId="{8A4EDED1-79BF-44FB-8488-3EB979B31262}" type="parTrans" cxnId="{EBF64851-CC56-46A6-9BE3-913B7C04D499}">
      <dgm:prSet/>
      <dgm:spPr/>
      <dgm:t>
        <a:bodyPr/>
        <a:lstStyle/>
        <a:p>
          <a:endParaRPr lang="en-US"/>
        </a:p>
      </dgm:t>
    </dgm:pt>
    <dgm:pt modelId="{30226150-A123-42CB-B7C4-7A4B85B2DBB7}" type="sibTrans" cxnId="{EBF64851-CC56-46A6-9BE3-913B7C04D499}">
      <dgm:prSet/>
      <dgm:spPr/>
      <dgm:t>
        <a:bodyPr/>
        <a:lstStyle/>
        <a:p>
          <a:endParaRPr lang="en-US"/>
        </a:p>
      </dgm:t>
    </dgm:pt>
    <dgm:pt modelId="{69822C85-0118-4B06-AE98-94D68BF344A7}">
      <dgm:prSet/>
      <dgm:spPr/>
      <dgm:t>
        <a:bodyPr/>
        <a:lstStyle/>
        <a:p>
          <a:pPr>
            <a:defRPr cap="all"/>
          </a:pPr>
          <a:r>
            <a:rPr lang="en-AU" b="1" dirty="0"/>
            <a:t>The Patient Journey to Walu-Win</a:t>
          </a:r>
          <a:r>
            <a:rPr lang="en-AU" dirty="0"/>
            <a:t> </a:t>
          </a:r>
          <a:endParaRPr lang="en-US" dirty="0"/>
        </a:p>
      </dgm:t>
    </dgm:pt>
    <dgm:pt modelId="{6383869C-7A39-44C4-BF98-6F5E3052F644}" type="parTrans" cxnId="{59088EF8-304B-43C5-A738-36322EF7696D}">
      <dgm:prSet/>
      <dgm:spPr/>
      <dgm:t>
        <a:bodyPr/>
        <a:lstStyle/>
        <a:p>
          <a:endParaRPr lang="en-US"/>
        </a:p>
      </dgm:t>
    </dgm:pt>
    <dgm:pt modelId="{5069AFCB-29FB-4278-BE0B-4BDE9DD93E8E}" type="sibTrans" cxnId="{59088EF8-304B-43C5-A738-36322EF7696D}">
      <dgm:prSet/>
      <dgm:spPr/>
      <dgm:t>
        <a:bodyPr/>
        <a:lstStyle/>
        <a:p>
          <a:endParaRPr lang="en-US"/>
        </a:p>
      </dgm:t>
    </dgm:pt>
    <dgm:pt modelId="{3C183E62-4D63-4190-AD89-1E9C160CB836}">
      <dgm:prSet/>
      <dgm:spPr/>
      <dgm:t>
        <a:bodyPr/>
        <a:lstStyle/>
        <a:p>
          <a:pPr>
            <a:defRPr cap="all"/>
          </a:pPr>
          <a:r>
            <a:rPr lang="en-AU" b="1"/>
            <a:t>The Allied Health Assistant Model</a:t>
          </a:r>
          <a:endParaRPr lang="en-US"/>
        </a:p>
      </dgm:t>
    </dgm:pt>
    <dgm:pt modelId="{AA604308-B635-4001-9BAD-E622D3909A98}" type="parTrans" cxnId="{B9630A07-FB69-4E5F-9E12-4C0489F57B1E}">
      <dgm:prSet/>
      <dgm:spPr/>
      <dgm:t>
        <a:bodyPr/>
        <a:lstStyle/>
        <a:p>
          <a:endParaRPr lang="en-US"/>
        </a:p>
      </dgm:t>
    </dgm:pt>
    <dgm:pt modelId="{92589FDF-E5C4-448C-B781-11E64B398530}" type="sibTrans" cxnId="{B9630A07-FB69-4E5F-9E12-4C0489F57B1E}">
      <dgm:prSet/>
      <dgm:spPr/>
      <dgm:t>
        <a:bodyPr/>
        <a:lstStyle/>
        <a:p>
          <a:endParaRPr lang="en-US"/>
        </a:p>
      </dgm:t>
    </dgm:pt>
    <dgm:pt modelId="{981E059E-EB24-4C94-9B12-1639C7DC915B}">
      <dgm:prSet/>
      <dgm:spPr/>
      <dgm:t>
        <a:bodyPr/>
        <a:lstStyle/>
        <a:p>
          <a:pPr>
            <a:defRPr cap="all"/>
          </a:pPr>
          <a:r>
            <a:rPr lang="en-AU" b="1"/>
            <a:t>Upcoming Hydrotherapy Services</a:t>
          </a:r>
          <a:r>
            <a:rPr lang="en-AU"/>
            <a:t> </a:t>
          </a:r>
          <a:endParaRPr lang="en-US"/>
        </a:p>
      </dgm:t>
    </dgm:pt>
    <dgm:pt modelId="{48B4067D-57C8-49FC-A416-E7644AAFBEF4}" type="parTrans" cxnId="{DF687D67-1737-486D-B76D-8EE3B57BC923}">
      <dgm:prSet/>
      <dgm:spPr/>
      <dgm:t>
        <a:bodyPr/>
        <a:lstStyle/>
        <a:p>
          <a:endParaRPr lang="en-US"/>
        </a:p>
      </dgm:t>
    </dgm:pt>
    <dgm:pt modelId="{380CD1CF-FF1F-439D-AFBF-3624935A9515}" type="sibTrans" cxnId="{DF687D67-1737-486D-B76D-8EE3B57BC923}">
      <dgm:prSet/>
      <dgm:spPr/>
      <dgm:t>
        <a:bodyPr/>
        <a:lstStyle/>
        <a:p>
          <a:endParaRPr lang="en-US"/>
        </a:p>
      </dgm:t>
    </dgm:pt>
    <dgm:pt modelId="{A092C4DB-584E-4364-9B51-950375D74D7F}" type="pres">
      <dgm:prSet presAssocID="{DD9AC526-7402-48CC-A16A-A5013EBD9061}" presName="linear" presStyleCnt="0">
        <dgm:presLayoutVars>
          <dgm:animLvl val="lvl"/>
          <dgm:resizeHandles val="exact"/>
        </dgm:presLayoutVars>
      </dgm:prSet>
      <dgm:spPr/>
    </dgm:pt>
    <dgm:pt modelId="{C016F029-5E99-4B7B-98BB-670742DA3596}" type="pres">
      <dgm:prSet presAssocID="{1A0D9E45-55BF-4E06-BC08-2E1222590627}" presName="parentText" presStyleLbl="node1" presStyleIdx="0" presStyleCnt="5">
        <dgm:presLayoutVars>
          <dgm:chMax val="0"/>
          <dgm:bulletEnabled val="1"/>
        </dgm:presLayoutVars>
      </dgm:prSet>
      <dgm:spPr/>
    </dgm:pt>
    <dgm:pt modelId="{2D5F8A8F-6A77-43E6-8434-F13E22649B1A}" type="pres">
      <dgm:prSet presAssocID="{F86816E8-1DA0-4D75-9F03-74F74EEAC200}" presName="spacer" presStyleCnt="0"/>
      <dgm:spPr/>
    </dgm:pt>
    <dgm:pt modelId="{A328B78E-2072-4D9D-8276-5A22318D7B36}" type="pres">
      <dgm:prSet presAssocID="{89B38248-D34B-46D7-B713-D21A121A9BD5}" presName="parentText" presStyleLbl="node1" presStyleIdx="1" presStyleCnt="5">
        <dgm:presLayoutVars>
          <dgm:chMax val="0"/>
          <dgm:bulletEnabled val="1"/>
        </dgm:presLayoutVars>
      </dgm:prSet>
      <dgm:spPr/>
    </dgm:pt>
    <dgm:pt modelId="{23DDF079-1FF8-4494-AAB4-595CA4F822BA}" type="pres">
      <dgm:prSet presAssocID="{30226150-A123-42CB-B7C4-7A4B85B2DBB7}" presName="spacer" presStyleCnt="0"/>
      <dgm:spPr/>
    </dgm:pt>
    <dgm:pt modelId="{2FAC628C-0F83-4500-AB32-38BF6CB6547C}" type="pres">
      <dgm:prSet presAssocID="{69822C85-0118-4B06-AE98-94D68BF344A7}" presName="parentText" presStyleLbl="node1" presStyleIdx="2" presStyleCnt="5">
        <dgm:presLayoutVars>
          <dgm:chMax val="0"/>
          <dgm:bulletEnabled val="1"/>
        </dgm:presLayoutVars>
      </dgm:prSet>
      <dgm:spPr/>
    </dgm:pt>
    <dgm:pt modelId="{0FE96A9A-F6FB-4B43-9E7D-73F56B8C7D39}" type="pres">
      <dgm:prSet presAssocID="{5069AFCB-29FB-4278-BE0B-4BDE9DD93E8E}" presName="spacer" presStyleCnt="0"/>
      <dgm:spPr/>
    </dgm:pt>
    <dgm:pt modelId="{61E73804-185B-4F2A-9E35-E453E1E7FD3A}" type="pres">
      <dgm:prSet presAssocID="{3C183E62-4D63-4190-AD89-1E9C160CB836}" presName="parentText" presStyleLbl="node1" presStyleIdx="3" presStyleCnt="5">
        <dgm:presLayoutVars>
          <dgm:chMax val="0"/>
          <dgm:bulletEnabled val="1"/>
        </dgm:presLayoutVars>
      </dgm:prSet>
      <dgm:spPr/>
    </dgm:pt>
    <dgm:pt modelId="{9D4FF7AB-C83D-40C4-A48E-01511267061D}" type="pres">
      <dgm:prSet presAssocID="{92589FDF-E5C4-448C-B781-11E64B398530}" presName="spacer" presStyleCnt="0"/>
      <dgm:spPr/>
    </dgm:pt>
    <dgm:pt modelId="{87F7C270-6095-4199-B51B-992A06D421FF}" type="pres">
      <dgm:prSet presAssocID="{981E059E-EB24-4C94-9B12-1639C7DC915B}" presName="parentText" presStyleLbl="node1" presStyleIdx="4" presStyleCnt="5">
        <dgm:presLayoutVars>
          <dgm:chMax val="0"/>
          <dgm:bulletEnabled val="1"/>
        </dgm:presLayoutVars>
      </dgm:prSet>
      <dgm:spPr/>
    </dgm:pt>
  </dgm:ptLst>
  <dgm:cxnLst>
    <dgm:cxn modelId="{B9630A07-FB69-4E5F-9E12-4C0489F57B1E}" srcId="{DD9AC526-7402-48CC-A16A-A5013EBD9061}" destId="{3C183E62-4D63-4190-AD89-1E9C160CB836}" srcOrd="3" destOrd="0" parTransId="{AA604308-B635-4001-9BAD-E622D3909A98}" sibTransId="{92589FDF-E5C4-448C-B781-11E64B398530}"/>
    <dgm:cxn modelId="{FFBB4A0C-98CD-4537-9DF8-0992DED79F98}" srcId="{DD9AC526-7402-48CC-A16A-A5013EBD9061}" destId="{1A0D9E45-55BF-4E06-BC08-2E1222590627}" srcOrd="0" destOrd="0" parTransId="{0E0540CB-0ED7-4FC4-AF12-EDE8596256AE}" sibTransId="{F86816E8-1DA0-4D75-9F03-74F74EEAC200}"/>
    <dgm:cxn modelId="{2ACD2B23-AB8D-4444-A4DF-A57A1CF8F8E5}" type="presOf" srcId="{DD9AC526-7402-48CC-A16A-A5013EBD9061}" destId="{A092C4DB-584E-4364-9B51-950375D74D7F}" srcOrd="0" destOrd="0" presId="urn:microsoft.com/office/officeart/2005/8/layout/vList2"/>
    <dgm:cxn modelId="{D2CD6143-D3CB-4AD0-9BF7-DE52CBE5E307}" type="presOf" srcId="{981E059E-EB24-4C94-9B12-1639C7DC915B}" destId="{87F7C270-6095-4199-B51B-992A06D421FF}" srcOrd="0" destOrd="0" presId="urn:microsoft.com/office/officeart/2005/8/layout/vList2"/>
    <dgm:cxn modelId="{C7DCA965-1818-47F9-86BF-50EE5FF0B6F8}" type="presOf" srcId="{89B38248-D34B-46D7-B713-D21A121A9BD5}" destId="{A328B78E-2072-4D9D-8276-5A22318D7B36}" srcOrd="0" destOrd="0" presId="urn:microsoft.com/office/officeart/2005/8/layout/vList2"/>
    <dgm:cxn modelId="{DF687D67-1737-486D-B76D-8EE3B57BC923}" srcId="{DD9AC526-7402-48CC-A16A-A5013EBD9061}" destId="{981E059E-EB24-4C94-9B12-1639C7DC915B}" srcOrd="4" destOrd="0" parTransId="{48B4067D-57C8-49FC-A416-E7644AAFBEF4}" sibTransId="{380CD1CF-FF1F-439D-AFBF-3624935A9515}"/>
    <dgm:cxn modelId="{EBF64851-CC56-46A6-9BE3-913B7C04D499}" srcId="{DD9AC526-7402-48CC-A16A-A5013EBD9061}" destId="{89B38248-D34B-46D7-B713-D21A121A9BD5}" srcOrd="1" destOrd="0" parTransId="{8A4EDED1-79BF-44FB-8488-3EB979B31262}" sibTransId="{30226150-A123-42CB-B7C4-7A4B85B2DBB7}"/>
    <dgm:cxn modelId="{0BB72A78-6285-4FFF-B417-AFE45ADD9CCF}" type="presOf" srcId="{3C183E62-4D63-4190-AD89-1E9C160CB836}" destId="{61E73804-185B-4F2A-9E35-E453E1E7FD3A}" srcOrd="0" destOrd="0" presId="urn:microsoft.com/office/officeart/2005/8/layout/vList2"/>
    <dgm:cxn modelId="{C2BA96C1-4207-4ADF-8325-38D4933808A0}" type="presOf" srcId="{69822C85-0118-4B06-AE98-94D68BF344A7}" destId="{2FAC628C-0F83-4500-AB32-38BF6CB6547C}" srcOrd="0" destOrd="0" presId="urn:microsoft.com/office/officeart/2005/8/layout/vList2"/>
    <dgm:cxn modelId="{93CA29D7-0A73-44C2-8B57-174B66DB68A7}" type="presOf" srcId="{1A0D9E45-55BF-4E06-BC08-2E1222590627}" destId="{C016F029-5E99-4B7B-98BB-670742DA3596}" srcOrd="0" destOrd="0" presId="urn:microsoft.com/office/officeart/2005/8/layout/vList2"/>
    <dgm:cxn modelId="{59088EF8-304B-43C5-A738-36322EF7696D}" srcId="{DD9AC526-7402-48CC-A16A-A5013EBD9061}" destId="{69822C85-0118-4B06-AE98-94D68BF344A7}" srcOrd="2" destOrd="0" parTransId="{6383869C-7A39-44C4-BF98-6F5E3052F644}" sibTransId="{5069AFCB-29FB-4278-BE0B-4BDE9DD93E8E}"/>
    <dgm:cxn modelId="{C349C737-248D-4CF1-88E4-31E6EAF8B163}" type="presParOf" srcId="{A092C4DB-584E-4364-9B51-950375D74D7F}" destId="{C016F029-5E99-4B7B-98BB-670742DA3596}" srcOrd="0" destOrd="0" presId="urn:microsoft.com/office/officeart/2005/8/layout/vList2"/>
    <dgm:cxn modelId="{AB1C733A-7224-4688-A32E-ABB5914B3DFA}" type="presParOf" srcId="{A092C4DB-584E-4364-9B51-950375D74D7F}" destId="{2D5F8A8F-6A77-43E6-8434-F13E22649B1A}" srcOrd="1" destOrd="0" presId="urn:microsoft.com/office/officeart/2005/8/layout/vList2"/>
    <dgm:cxn modelId="{16F3542B-3332-4F7E-AA94-9DD9D1EB6F83}" type="presParOf" srcId="{A092C4DB-584E-4364-9B51-950375D74D7F}" destId="{A328B78E-2072-4D9D-8276-5A22318D7B36}" srcOrd="2" destOrd="0" presId="urn:microsoft.com/office/officeart/2005/8/layout/vList2"/>
    <dgm:cxn modelId="{5BA62AF5-B46C-4A1D-86BB-33F84CE4B800}" type="presParOf" srcId="{A092C4DB-584E-4364-9B51-950375D74D7F}" destId="{23DDF079-1FF8-4494-AAB4-595CA4F822BA}" srcOrd="3" destOrd="0" presId="urn:microsoft.com/office/officeart/2005/8/layout/vList2"/>
    <dgm:cxn modelId="{4E5947BD-0AC7-4FB2-9D40-2528FB05EF95}" type="presParOf" srcId="{A092C4DB-584E-4364-9B51-950375D74D7F}" destId="{2FAC628C-0F83-4500-AB32-38BF6CB6547C}" srcOrd="4" destOrd="0" presId="urn:microsoft.com/office/officeart/2005/8/layout/vList2"/>
    <dgm:cxn modelId="{7BF56381-C9B7-46C9-8A23-D87970739A80}" type="presParOf" srcId="{A092C4DB-584E-4364-9B51-950375D74D7F}" destId="{0FE96A9A-F6FB-4B43-9E7D-73F56B8C7D39}" srcOrd="5" destOrd="0" presId="urn:microsoft.com/office/officeart/2005/8/layout/vList2"/>
    <dgm:cxn modelId="{ED6CB48B-C7FE-47EF-AC8F-B7870DC60F71}" type="presParOf" srcId="{A092C4DB-584E-4364-9B51-950375D74D7F}" destId="{61E73804-185B-4F2A-9E35-E453E1E7FD3A}" srcOrd="6" destOrd="0" presId="urn:microsoft.com/office/officeart/2005/8/layout/vList2"/>
    <dgm:cxn modelId="{573705A5-6A2D-498B-8D2C-D29E04B509D1}" type="presParOf" srcId="{A092C4DB-584E-4364-9B51-950375D74D7F}" destId="{9D4FF7AB-C83D-40C4-A48E-01511267061D}" srcOrd="7" destOrd="0" presId="urn:microsoft.com/office/officeart/2005/8/layout/vList2"/>
    <dgm:cxn modelId="{A74A2D15-1170-422C-A867-53E4A6A0CA0B}" type="presParOf" srcId="{A092C4DB-584E-4364-9B51-950375D74D7F}" destId="{87F7C270-6095-4199-B51B-992A06D421F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EA2C4C-8268-4461-B69B-86EFB39C31CF}" type="doc">
      <dgm:prSet loTypeId="urn:microsoft.com/office/officeart/2005/8/layout/cycle3" loCatId="cycle" qsTypeId="urn:microsoft.com/office/officeart/2005/8/quickstyle/simple1" qsCatId="simple" csTypeId="urn:microsoft.com/office/officeart/2005/8/colors/colorful3" csCatId="colorful" phldr="1"/>
      <dgm:spPr/>
      <dgm:t>
        <a:bodyPr/>
        <a:lstStyle/>
        <a:p>
          <a:endParaRPr lang="en-US"/>
        </a:p>
      </dgm:t>
    </dgm:pt>
    <dgm:pt modelId="{A268293F-5EA4-4CE0-A134-7BEF650C3AF4}">
      <dgm:prSet phldrT="[Text]" phldr="0"/>
      <dgm:spPr/>
      <dgm:t>
        <a:bodyPr/>
        <a:lstStyle/>
        <a:p>
          <a:pPr rtl="0"/>
          <a:r>
            <a:rPr lang="en-US" dirty="0">
              <a:latin typeface="Calibri Light" panose="020F0302020204030204"/>
            </a:rPr>
            <a:t>Initial Appointment for GPMP / AHC</a:t>
          </a:r>
          <a:endParaRPr lang="en-US" dirty="0"/>
        </a:p>
      </dgm:t>
    </dgm:pt>
    <dgm:pt modelId="{36B746C0-8707-4854-8591-68FF1551B526}" type="parTrans" cxnId="{27D5F4E5-B32E-4E60-A724-B2F70F7BE6B1}">
      <dgm:prSet/>
      <dgm:spPr/>
      <dgm:t>
        <a:bodyPr/>
        <a:lstStyle/>
        <a:p>
          <a:endParaRPr lang="en-US"/>
        </a:p>
      </dgm:t>
    </dgm:pt>
    <dgm:pt modelId="{7030708B-F0D3-4CD5-A340-40A832927C1B}" type="sibTrans" cxnId="{27D5F4E5-B32E-4E60-A724-B2F70F7BE6B1}">
      <dgm:prSet/>
      <dgm:spPr/>
      <dgm:t>
        <a:bodyPr/>
        <a:lstStyle/>
        <a:p>
          <a:endParaRPr lang="en-US"/>
        </a:p>
      </dgm:t>
    </dgm:pt>
    <dgm:pt modelId="{A8831BF5-FDEC-48B1-A2F0-144D593A83F8}">
      <dgm:prSet phldrT="[Text]" phldr="0"/>
      <dgm:spPr/>
      <dgm:t>
        <a:bodyPr/>
        <a:lstStyle/>
        <a:p>
          <a:pPr rtl="0"/>
          <a:r>
            <a:rPr lang="en-US" dirty="0"/>
            <a:t>Service Delivery</a:t>
          </a:r>
        </a:p>
      </dgm:t>
    </dgm:pt>
    <dgm:pt modelId="{509E8254-5C05-4502-929A-E1CB2F00140B}" type="parTrans" cxnId="{1A91DDC5-3638-4C8B-887C-854AC513C8FA}">
      <dgm:prSet/>
      <dgm:spPr/>
      <dgm:t>
        <a:bodyPr/>
        <a:lstStyle/>
        <a:p>
          <a:endParaRPr lang="en-US"/>
        </a:p>
      </dgm:t>
    </dgm:pt>
    <dgm:pt modelId="{761398E8-D3F1-4056-9348-A8EC71000801}" type="sibTrans" cxnId="{1A91DDC5-3638-4C8B-887C-854AC513C8FA}">
      <dgm:prSet/>
      <dgm:spPr/>
      <dgm:t>
        <a:bodyPr/>
        <a:lstStyle/>
        <a:p>
          <a:endParaRPr lang="en-US"/>
        </a:p>
      </dgm:t>
    </dgm:pt>
    <dgm:pt modelId="{BE6236F3-A99E-4667-B2F3-FCBB4D391386}">
      <dgm:prSet phldrT="[Text]" phldr="0"/>
      <dgm:spPr/>
      <dgm:t>
        <a:bodyPr/>
        <a:lstStyle/>
        <a:p>
          <a:pPr rtl="0"/>
          <a:r>
            <a:rPr lang="en-US" dirty="0"/>
            <a:t>Review</a:t>
          </a:r>
          <a:r>
            <a:rPr lang="en-US" baseline="0" dirty="0"/>
            <a:t> and continuity of care</a:t>
          </a:r>
          <a:endParaRPr lang="en-US" dirty="0"/>
        </a:p>
      </dgm:t>
    </dgm:pt>
    <dgm:pt modelId="{0E30C328-6E60-4605-9141-2117D5ED3454}" type="parTrans" cxnId="{F4DB38BA-40B8-4147-94E8-493F7D0A1268}">
      <dgm:prSet/>
      <dgm:spPr/>
      <dgm:t>
        <a:bodyPr/>
        <a:lstStyle/>
        <a:p>
          <a:endParaRPr lang="en-US"/>
        </a:p>
      </dgm:t>
    </dgm:pt>
    <dgm:pt modelId="{E49D8B90-50EA-40A1-A65B-B7B104FB84BE}" type="sibTrans" cxnId="{F4DB38BA-40B8-4147-94E8-493F7D0A1268}">
      <dgm:prSet/>
      <dgm:spPr/>
      <dgm:t>
        <a:bodyPr/>
        <a:lstStyle/>
        <a:p>
          <a:endParaRPr lang="en-US"/>
        </a:p>
      </dgm:t>
    </dgm:pt>
    <dgm:pt modelId="{5BEE749B-EC98-4345-AE43-7333F1461014}">
      <dgm:prSet phldrT="[Text]" phldr="0"/>
      <dgm:spPr/>
      <dgm:t>
        <a:bodyPr/>
        <a:lstStyle/>
        <a:p>
          <a:pPr rtl="0"/>
          <a:r>
            <a:rPr lang="en-US" dirty="0"/>
            <a:t>Cycle Repeats</a:t>
          </a:r>
        </a:p>
      </dgm:t>
    </dgm:pt>
    <dgm:pt modelId="{71B42C27-C1B0-4B9B-981B-4E660F4609D1}" type="parTrans" cxnId="{184A7091-85A1-4A72-827F-E5187094B6FE}">
      <dgm:prSet/>
      <dgm:spPr/>
      <dgm:t>
        <a:bodyPr/>
        <a:lstStyle/>
        <a:p>
          <a:endParaRPr lang="en-AU"/>
        </a:p>
      </dgm:t>
    </dgm:pt>
    <dgm:pt modelId="{79D2E3E1-6B3F-4A5A-8DCB-9DEC85E2B074}" type="sibTrans" cxnId="{184A7091-85A1-4A72-827F-E5187094B6FE}">
      <dgm:prSet/>
      <dgm:spPr/>
      <dgm:t>
        <a:bodyPr/>
        <a:lstStyle/>
        <a:p>
          <a:endParaRPr lang="en-AU"/>
        </a:p>
      </dgm:t>
    </dgm:pt>
    <dgm:pt modelId="{BE4616E7-EE53-48FA-BEE8-98286F76871E}" type="pres">
      <dgm:prSet presAssocID="{A8EA2C4C-8268-4461-B69B-86EFB39C31CF}" presName="Name0" presStyleCnt="0">
        <dgm:presLayoutVars>
          <dgm:dir/>
          <dgm:resizeHandles val="exact"/>
        </dgm:presLayoutVars>
      </dgm:prSet>
      <dgm:spPr/>
    </dgm:pt>
    <dgm:pt modelId="{4F5D3851-455F-43A1-BF97-85C5A9103530}" type="pres">
      <dgm:prSet presAssocID="{A8EA2C4C-8268-4461-B69B-86EFB39C31CF}" presName="cycle" presStyleCnt="0"/>
      <dgm:spPr/>
    </dgm:pt>
    <dgm:pt modelId="{95663D04-2A1B-4131-8C24-B813F755B1A1}" type="pres">
      <dgm:prSet presAssocID="{A268293F-5EA4-4CE0-A134-7BEF650C3AF4}" presName="nodeFirstNode" presStyleLbl="node1" presStyleIdx="0" presStyleCnt="4">
        <dgm:presLayoutVars>
          <dgm:bulletEnabled val="1"/>
        </dgm:presLayoutVars>
      </dgm:prSet>
      <dgm:spPr/>
    </dgm:pt>
    <dgm:pt modelId="{0A0F3A96-63AF-4B1A-A9FC-D60B3D1841EC}" type="pres">
      <dgm:prSet presAssocID="{7030708B-F0D3-4CD5-A340-40A832927C1B}" presName="sibTransFirstNode" presStyleLbl="bgShp" presStyleIdx="0" presStyleCnt="1"/>
      <dgm:spPr/>
    </dgm:pt>
    <dgm:pt modelId="{F4324D9F-5C98-44A5-B38B-3FED29D47C0D}" type="pres">
      <dgm:prSet presAssocID="{A8831BF5-FDEC-48B1-A2F0-144D593A83F8}" presName="nodeFollowingNodes" presStyleLbl="node1" presStyleIdx="1" presStyleCnt="4">
        <dgm:presLayoutVars>
          <dgm:bulletEnabled val="1"/>
        </dgm:presLayoutVars>
      </dgm:prSet>
      <dgm:spPr/>
    </dgm:pt>
    <dgm:pt modelId="{F952C109-9E55-4AF7-8D02-DD042E46F069}" type="pres">
      <dgm:prSet presAssocID="{BE6236F3-A99E-4667-B2F3-FCBB4D391386}" presName="nodeFollowingNodes" presStyleLbl="node1" presStyleIdx="2" presStyleCnt="4">
        <dgm:presLayoutVars>
          <dgm:bulletEnabled val="1"/>
        </dgm:presLayoutVars>
      </dgm:prSet>
      <dgm:spPr/>
    </dgm:pt>
    <dgm:pt modelId="{5B919CCA-37C0-4D01-A6B5-3ED475C2956E}" type="pres">
      <dgm:prSet presAssocID="{5BEE749B-EC98-4345-AE43-7333F1461014}" presName="nodeFollowingNodes" presStyleLbl="node1" presStyleIdx="3" presStyleCnt="4">
        <dgm:presLayoutVars>
          <dgm:bulletEnabled val="1"/>
        </dgm:presLayoutVars>
      </dgm:prSet>
      <dgm:spPr/>
    </dgm:pt>
  </dgm:ptLst>
  <dgm:cxnLst>
    <dgm:cxn modelId="{1411326C-F7AA-4B0D-8174-3945637BD879}" type="presOf" srcId="{A8831BF5-FDEC-48B1-A2F0-144D593A83F8}" destId="{F4324D9F-5C98-44A5-B38B-3FED29D47C0D}" srcOrd="0" destOrd="0" presId="urn:microsoft.com/office/officeart/2005/8/layout/cycle3"/>
    <dgm:cxn modelId="{00A8048B-3357-4A55-8ED7-6D7F5464C32B}" type="presOf" srcId="{7030708B-F0D3-4CD5-A340-40A832927C1B}" destId="{0A0F3A96-63AF-4B1A-A9FC-D60B3D1841EC}" srcOrd="0" destOrd="0" presId="urn:microsoft.com/office/officeart/2005/8/layout/cycle3"/>
    <dgm:cxn modelId="{5E146D8C-F2BB-4523-92BC-C08028202A6E}" type="presOf" srcId="{5BEE749B-EC98-4345-AE43-7333F1461014}" destId="{5B919CCA-37C0-4D01-A6B5-3ED475C2956E}" srcOrd="0" destOrd="0" presId="urn:microsoft.com/office/officeart/2005/8/layout/cycle3"/>
    <dgm:cxn modelId="{184A7091-85A1-4A72-827F-E5187094B6FE}" srcId="{A8EA2C4C-8268-4461-B69B-86EFB39C31CF}" destId="{5BEE749B-EC98-4345-AE43-7333F1461014}" srcOrd="3" destOrd="0" parTransId="{71B42C27-C1B0-4B9B-981B-4E660F4609D1}" sibTransId="{79D2E3E1-6B3F-4A5A-8DCB-9DEC85E2B074}"/>
    <dgm:cxn modelId="{F4DB38BA-40B8-4147-94E8-493F7D0A1268}" srcId="{A8EA2C4C-8268-4461-B69B-86EFB39C31CF}" destId="{BE6236F3-A99E-4667-B2F3-FCBB4D391386}" srcOrd="2" destOrd="0" parTransId="{0E30C328-6E60-4605-9141-2117D5ED3454}" sibTransId="{E49D8B90-50EA-40A1-A65B-B7B104FB84BE}"/>
    <dgm:cxn modelId="{E8228EBC-887F-4CE3-B678-1E1685E837ED}" type="presOf" srcId="{BE6236F3-A99E-4667-B2F3-FCBB4D391386}" destId="{F952C109-9E55-4AF7-8D02-DD042E46F069}" srcOrd="0" destOrd="0" presId="urn:microsoft.com/office/officeart/2005/8/layout/cycle3"/>
    <dgm:cxn modelId="{1A91DDC5-3638-4C8B-887C-854AC513C8FA}" srcId="{A8EA2C4C-8268-4461-B69B-86EFB39C31CF}" destId="{A8831BF5-FDEC-48B1-A2F0-144D593A83F8}" srcOrd="1" destOrd="0" parTransId="{509E8254-5C05-4502-929A-E1CB2F00140B}" sibTransId="{761398E8-D3F1-4056-9348-A8EC71000801}"/>
    <dgm:cxn modelId="{27D5F4E5-B32E-4E60-A724-B2F70F7BE6B1}" srcId="{A8EA2C4C-8268-4461-B69B-86EFB39C31CF}" destId="{A268293F-5EA4-4CE0-A134-7BEF650C3AF4}" srcOrd="0" destOrd="0" parTransId="{36B746C0-8707-4854-8591-68FF1551B526}" sibTransId="{7030708B-F0D3-4CD5-A340-40A832927C1B}"/>
    <dgm:cxn modelId="{2ECD98F2-9F4E-4525-AFC3-76BD104434DC}" type="presOf" srcId="{A8EA2C4C-8268-4461-B69B-86EFB39C31CF}" destId="{BE4616E7-EE53-48FA-BEE8-98286F76871E}" srcOrd="0" destOrd="0" presId="urn:microsoft.com/office/officeart/2005/8/layout/cycle3"/>
    <dgm:cxn modelId="{19F28BFC-6B70-4ACE-9836-2D6AA040B830}" type="presOf" srcId="{A268293F-5EA4-4CE0-A134-7BEF650C3AF4}" destId="{95663D04-2A1B-4131-8C24-B813F755B1A1}" srcOrd="0" destOrd="0" presId="urn:microsoft.com/office/officeart/2005/8/layout/cycle3"/>
    <dgm:cxn modelId="{0F6C5164-5F6D-4D27-A0A5-FDB1919FB4E1}" type="presParOf" srcId="{BE4616E7-EE53-48FA-BEE8-98286F76871E}" destId="{4F5D3851-455F-43A1-BF97-85C5A9103530}" srcOrd="0" destOrd="0" presId="urn:microsoft.com/office/officeart/2005/8/layout/cycle3"/>
    <dgm:cxn modelId="{A02D4607-E8A6-40B1-89D7-65A3B32DD71B}" type="presParOf" srcId="{4F5D3851-455F-43A1-BF97-85C5A9103530}" destId="{95663D04-2A1B-4131-8C24-B813F755B1A1}" srcOrd="0" destOrd="0" presId="urn:microsoft.com/office/officeart/2005/8/layout/cycle3"/>
    <dgm:cxn modelId="{BFD155C6-634A-4CFE-8E7A-E1A132544C52}" type="presParOf" srcId="{4F5D3851-455F-43A1-BF97-85C5A9103530}" destId="{0A0F3A96-63AF-4B1A-A9FC-D60B3D1841EC}" srcOrd="1" destOrd="0" presId="urn:microsoft.com/office/officeart/2005/8/layout/cycle3"/>
    <dgm:cxn modelId="{F5B5EE7C-86A5-47F1-B86B-5D405F6EABC9}" type="presParOf" srcId="{4F5D3851-455F-43A1-BF97-85C5A9103530}" destId="{F4324D9F-5C98-44A5-B38B-3FED29D47C0D}" srcOrd="2" destOrd="0" presId="urn:microsoft.com/office/officeart/2005/8/layout/cycle3"/>
    <dgm:cxn modelId="{0ADA0ED3-2B82-4D11-87FD-5F88A990D34A}" type="presParOf" srcId="{4F5D3851-455F-43A1-BF97-85C5A9103530}" destId="{F952C109-9E55-4AF7-8D02-DD042E46F069}" srcOrd="3" destOrd="0" presId="urn:microsoft.com/office/officeart/2005/8/layout/cycle3"/>
    <dgm:cxn modelId="{66F39BDC-7A8F-4996-96B1-1DA35D1AC114}" type="presParOf" srcId="{4F5D3851-455F-43A1-BF97-85C5A9103530}" destId="{5B919CCA-37C0-4D01-A6B5-3ED475C2956E}"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1F9A8D-803E-4D89-A9D3-7D20F22E55E4}"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5495C73B-318A-4420-AC32-934C545BDF3D}">
      <dgm:prSet/>
      <dgm:spPr/>
      <dgm:t>
        <a:bodyPr/>
        <a:lstStyle/>
        <a:p>
          <a:r>
            <a:rPr lang="en-US"/>
            <a:t>National Disability insurance Scheme - NDIS</a:t>
          </a:r>
        </a:p>
      </dgm:t>
    </dgm:pt>
    <dgm:pt modelId="{BB7DB161-28F0-4616-B4D3-D6F898DAD799}" type="parTrans" cxnId="{88376FBD-B1D2-496A-8899-9FE0129B28DB}">
      <dgm:prSet/>
      <dgm:spPr/>
      <dgm:t>
        <a:bodyPr/>
        <a:lstStyle/>
        <a:p>
          <a:endParaRPr lang="en-US"/>
        </a:p>
      </dgm:t>
    </dgm:pt>
    <dgm:pt modelId="{993D8360-1D52-451D-BEF5-49B0BD967B2A}" type="sibTrans" cxnId="{88376FBD-B1D2-496A-8899-9FE0129B28DB}">
      <dgm:prSet/>
      <dgm:spPr/>
      <dgm:t>
        <a:bodyPr/>
        <a:lstStyle/>
        <a:p>
          <a:endParaRPr lang="en-US"/>
        </a:p>
      </dgm:t>
    </dgm:pt>
    <dgm:pt modelId="{D92DBBEC-07DD-4E50-B618-442A011E7325}">
      <dgm:prSet/>
      <dgm:spPr/>
      <dgm:t>
        <a:bodyPr/>
        <a:lstStyle/>
        <a:p>
          <a:r>
            <a:rPr lang="en-US"/>
            <a:t>Commonwealth Home Support Program - CHSP</a:t>
          </a:r>
        </a:p>
      </dgm:t>
    </dgm:pt>
    <dgm:pt modelId="{60E1057A-3E2C-4328-8D29-4EA9C211F5CE}" type="parTrans" cxnId="{1A3965F1-3AB2-42F6-B08C-E716AF525AE9}">
      <dgm:prSet/>
      <dgm:spPr/>
      <dgm:t>
        <a:bodyPr/>
        <a:lstStyle/>
        <a:p>
          <a:endParaRPr lang="en-US"/>
        </a:p>
      </dgm:t>
    </dgm:pt>
    <dgm:pt modelId="{95039AB8-B3B7-44E7-9581-870343CBF6CF}" type="sibTrans" cxnId="{1A3965F1-3AB2-42F6-B08C-E716AF525AE9}">
      <dgm:prSet/>
      <dgm:spPr/>
      <dgm:t>
        <a:bodyPr/>
        <a:lstStyle/>
        <a:p>
          <a:endParaRPr lang="en-US"/>
        </a:p>
      </dgm:t>
    </dgm:pt>
    <dgm:pt modelId="{B127ECA6-ACED-4E25-A523-94DFEF6E2D7A}">
      <dgm:prSet/>
      <dgm:spPr/>
      <dgm:t>
        <a:bodyPr/>
        <a:lstStyle/>
        <a:p>
          <a:r>
            <a:rPr lang="en-US"/>
            <a:t>Rural Doctors Network - RDN</a:t>
          </a:r>
        </a:p>
      </dgm:t>
    </dgm:pt>
    <dgm:pt modelId="{27E6324A-9769-4F18-AA8E-940DB2109FC1}" type="parTrans" cxnId="{785BB9CC-7677-4144-A5F2-C1CAE13682D0}">
      <dgm:prSet/>
      <dgm:spPr/>
      <dgm:t>
        <a:bodyPr/>
        <a:lstStyle/>
        <a:p>
          <a:endParaRPr lang="en-US"/>
        </a:p>
      </dgm:t>
    </dgm:pt>
    <dgm:pt modelId="{EEEF3A54-BD23-438F-8E79-949BA6423EE8}" type="sibTrans" cxnId="{785BB9CC-7677-4144-A5F2-C1CAE13682D0}">
      <dgm:prSet/>
      <dgm:spPr/>
      <dgm:t>
        <a:bodyPr/>
        <a:lstStyle/>
        <a:p>
          <a:endParaRPr lang="en-US"/>
        </a:p>
      </dgm:t>
    </dgm:pt>
    <dgm:pt modelId="{34543FA8-D7A4-426C-9CC3-D7CCD137FBEA}">
      <dgm:prSet/>
      <dgm:spPr/>
      <dgm:t>
        <a:bodyPr/>
        <a:lstStyle/>
        <a:p>
          <a:r>
            <a:rPr lang="en-US"/>
            <a:t>Program Funding</a:t>
          </a:r>
        </a:p>
      </dgm:t>
    </dgm:pt>
    <dgm:pt modelId="{506500A8-50C1-49A9-9C55-FFCD2E6F8924}" type="parTrans" cxnId="{B00DF34F-BA53-412B-97EA-497772C352C7}">
      <dgm:prSet/>
      <dgm:spPr/>
      <dgm:t>
        <a:bodyPr/>
        <a:lstStyle/>
        <a:p>
          <a:endParaRPr lang="en-US"/>
        </a:p>
      </dgm:t>
    </dgm:pt>
    <dgm:pt modelId="{1E813B74-3CA5-410A-8EE3-0AC8CA28F179}" type="sibTrans" cxnId="{B00DF34F-BA53-412B-97EA-497772C352C7}">
      <dgm:prSet/>
      <dgm:spPr/>
      <dgm:t>
        <a:bodyPr/>
        <a:lstStyle/>
        <a:p>
          <a:endParaRPr lang="en-US"/>
        </a:p>
      </dgm:t>
    </dgm:pt>
    <dgm:pt modelId="{496E8828-8909-4031-820D-355B9B3DD3B8}">
      <dgm:prSet/>
      <dgm:spPr/>
      <dgm:t>
        <a:bodyPr/>
        <a:lstStyle/>
        <a:p>
          <a:r>
            <a:rPr lang="en-US"/>
            <a:t>Department of Community and Justice (DCJ)</a:t>
          </a:r>
        </a:p>
      </dgm:t>
    </dgm:pt>
    <dgm:pt modelId="{F28F2E98-97EF-4B8F-B0CC-3C0624FCB443}" type="parTrans" cxnId="{3E81F8F2-6B5D-4081-ABE8-EFB240112699}">
      <dgm:prSet/>
      <dgm:spPr/>
      <dgm:t>
        <a:bodyPr/>
        <a:lstStyle/>
        <a:p>
          <a:endParaRPr lang="en-US"/>
        </a:p>
      </dgm:t>
    </dgm:pt>
    <dgm:pt modelId="{84ECDFD6-58ED-4238-B401-7B0A02267853}" type="sibTrans" cxnId="{3E81F8F2-6B5D-4081-ABE8-EFB240112699}">
      <dgm:prSet/>
      <dgm:spPr/>
      <dgm:t>
        <a:bodyPr/>
        <a:lstStyle/>
        <a:p>
          <a:endParaRPr lang="en-US"/>
        </a:p>
      </dgm:t>
    </dgm:pt>
    <dgm:pt modelId="{5F2F6F11-E69A-4215-894A-30E03BFAEC9E}">
      <dgm:prSet/>
      <dgm:spPr/>
      <dgm:t>
        <a:bodyPr/>
        <a:lstStyle/>
        <a:p>
          <a:r>
            <a:rPr lang="en-US"/>
            <a:t>Primary Health Network – Western NSW PHN</a:t>
          </a:r>
        </a:p>
      </dgm:t>
    </dgm:pt>
    <dgm:pt modelId="{BC1C23E5-FC26-47E1-80E2-149E57D6CA23}" type="parTrans" cxnId="{4B2F6187-F56C-4066-A34D-326341676FE1}">
      <dgm:prSet/>
      <dgm:spPr/>
      <dgm:t>
        <a:bodyPr/>
        <a:lstStyle/>
        <a:p>
          <a:endParaRPr lang="en-US"/>
        </a:p>
      </dgm:t>
    </dgm:pt>
    <dgm:pt modelId="{73DD0045-9FA9-4AB0-B428-2728F6A6233A}" type="sibTrans" cxnId="{4B2F6187-F56C-4066-A34D-326341676FE1}">
      <dgm:prSet/>
      <dgm:spPr/>
      <dgm:t>
        <a:bodyPr/>
        <a:lstStyle/>
        <a:p>
          <a:endParaRPr lang="en-US"/>
        </a:p>
      </dgm:t>
    </dgm:pt>
    <dgm:pt modelId="{A2B2452E-DF84-4E87-979F-14E439A07646}">
      <dgm:prSet/>
      <dgm:spPr/>
      <dgm:t>
        <a:bodyPr/>
        <a:lstStyle/>
        <a:p>
          <a:r>
            <a:rPr lang="en-US"/>
            <a:t>SARRAH – Allied Health Assistant Workforce</a:t>
          </a:r>
        </a:p>
      </dgm:t>
    </dgm:pt>
    <dgm:pt modelId="{E1359B74-6EDA-485A-9B73-3A1DFB049172}" type="parTrans" cxnId="{4C6FA121-C0BA-4BA6-B2C5-CEB201337786}">
      <dgm:prSet/>
      <dgm:spPr/>
      <dgm:t>
        <a:bodyPr/>
        <a:lstStyle/>
        <a:p>
          <a:endParaRPr lang="en-US"/>
        </a:p>
      </dgm:t>
    </dgm:pt>
    <dgm:pt modelId="{FD51A75A-1238-4444-99B9-8A2CA55C081E}" type="sibTrans" cxnId="{4C6FA121-C0BA-4BA6-B2C5-CEB201337786}">
      <dgm:prSet/>
      <dgm:spPr/>
      <dgm:t>
        <a:bodyPr/>
        <a:lstStyle/>
        <a:p>
          <a:endParaRPr lang="en-US"/>
        </a:p>
      </dgm:t>
    </dgm:pt>
    <dgm:pt modelId="{C15674DE-A963-4E2C-91D6-1F4CA86CC88B}" type="pres">
      <dgm:prSet presAssocID="{9D1F9A8D-803E-4D89-A9D3-7D20F22E55E4}" presName="linear" presStyleCnt="0">
        <dgm:presLayoutVars>
          <dgm:dir/>
          <dgm:animLvl val="lvl"/>
          <dgm:resizeHandles val="exact"/>
        </dgm:presLayoutVars>
      </dgm:prSet>
      <dgm:spPr/>
    </dgm:pt>
    <dgm:pt modelId="{8D78FE60-CB47-446A-8C8A-F8CB4B9A8587}" type="pres">
      <dgm:prSet presAssocID="{5495C73B-318A-4420-AC32-934C545BDF3D}" presName="parentLin" presStyleCnt="0"/>
      <dgm:spPr/>
    </dgm:pt>
    <dgm:pt modelId="{05405549-0276-4DFA-B3AA-99910DA91AA0}" type="pres">
      <dgm:prSet presAssocID="{5495C73B-318A-4420-AC32-934C545BDF3D}" presName="parentLeftMargin" presStyleLbl="node1" presStyleIdx="0" presStyleCnt="4"/>
      <dgm:spPr/>
    </dgm:pt>
    <dgm:pt modelId="{FD14DA3A-B3FD-438A-AE8F-81587BC81196}" type="pres">
      <dgm:prSet presAssocID="{5495C73B-318A-4420-AC32-934C545BDF3D}" presName="parentText" presStyleLbl="node1" presStyleIdx="0" presStyleCnt="4">
        <dgm:presLayoutVars>
          <dgm:chMax val="0"/>
          <dgm:bulletEnabled val="1"/>
        </dgm:presLayoutVars>
      </dgm:prSet>
      <dgm:spPr/>
    </dgm:pt>
    <dgm:pt modelId="{71D34E22-433C-48C1-9E3F-A28FF665AC6E}" type="pres">
      <dgm:prSet presAssocID="{5495C73B-318A-4420-AC32-934C545BDF3D}" presName="negativeSpace" presStyleCnt="0"/>
      <dgm:spPr/>
    </dgm:pt>
    <dgm:pt modelId="{4C7783EB-DD60-464A-B9BB-1DE7878822CD}" type="pres">
      <dgm:prSet presAssocID="{5495C73B-318A-4420-AC32-934C545BDF3D}" presName="childText" presStyleLbl="conFgAcc1" presStyleIdx="0" presStyleCnt="4">
        <dgm:presLayoutVars>
          <dgm:bulletEnabled val="1"/>
        </dgm:presLayoutVars>
      </dgm:prSet>
      <dgm:spPr/>
    </dgm:pt>
    <dgm:pt modelId="{E89FC141-DEA1-4622-8245-16F105C728AA}" type="pres">
      <dgm:prSet presAssocID="{993D8360-1D52-451D-BEF5-49B0BD967B2A}" presName="spaceBetweenRectangles" presStyleCnt="0"/>
      <dgm:spPr/>
    </dgm:pt>
    <dgm:pt modelId="{D3C45666-6762-47B2-AF06-324987426F41}" type="pres">
      <dgm:prSet presAssocID="{D92DBBEC-07DD-4E50-B618-442A011E7325}" presName="parentLin" presStyleCnt="0"/>
      <dgm:spPr/>
    </dgm:pt>
    <dgm:pt modelId="{1169D124-F1FA-47A6-8F14-1B72EA3B79CC}" type="pres">
      <dgm:prSet presAssocID="{D92DBBEC-07DD-4E50-B618-442A011E7325}" presName="parentLeftMargin" presStyleLbl="node1" presStyleIdx="0" presStyleCnt="4"/>
      <dgm:spPr/>
    </dgm:pt>
    <dgm:pt modelId="{DBE56E63-49D1-439D-8AF7-918BF7393F67}" type="pres">
      <dgm:prSet presAssocID="{D92DBBEC-07DD-4E50-B618-442A011E7325}" presName="parentText" presStyleLbl="node1" presStyleIdx="1" presStyleCnt="4">
        <dgm:presLayoutVars>
          <dgm:chMax val="0"/>
          <dgm:bulletEnabled val="1"/>
        </dgm:presLayoutVars>
      </dgm:prSet>
      <dgm:spPr/>
    </dgm:pt>
    <dgm:pt modelId="{A508BE6B-B934-488C-9C19-9BF8FD94BB80}" type="pres">
      <dgm:prSet presAssocID="{D92DBBEC-07DD-4E50-B618-442A011E7325}" presName="negativeSpace" presStyleCnt="0"/>
      <dgm:spPr/>
    </dgm:pt>
    <dgm:pt modelId="{F48482CA-D682-4E10-9C7F-B15EB44E20D5}" type="pres">
      <dgm:prSet presAssocID="{D92DBBEC-07DD-4E50-B618-442A011E7325}" presName="childText" presStyleLbl="conFgAcc1" presStyleIdx="1" presStyleCnt="4">
        <dgm:presLayoutVars>
          <dgm:bulletEnabled val="1"/>
        </dgm:presLayoutVars>
      </dgm:prSet>
      <dgm:spPr/>
    </dgm:pt>
    <dgm:pt modelId="{DF52D6B9-8D6D-4F0A-9AAD-9DAC3F11028C}" type="pres">
      <dgm:prSet presAssocID="{95039AB8-B3B7-44E7-9581-870343CBF6CF}" presName="spaceBetweenRectangles" presStyleCnt="0"/>
      <dgm:spPr/>
    </dgm:pt>
    <dgm:pt modelId="{9FCA9A81-F517-4A7A-8DF4-6C1BE089E1D9}" type="pres">
      <dgm:prSet presAssocID="{B127ECA6-ACED-4E25-A523-94DFEF6E2D7A}" presName="parentLin" presStyleCnt="0"/>
      <dgm:spPr/>
    </dgm:pt>
    <dgm:pt modelId="{688D0034-583F-45AB-A087-4D2BAECA7DE2}" type="pres">
      <dgm:prSet presAssocID="{B127ECA6-ACED-4E25-A523-94DFEF6E2D7A}" presName="parentLeftMargin" presStyleLbl="node1" presStyleIdx="1" presStyleCnt="4"/>
      <dgm:spPr/>
    </dgm:pt>
    <dgm:pt modelId="{66373847-2BC6-45DD-AD3A-D80546ED1A52}" type="pres">
      <dgm:prSet presAssocID="{B127ECA6-ACED-4E25-A523-94DFEF6E2D7A}" presName="parentText" presStyleLbl="node1" presStyleIdx="2" presStyleCnt="4">
        <dgm:presLayoutVars>
          <dgm:chMax val="0"/>
          <dgm:bulletEnabled val="1"/>
        </dgm:presLayoutVars>
      </dgm:prSet>
      <dgm:spPr/>
    </dgm:pt>
    <dgm:pt modelId="{86010C5D-3ED2-4488-97C0-4497B0A631C1}" type="pres">
      <dgm:prSet presAssocID="{B127ECA6-ACED-4E25-A523-94DFEF6E2D7A}" presName="negativeSpace" presStyleCnt="0"/>
      <dgm:spPr/>
    </dgm:pt>
    <dgm:pt modelId="{081F983E-AF7E-4396-86B1-C420C114F488}" type="pres">
      <dgm:prSet presAssocID="{B127ECA6-ACED-4E25-A523-94DFEF6E2D7A}" presName="childText" presStyleLbl="conFgAcc1" presStyleIdx="2" presStyleCnt="4">
        <dgm:presLayoutVars>
          <dgm:bulletEnabled val="1"/>
        </dgm:presLayoutVars>
      </dgm:prSet>
      <dgm:spPr/>
    </dgm:pt>
    <dgm:pt modelId="{0FE28CD8-6FC1-4406-B478-238C7982D734}" type="pres">
      <dgm:prSet presAssocID="{EEEF3A54-BD23-438F-8E79-949BA6423EE8}" presName="spaceBetweenRectangles" presStyleCnt="0"/>
      <dgm:spPr/>
    </dgm:pt>
    <dgm:pt modelId="{52113238-B4B4-4462-BD1B-037273A7A0B5}" type="pres">
      <dgm:prSet presAssocID="{34543FA8-D7A4-426C-9CC3-D7CCD137FBEA}" presName="parentLin" presStyleCnt="0"/>
      <dgm:spPr/>
    </dgm:pt>
    <dgm:pt modelId="{2BE06188-E6E2-4414-9F96-3B7E6F733C62}" type="pres">
      <dgm:prSet presAssocID="{34543FA8-D7A4-426C-9CC3-D7CCD137FBEA}" presName="parentLeftMargin" presStyleLbl="node1" presStyleIdx="2" presStyleCnt="4"/>
      <dgm:spPr/>
    </dgm:pt>
    <dgm:pt modelId="{D74A7E99-7F81-4811-B1C1-E5AC6CC0FCF0}" type="pres">
      <dgm:prSet presAssocID="{34543FA8-D7A4-426C-9CC3-D7CCD137FBEA}" presName="parentText" presStyleLbl="node1" presStyleIdx="3" presStyleCnt="4">
        <dgm:presLayoutVars>
          <dgm:chMax val="0"/>
          <dgm:bulletEnabled val="1"/>
        </dgm:presLayoutVars>
      </dgm:prSet>
      <dgm:spPr/>
    </dgm:pt>
    <dgm:pt modelId="{B2F38091-A438-4028-893E-62EA8CF6EC6E}" type="pres">
      <dgm:prSet presAssocID="{34543FA8-D7A4-426C-9CC3-D7CCD137FBEA}" presName="negativeSpace" presStyleCnt="0"/>
      <dgm:spPr/>
    </dgm:pt>
    <dgm:pt modelId="{E981523A-4A2E-49A0-9911-3F69BE09861F}" type="pres">
      <dgm:prSet presAssocID="{34543FA8-D7A4-426C-9CC3-D7CCD137FBEA}" presName="childText" presStyleLbl="conFgAcc1" presStyleIdx="3" presStyleCnt="4">
        <dgm:presLayoutVars>
          <dgm:bulletEnabled val="1"/>
        </dgm:presLayoutVars>
      </dgm:prSet>
      <dgm:spPr/>
    </dgm:pt>
  </dgm:ptLst>
  <dgm:cxnLst>
    <dgm:cxn modelId="{B1639817-F088-47BC-B56D-F0304604C90E}" type="presOf" srcId="{D92DBBEC-07DD-4E50-B618-442A011E7325}" destId="{1169D124-F1FA-47A6-8F14-1B72EA3B79CC}" srcOrd="0" destOrd="0" presId="urn:microsoft.com/office/officeart/2005/8/layout/list1"/>
    <dgm:cxn modelId="{051AA121-1EFB-4879-866C-AD30C6F51C80}" type="presOf" srcId="{B127ECA6-ACED-4E25-A523-94DFEF6E2D7A}" destId="{688D0034-583F-45AB-A087-4D2BAECA7DE2}" srcOrd="0" destOrd="0" presId="urn:microsoft.com/office/officeart/2005/8/layout/list1"/>
    <dgm:cxn modelId="{4C6FA121-C0BA-4BA6-B2C5-CEB201337786}" srcId="{34543FA8-D7A4-426C-9CC3-D7CCD137FBEA}" destId="{A2B2452E-DF84-4E87-979F-14E439A07646}" srcOrd="2" destOrd="0" parTransId="{E1359B74-6EDA-485A-9B73-3A1DFB049172}" sibTransId="{FD51A75A-1238-4444-99B9-8A2CA55C081E}"/>
    <dgm:cxn modelId="{59B39B37-4B3F-41C4-AF53-CA432CDDE783}" type="presOf" srcId="{5495C73B-318A-4420-AC32-934C545BDF3D}" destId="{05405549-0276-4DFA-B3AA-99910DA91AA0}" srcOrd="0" destOrd="0" presId="urn:microsoft.com/office/officeart/2005/8/layout/list1"/>
    <dgm:cxn modelId="{B00DF34F-BA53-412B-97EA-497772C352C7}" srcId="{9D1F9A8D-803E-4D89-A9D3-7D20F22E55E4}" destId="{34543FA8-D7A4-426C-9CC3-D7CCD137FBEA}" srcOrd="3" destOrd="0" parTransId="{506500A8-50C1-49A9-9C55-FFCD2E6F8924}" sibTransId="{1E813B74-3CA5-410A-8EE3-0AC8CA28F179}"/>
    <dgm:cxn modelId="{3334BA7B-B3F0-4259-8910-C47755863948}" type="presOf" srcId="{9D1F9A8D-803E-4D89-A9D3-7D20F22E55E4}" destId="{C15674DE-A963-4E2C-91D6-1F4CA86CC88B}" srcOrd="0" destOrd="0" presId="urn:microsoft.com/office/officeart/2005/8/layout/list1"/>
    <dgm:cxn modelId="{C7797081-0DB5-427B-BF7F-FC03E456BDED}" type="presOf" srcId="{34543FA8-D7A4-426C-9CC3-D7CCD137FBEA}" destId="{D74A7E99-7F81-4811-B1C1-E5AC6CC0FCF0}" srcOrd="1" destOrd="0" presId="urn:microsoft.com/office/officeart/2005/8/layout/list1"/>
    <dgm:cxn modelId="{3B3E5386-04E7-4E3A-A022-E00510726AD4}" type="presOf" srcId="{5F2F6F11-E69A-4215-894A-30E03BFAEC9E}" destId="{E981523A-4A2E-49A0-9911-3F69BE09861F}" srcOrd="0" destOrd="1" presId="urn:microsoft.com/office/officeart/2005/8/layout/list1"/>
    <dgm:cxn modelId="{E4840387-CD47-4328-9104-857B5A0816FA}" type="presOf" srcId="{B127ECA6-ACED-4E25-A523-94DFEF6E2D7A}" destId="{66373847-2BC6-45DD-AD3A-D80546ED1A52}" srcOrd="1" destOrd="0" presId="urn:microsoft.com/office/officeart/2005/8/layout/list1"/>
    <dgm:cxn modelId="{4B2F6187-F56C-4066-A34D-326341676FE1}" srcId="{34543FA8-D7A4-426C-9CC3-D7CCD137FBEA}" destId="{5F2F6F11-E69A-4215-894A-30E03BFAEC9E}" srcOrd="1" destOrd="0" parTransId="{BC1C23E5-FC26-47E1-80E2-149E57D6CA23}" sibTransId="{73DD0045-9FA9-4AB0-B428-2728F6A6233A}"/>
    <dgm:cxn modelId="{98E09E8D-BE02-4BA1-9310-DC900E85B7AE}" type="presOf" srcId="{D92DBBEC-07DD-4E50-B618-442A011E7325}" destId="{DBE56E63-49D1-439D-8AF7-918BF7393F67}" srcOrd="1" destOrd="0" presId="urn:microsoft.com/office/officeart/2005/8/layout/list1"/>
    <dgm:cxn modelId="{0312C796-6B41-499D-9DF5-1250A0CC972B}" type="presOf" srcId="{34543FA8-D7A4-426C-9CC3-D7CCD137FBEA}" destId="{2BE06188-E6E2-4414-9F96-3B7E6F733C62}" srcOrd="0" destOrd="0" presId="urn:microsoft.com/office/officeart/2005/8/layout/list1"/>
    <dgm:cxn modelId="{55A0A7B7-2E6E-418C-B65A-C8DB44F116A3}" type="presOf" srcId="{A2B2452E-DF84-4E87-979F-14E439A07646}" destId="{E981523A-4A2E-49A0-9911-3F69BE09861F}" srcOrd="0" destOrd="2" presId="urn:microsoft.com/office/officeart/2005/8/layout/list1"/>
    <dgm:cxn modelId="{88376FBD-B1D2-496A-8899-9FE0129B28DB}" srcId="{9D1F9A8D-803E-4D89-A9D3-7D20F22E55E4}" destId="{5495C73B-318A-4420-AC32-934C545BDF3D}" srcOrd="0" destOrd="0" parTransId="{BB7DB161-28F0-4616-B4D3-D6F898DAD799}" sibTransId="{993D8360-1D52-451D-BEF5-49B0BD967B2A}"/>
    <dgm:cxn modelId="{785BB9CC-7677-4144-A5F2-C1CAE13682D0}" srcId="{9D1F9A8D-803E-4D89-A9D3-7D20F22E55E4}" destId="{B127ECA6-ACED-4E25-A523-94DFEF6E2D7A}" srcOrd="2" destOrd="0" parTransId="{27E6324A-9769-4F18-AA8E-940DB2109FC1}" sibTransId="{EEEF3A54-BD23-438F-8E79-949BA6423EE8}"/>
    <dgm:cxn modelId="{802723DF-0D7F-452D-948D-71EC982E8E36}" type="presOf" srcId="{5495C73B-318A-4420-AC32-934C545BDF3D}" destId="{FD14DA3A-B3FD-438A-AE8F-81587BC81196}" srcOrd="1" destOrd="0" presId="urn:microsoft.com/office/officeart/2005/8/layout/list1"/>
    <dgm:cxn modelId="{1A3965F1-3AB2-42F6-B08C-E716AF525AE9}" srcId="{9D1F9A8D-803E-4D89-A9D3-7D20F22E55E4}" destId="{D92DBBEC-07DD-4E50-B618-442A011E7325}" srcOrd="1" destOrd="0" parTransId="{60E1057A-3E2C-4328-8D29-4EA9C211F5CE}" sibTransId="{95039AB8-B3B7-44E7-9581-870343CBF6CF}"/>
    <dgm:cxn modelId="{3E81F8F2-6B5D-4081-ABE8-EFB240112699}" srcId="{34543FA8-D7A4-426C-9CC3-D7CCD137FBEA}" destId="{496E8828-8909-4031-820D-355B9B3DD3B8}" srcOrd="0" destOrd="0" parTransId="{F28F2E98-97EF-4B8F-B0CC-3C0624FCB443}" sibTransId="{84ECDFD6-58ED-4238-B401-7B0A02267853}"/>
    <dgm:cxn modelId="{71FB22F8-6486-4C7A-9A49-18586C272F1B}" type="presOf" srcId="{496E8828-8909-4031-820D-355B9B3DD3B8}" destId="{E981523A-4A2E-49A0-9911-3F69BE09861F}" srcOrd="0" destOrd="0" presId="urn:microsoft.com/office/officeart/2005/8/layout/list1"/>
    <dgm:cxn modelId="{1BF60758-95A0-4A2D-ADE5-F4140DF6A39E}" type="presParOf" srcId="{C15674DE-A963-4E2C-91D6-1F4CA86CC88B}" destId="{8D78FE60-CB47-446A-8C8A-F8CB4B9A8587}" srcOrd="0" destOrd="0" presId="urn:microsoft.com/office/officeart/2005/8/layout/list1"/>
    <dgm:cxn modelId="{6D28B4F8-2854-4C4B-81D8-65678D3D28C6}" type="presParOf" srcId="{8D78FE60-CB47-446A-8C8A-F8CB4B9A8587}" destId="{05405549-0276-4DFA-B3AA-99910DA91AA0}" srcOrd="0" destOrd="0" presId="urn:microsoft.com/office/officeart/2005/8/layout/list1"/>
    <dgm:cxn modelId="{DFA24CD3-DDF3-451B-A07C-CEFDD921FF33}" type="presParOf" srcId="{8D78FE60-CB47-446A-8C8A-F8CB4B9A8587}" destId="{FD14DA3A-B3FD-438A-AE8F-81587BC81196}" srcOrd="1" destOrd="0" presId="urn:microsoft.com/office/officeart/2005/8/layout/list1"/>
    <dgm:cxn modelId="{C9E7A280-33D8-476A-AAC2-5E67DFA17D6C}" type="presParOf" srcId="{C15674DE-A963-4E2C-91D6-1F4CA86CC88B}" destId="{71D34E22-433C-48C1-9E3F-A28FF665AC6E}" srcOrd="1" destOrd="0" presId="urn:microsoft.com/office/officeart/2005/8/layout/list1"/>
    <dgm:cxn modelId="{67C3D011-06A6-4985-8466-F9802DB9FF8F}" type="presParOf" srcId="{C15674DE-A963-4E2C-91D6-1F4CA86CC88B}" destId="{4C7783EB-DD60-464A-B9BB-1DE7878822CD}" srcOrd="2" destOrd="0" presId="urn:microsoft.com/office/officeart/2005/8/layout/list1"/>
    <dgm:cxn modelId="{0715DCC7-7FBD-468B-A614-7361E87BDCF2}" type="presParOf" srcId="{C15674DE-A963-4E2C-91D6-1F4CA86CC88B}" destId="{E89FC141-DEA1-4622-8245-16F105C728AA}" srcOrd="3" destOrd="0" presId="urn:microsoft.com/office/officeart/2005/8/layout/list1"/>
    <dgm:cxn modelId="{5141292F-3112-4B10-8852-44F2ACA4F1AB}" type="presParOf" srcId="{C15674DE-A963-4E2C-91D6-1F4CA86CC88B}" destId="{D3C45666-6762-47B2-AF06-324987426F41}" srcOrd="4" destOrd="0" presId="urn:microsoft.com/office/officeart/2005/8/layout/list1"/>
    <dgm:cxn modelId="{ABF0C137-BDE3-4D20-891B-15F2A1CE5309}" type="presParOf" srcId="{D3C45666-6762-47B2-AF06-324987426F41}" destId="{1169D124-F1FA-47A6-8F14-1B72EA3B79CC}" srcOrd="0" destOrd="0" presId="urn:microsoft.com/office/officeart/2005/8/layout/list1"/>
    <dgm:cxn modelId="{E661E841-41EF-4144-9F23-4659BC73981B}" type="presParOf" srcId="{D3C45666-6762-47B2-AF06-324987426F41}" destId="{DBE56E63-49D1-439D-8AF7-918BF7393F67}" srcOrd="1" destOrd="0" presId="urn:microsoft.com/office/officeart/2005/8/layout/list1"/>
    <dgm:cxn modelId="{1E0D1A10-F640-48BA-8AF0-A0A357E72DE4}" type="presParOf" srcId="{C15674DE-A963-4E2C-91D6-1F4CA86CC88B}" destId="{A508BE6B-B934-488C-9C19-9BF8FD94BB80}" srcOrd="5" destOrd="0" presId="urn:microsoft.com/office/officeart/2005/8/layout/list1"/>
    <dgm:cxn modelId="{42EAB398-E8CA-4544-99CF-14D586C88359}" type="presParOf" srcId="{C15674DE-A963-4E2C-91D6-1F4CA86CC88B}" destId="{F48482CA-D682-4E10-9C7F-B15EB44E20D5}" srcOrd="6" destOrd="0" presId="urn:microsoft.com/office/officeart/2005/8/layout/list1"/>
    <dgm:cxn modelId="{C6A1E710-745A-4333-854F-B11A677B34BE}" type="presParOf" srcId="{C15674DE-A963-4E2C-91D6-1F4CA86CC88B}" destId="{DF52D6B9-8D6D-4F0A-9AAD-9DAC3F11028C}" srcOrd="7" destOrd="0" presId="urn:microsoft.com/office/officeart/2005/8/layout/list1"/>
    <dgm:cxn modelId="{73937E80-6046-4397-8BD4-372B52528FFE}" type="presParOf" srcId="{C15674DE-A963-4E2C-91D6-1F4CA86CC88B}" destId="{9FCA9A81-F517-4A7A-8DF4-6C1BE089E1D9}" srcOrd="8" destOrd="0" presId="urn:microsoft.com/office/officeart/2005/8/layout/list1"/>
    <dgm:cxn modelId="{B1BF283E-A006-4081-A1CB-9ABB2DB09BA6}" type="presParOf" srcId="{9FCA9A81-F517-4A7A-8DF4-6C1BE089E1D9}" destId="{688D0034-583F-45AB-A087-4D2BAECA7DE2}" srcOrd="0" destOrd="0" presId="urn:microsoft.com/office/officeart/2005/8/layout/list1"/>
    <dgm:cxn modelId="{C51F599D-2C3C-4B83-A8E7-92062803FB2B}" type="presParOf" srcId="{9FCA9A81-F517-4A7A-8DF4-6C1BE089E1D9}" destId="{66373847-2BC6-45DD-AD3A-D80546ED1A52}" srcOrd="1" destOrd="0" presId="urn:microsoft.com/office/officeart/2005/8/layout/list1"/>
    <dgm:cxn modelId="{107C3C29-4A14-4E30-AD74-806DDD92FD49}" type="presParOf" srcId="{C15674DE-A963-4E2C-91D6-1F4CA86CC88B}" destId="{86010C5D-3ED2-4488-97C0-4497B0A631C1}" srcOrd="9" destOrd="0" presId="urn:microsoft.com/office/officeart/2005/8/layout/list1"/>
    <dgm:cxn modelId="{4B12E96B-AA77-4226-ABC5-81E69DE7FA1E}" type="presParOf" srcId="{C15674DE-A963-4E2C-91D6-1F4CA86CC88B}" destId="{081F983E-AF7E-4396-86B1-C420C114F488}" srcOrd="10" destOrd="0" presId="urn:microsoft.com/office/officeart/2005/8/layout/list1"/>
    <dgm:cxn modelId="{1F542BC5-8B76-4F6D-A2AC-51C71433FA32}" type="presParOf" srcId="{C15674DE-A963-4E2C-91D6-1F4CA86CC88B}" destId="{0FE28CD8-6FC1-4406-B478-238C7982D734}" srcOrd="11" destOrd="0" presId="urn:microsoft.com/office/officeart/2005/8/layout/list1"/>
    <dgm:cxn modelId="{503970AD-F81D-417D-A35C-5998A9480F61}" type="presParOf" srcId="{C15674DE-A963-4E2C-91D6-1F4CA86CC88B}" destId="{52113238-B4B4-4462-BD1B-037273A7A0B5}" srcOrd="12" destOrd="0" presId="urn:microsoft.com/office/officeart/2005/8/layout/list1"/>
    <dgm:cxn modelId="{2AECE138-0B2A-48F1-8740-45201BC81E30}" type="presParOf" srcId="{52113238-B4B4-4462-BD1B-037273A7A0B5}" destId="{2BE06188-E6E2-4414-9F96-3B7E6F733C62}" srcOrd="0" destOrd="0" presId="urn:microsoft.com/office/officeart/2005/8/layout/list1"/>
    <dgm:cxn modelId="{B96AD1B7-6510-4760-BFC0-4427B199DA50}" type="presParOf" srcId="{52113238-B4B4-4462-BD1B-037273A7A0B5}" destId="{D74A7E99-7F81-4811-B1C1-E5AC6CC0FCF0}" srcOrd="1" destOrd="0" presId="urn:microsoft.com/office/officeart/2005/8/layout/list1"/>
    <dgm:cxn modelId="{ED0A54C5-6812-4A3A-81D7-A853D417030C}" type="presParOf" srcId="{C15674DE-A963-4E2C-91D6-1F4CA86CC88B}" destId="{B2F38091-A438-4028-893E-62EA8CF6EC6E}" srcOrd="13" destOrd="0" presId="urn:microsoft.com/office/officeart/2005/8/layout/list1"/>
    <dgm:cxn modelId="{9C8D0EB1-3512-4035-8B2A-E6ABD613C1FC}" type="presParOf" srcId="{C15674DE-A963-4E2C-91D6-1F4CA86CC88B}" destId="{E981523A-4A2E-49A0-9911-3F69BE09861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7BE273-3448-40F3-9752-F202415D5CB6}" type="doc">
      <dgm:prSet loTypeId="urn:microsoft.com/office/officeart/2005/8/layout/process5" loCatId="process" qsTypeId="urn:microsoft.com/office/officeart/2005/8/quickstyle/simple2" qsCatId="simple" csTypeId="urn:microsoft.com/office/officeart/2005/8/colors/colorful5" csCatId="colorful" phldr="1"/>
      <dgm:spPr/>
      <dgm:t>
        <a:bodyPr/>
        <a:lstStyle/>
        <a:p>
          <a:endParaRPr lang="en-AU"/>
        </a:p>
      </dgm:t>
    </dgm:pt>
    <dgm:pt modelId="{FE356AA7-DE8D-4C84-9FC1-FF5D04D4C628}">
      <dgm:prSet phldrT="[Text]"/>
      <dgm:spPr/>
      <dgm:t>
        <a:bodyPr/>
        <a:lstStyle/>
        <a:p>
          <a:r>
            <a:rPr lang="en-AU"/>
            <a:t>Patient presents to OAMS for Health Check (AHC / CDMP)</a:t>
          </a:r>
        </a:p>
      </dgm:t>
    </dgm:pt>
    <dgm:pt modelId="{A33943F5-A77A-42B2-9DFE-618E13F26BBC}" type="parTrans" cxnId="{1FAB4485-3866-49BD-ACF1-BBD3680F22D1}">
      <dgm:prSet/>
      <dgm:spPr/>
      <dgm:t>
        <a:bodyPr/>
        <a:lstStyle/>
        <a:p>
          <a:endParaRPr lang="en-AU"/>
        </a:p>
      </dgm:t>
    </dgm:pt>
    <dgm:pt modelId="{ECB7C429-6177-4173-9839-8EEBCD00864C}" type="sibTrans" cxnId="{1FAB4485-3866-49BD-ACF1-BBD3680F22D1}">
      <dgm:prSet/>
      <dgm:spPr/>
      <dgm:t>
        <a:bodyPr/>
        <a:lstStyle/>
        <a:p>
          <a:endParaRPr lang="en-AU"/>
        </a:p>
      </dgm:t>
    </dgm:pt>
    <dgm:pt modelId="{93B1A4B2-9226-4218-917D-C7BEA96E3401}">
      <dgm:prSet phldrT="[Text]"/>
      <dgm:spPr/>
      <dgm:t>
        <a:bodyPr/>
        <a:lstStyle/>
        <a:p>
          <a:r>
            <a:rPr lang="en-AU"/>
            <a:t>GP recommends waluwin to patient for lifestyle intervention or physical rehabilitation</a:t>
          </a:r>
        </a:p>
      </dgm:t>
    </dgm:pt>
    <dgm:pt modelId="{4CD6598B-A5D4-4A00-98C6-23EFFE5C400B}" type="parTrans" cxnId="{A1C9601A-64BC-4CA3-93F6-B2DADFA078ED}">
      <dgm:prSet/>
      <dgm:spPr/>
      <dgm:t>
        <a:bodyPr/>
        <a:lstStyle/>
        <a:p>
          <a:endParaRPr lang="en-AU"/>
        </a:p>
      </dgm:t>
    </dgm:pt>
    <dgm:pt modelId="{DE7B0605-4D72-49C2-8B08-6099AB7B7B29}" type="sibTrans" cxnId="{A1C9601A-64BC-4CA3-93F6-B2DADFA078ED}">
      <dgm:prSet/>
      <dgm:spPr/>
      <dgm:t>
        <a:bodyPr/>
        <a:lstStyle/>
        <a:p>
          <a:endParaRPr lang="en-AU"/>
        </a:p>
      </dgm:t>
    </dgm:pt>
    <dgm:pt modelId="{5F61132A-96BC-41A0-9FFE-A9919F8BF58D}">
      <dgm:prSet phldrT="[Text]"/>
      <dgm:spPr/>
      <dgm:t>
        <a:bodyPr/>
        <a:lstStyle/>
        <a:p>
          <a:r>
            <a:rPr lang="en-AU" dirty="0"/>
            <a:t>GP allocates EPC's to walu-win</a:t>
          </a:r>
        </a:p>
      </dgm:t>
    </dgm:pt>
    <dgm:pt modelId="{D2F3A9B7-1797-426D-A207-6A34A322BCEE}" type="parTrans" cxnId="{5E7AFC3A-9BF7-4B6B-B8B2-7C1A7D952766}">
      <dgm:prSet/>
      <dgm:spPr/>
      <dgm:t>
        <a:bodyPr/>
        <a:lstStyle/>
        <a:p>
          <a:endParaRPr lang="en-AU"/>
        </a:p>
      </dgm:t>
    </dgm:pt>
    <dgm:pt modelId="{CCBBA43A-481D-49A4-AAC2-3C6D66CC6850}" type="sibTrans" cxnId="{5E7AFC3A-9BF7-4B6B-B8B2-7C1A7D952766}">
      <dgm:prSet/>
      <dgm:spPr/>
      <dgm:t>
        <a:bodyPr/>
        <a:lstStyle/>
        <a:p>
          <a:endParaRPr lang="en-AU"/>
        </a:p>
      </dgm:t>
    </dgm:pt>
    <dgm:pt modelId="{95C2E0EB-2FF9-434E-9F7F-E9338EFD016C}">
      <dgm:prSet phldrT="[Text]"/>
      <dgm:spPr/>
      <dgm:t>
        <a:bodyPr/>
        <a:lstStyle/>
        <a:p>
          <a:r>
            <a:rPr lang="en-AU"/>
            <a:t>Patient books in their appointment with their waluwin Allied Health Professional at Medical reception</a:t>
          </a:r>
        </a:p>
      </dgm:t>
    </dgm:pt>
    <dgm:pt modelId="{F4A58613-FAE1-41A9-AC86-41CD78F7B18E}" type="parTrans" cxnId="{8BF4F2F9-AD20-4C99-974A-24B204A2DBD5}">
      <dgm:prSet/>
      <dgm:spPr/>
      <dgm:t>
        <a:bodyPr/>
        <a:lstStyle/>
        <a:p>
          <a:endParaRPr lang="en-AU"/>
        </a:p>
      </dgm:t>
    </dgm:pt>
    <dgm:pt modelId="{FFC01299-57AE-4BB7-84F3-AFD7D1A0C8B2}" type="sibTrans" cxnId="{8BF4F2F9-AD20-4C99-974A-24B204A2DBD5}">
      <dgm:prSet/>
      <dgm:spPr/>
      <dgm:t>
        <a:bodyPr/>
        <a:lstStyle/>
        <a:p>
          <a:endParaRPr lang="en-AU"/>
        </a:p>
      </dgm:t>
    </dgm:pt>
    <dgm:pt modelId="{76DA7B36-C91B-4374-A867-B61A8A2ADC86}">
      <dgm:prSet phldrT="[Text]"/>
      <dgm:spPr/>
      <dgm:t>
        <a:bodyPr/>
        <a:lstStyle/>
        <a:p>
          <a:r>
            <a:rPr lang="en-AU"/>
            <a:t>Patient attends their appointment at waluwin</a:t>
          </a:r>
        </a:p>
      </dgm:t>
    </dgm:pt>
    <dgm:pt modelId="{EBA17994-097C-40E3-B47F-35531256CCD8}" type="parTrans" cxnId="{EC3637C0-1AE3-4011-B1C0-FF7234D44727}">
      <dgm:prSet/>
      <dgm:spPr/>
      <dgm:t>
        <a:bodyPr/>
        <a:lstStyle/>
        <a:p>
          <a:endParaRPr lang="en-AU"/>
        </a:p>
      </dgm:t>
    </dgm:pt>
    <dgm:pt modelId="{DA56CCD7-71A7-4D95-B179-8208B44BB473}" type="sibTrans" cxnId="{EC3637C0-1AE3-4011-B1C0-FF7234D44727}">
      <dgm:prSet/>
      <dgm:spPr/>
      <dgm:t>
        <a:bodyPr/>
        <a:lstStyle/>
        <a:p>
          <a:endParaRPr lang="en-AU"/>
        </a:p>
      </dgm:t>
    </dgm:pt>
    <dgm:pt modelId="{EF4FB487-BB03-4247-B8AB-826C05759BB4}">
      <dgm:prSet phldrT="[Text]"/>
      <dgm:spPr/>
      <dgm:t>
        <a:bodyPr/>
        <a:lstStyle/>
        <a:p>
          <a:r>
            <a:rPr lang="en-AU" dirty="0"/>
            <a:t>Internal referring on to other AHP's</a:t>
          </a:r>
        </a:p>
      </dgm:t>
    </dgm:pt>
    <dgm:pt modelId="{4CF63731-49A5-47D4-9674-14DFDBF0C1DB}" type="parTrans" cxnId="{E95896E0-5B78-496E-BBD1-4BBA6D167979}">
      <dgm:prSet/>
      <dgm:spPr/>
      <dgm:t>
        <a:bodyPr/>
        <a:lstStyle/>
        <a:p>
          <a:endParaRPr lang="en-AU"/>
        </a:p>
      </dgm:t>
    </dgm:pt>
    <dgm:pt modelId="{23D39348-083E-4625-A898-9BC74FE55052}" type="sibTrans" cxnId="{E95896E0-5B78-496E-BBD1-4BBA6D167979}">
      <dgm:prSet/>
      <dgm:spPr/>
      <dgm:t>
        <a:bodyPr/>
        <a:lstStyle/>
        <a:p>
          <a:endParaRPr lang="en-AU"/>
        </a:p>
      </dgm:t>
    </dgm:pt>
    <dgm:pt modelId="{F88BF89B-D8A4-482B-8C59-DAF251FCD4C6}">
      <dgm:prSet phldrT="[Text]"/>
      <dgm:spPr/>
      <dgm:t>
        <a:bodyPr/>
        <a:lstStyle/>
        <a:p>
          <a:r>
            <a:rPr lang="en-AU" dirty="0"/>
            <a:t>Independent access to walu-win for unsupervised sessions. </a:t>
          </a:r>
        </a:p>
      </dgm:t>
    </dgm:pt>
    <dgm:pt modelId="{7104F177-24FC-4B98-A48B-36EF6A1A0DDF}" type="parTrans" cxnId="{EDDBFBC1-8214-464D-8E6D-5C699BD2262C}">
      <dgm:prSet/>
      <dgm:spPr/>
      <dgm:t>
        <a:bodyPr/>
        <a:lstStyle/>
        <a:p>
          <a:endParaRPr lang="en-AU"/>
        </a:p>
      </dgm:t>
    </dgm:pt>
    <dgm:pt modelId="{C429508E-F8BB-4ED6-A1F4-013202599DFA}" type="sibTrans" cxnId="{EDDBFBC1-8214-464D-8E6D-5C699BD2262C}">
      <dgm:prSet/>
      <dgm:spPr/>
      <dgm:t>
        <a:bodyPr/>
        <a:lstStyle/>
        <a:p>
          <a:endParaRPr lang="en-AU"/>
        </a:p>
      </dgm:t>
    </dgm:pt>
    <dgm:pt modelId="{68C7D9D9-3B37-4900-AFCB-DD63B96DFB15}">
      <dgm:prSet phldrT="[Text]"/>
      <dgm:spPr/>
      <dgm:t>
        <a:bodyPr/>
        <a:lstStyle/>
        <a:p>
          <a:r>
            <a:rPr lang="en-AU" dirty="0"/>
            <a:t>AHP follow up / program review</a:t>
          </a:r>
        </a:p>
      </dgm:t>
    </dgm:pt>
    <dgm:pt modelId="{A1308E71-B35C-4FAD-96C2-BD9C0FD9A0F1}" type="parTrans" cxnId="{9884E4E8-758C-46DE-95FE-14F4018F2A65}">
      <dgm:prSet/>
      <dgm:spPr/>
      <dgm:t>
        <a:bodyPr/>
        <a:lstStyle/>
        <a:p>
          <a:endParaRPr lang="en-AU"/>
        </a:p>
      </dgm:t>
    </dgm:pt>
    <dgm:pt modelId="{11B2093B-7D69-429B-A9BB-CDC4B9E15BB9}" type="sibTrans" cxnId="{9884E4E8-758C-46DE-95FE-14F4018F2A65}">
      <dgm:prSet/>
      <dgm:spPr/>
      <dgm:t>
        <a:bodyPr/>
        <a:lstStyle/>
        <a:p>
          <a:endParaRPr lang="en-AU"/>
        </a:p>
      </dgm:t>
    </dgm:pt>
    <dgm:pt modelId="{FD0DD717-BF21-4276-8B7D-FBAA2040222E}">
      <dgm:prSet phldrT="[Text]"/>
      <dgm:spPr/>
      <dgm:t>
        <a:bodyPr/>
        <a:lstStyle/>
        <a:p>
          <a:r>
            <a:rPr lang="en-AU" dirty="0"/>
            <a:t>Patient booked in for follow up with GP for GPMP Reviews and AHC's</a:t>
          </a:r>
        </a:p>
      </dgm:t>
    </dgm:pt>
    <dgm:pt modelId="{E6AB25B0-5717-4734-AE40-F65ABB539CD4}" type="parTrans" cxnId="{9BB04156-5AD9-40D1-9044-D4B23F01DFA5}">
      <dgm:prSet/>
      <dgm:spPr/>
      <dgm:t>
        <a:bodyPr/>
        <a:lstStyle/>
        <a:p>
          <a:endParaRPr lang="en-AU"/>
        </a:p>
      </dgm:t>
    </dgm:pt>
    <dgm:pt modelId="{37E999D9-71A8-49A3-8293-033ABBBC26B2}" type="sibTrans" cxnId="{9BB04156-5AD9-40D1-9044-D4B23F01DFA5}">
      <dgm:prSet/>
      <dgm:spPr/>
      <dgm:t>
        <a:bodyPr/>
        <a:lstStyle/>
        <a:p>
          <a:endParaRPr lang="en-AU"/>
        </a:p>
      </dgm:t>
    </dgm:pt>
    <dgm:pt modelId="{9A246CD6-6B39-45A1-ADBE-855399DFA6E9}" type="pres">
      <dgm:prSet presAssocID="{2E7BE273-3448-40F3-9752-F202415D5CB6}" presName="diagram" presStyleCnt="0">
        <dgm:presLayoutVars>
          <dgm:dir/>
          <dgm:resizeHandles val="exact"/>
        </dgm:presLayoutVars>
      </dgm:prSet>
      <dgm:spPr/>
    </dgm:pt>
    <dgm:pt modelId="{3B781A65-B67B-4205-B0DC-D7AD17607E2A}" type="pres">
      <dgm:prSet presAssocID="{FE356AA7-DE8D-4C84-9FC1-FF5D04D4C628}" presName="node" presStyleLbl="node1" presStyleIdx="0" presStyleCnt="9">
        <dgm:presLayoutVars>
          <dgm:bulletEnabled val="1"/>
        </dgm:presLayoutVars>
      </dgm:prSet>
      <dgm:spPr/>
    </dgm:pt>
    <dgm:pt modelId="{C61627D0-001C-4C69-9FD8-56B58E94DC8D}" type="pres">
      <dgm:prSet presAssocID="{ECB7C429-6177-4173-9839-8EEBCD00864C}" presName="sibTrans" presStyleLbl="sibTrans2D1" presStyleIdx="0" presStyleCnt="8"/>
      <dgm:spPr/>
    </dgm:pt>
    <dgm:pt modelId="{1B4C43BB-B54B-487B-A4C8-6C59D39BE07F}" type="pres">
      <dgm:prSet presAssocID="{ECB7C429-6177-4173-9839-8EEBCD00864C}" presName="connectorText" presStyleLbl="sibTrans2D1" presStyleIdx="0" presStyleCnt="8"/>
      <dgm:spPr/>
    </dgm:pt>
    <dgm:pt modelId="{5F9ED078-0C98-4664-B84C-13D6D1ED5CF2}" type="pres">
      <dgm:prSet presAssocID="{93B1A4B2-9226-4218-917D-C7BEA96E3401}" presName="node" presStyleLbl="node1" presStyleIdx="1" presStyleCnt="9">
        <dgm:presLayoutVars>
          <dgm:bulletEnabled val="1"/>
        </dgm:presLayoutVars>
      </dgm:prSet>
      <dgm:spPr/>
    </dgm:pt>
    <dgm:pt modelId="{C57596B7-F273-43A0-8163-DF157DD5174A}" type="pres">
      <dgm:prSet presAssocID="{DE7B0605-4D72-49C2-8B08-6099AB7B7B29}" presName="sibTrans" presStyleLbl="sibTrans2D1" presStyleIdx="1" presStyleCnt="8"/>
      <dgm:spPr/>
    </dgm:pt>
    <dgm:pt modelId="{BB875886-F618-4F5C-AC7F-186567E7B0C2}" type="pres">
      <dgm:prSet presAssocID="{DE7B0605-4D72-49C2-8B08-6099AB7B7B29}" presName="connectorText" presStyleLbl="sibTrans2D1" presStyleIdx="1" presStyleCnt="8"/>
      <dgm:spPr/>
    </dgm:pt>
    <dgm:pt modelId="{55EE110F-B85D-4196-9DEA-1F79A2A6B2CC}" type="pres">
      <dgm:prSet presAssocID="{5F61132A-96BC-41A0-9FFE-A9919F8BF58D}" presName="node" presStyleLbl="node1" presStyleIdx="2" presStyleCnt="9">
        <dgm:presLayoutVars>
          <dgm:bulletEnabled val="1"/>
        </dgm:presLayoutVars>
      </dgm:prSet>
      <dgm:spPr/>
    </dgm:pt>
    <dgm:pt modelId="{4F8EF0F5-BF7F-4468-9D89-294BADC03548}" type="pres">
      <dgm:prSet presAssocID="{CCBBA43A-481D-49A4-AAC2-3C6D66CC6850}" presName="sibTrans" presStyleLbl="sibTrans2D1" presStyleIdx="2" presStyleCnt="8"/>
      <dgm:spPr/>
    </dgm:pt>
    <dgm:pt modelId="{6CDDB545-83E1-49A5-B37C-409E7605B1B5}" type="pres">
      <dgm:prSet presAssocID="{CCBBA43A-481D-49A4-AAC2-3C6D66CC6850}" presName="connectorText" presStyleLbl="sibTrans2D1" presStyleIdx="2" presStyleCnt="8"/>
      <dgm:spPr/>
    </dgm:pt>
    <dgm:pt modelId="{A0DE3912-A314-4FB6-B36C-30CC1A268BC4}" type="pres">
      <dgm:prSet presAssocID="{95C2E0EB-2FF9-434E-9F7F-E9338EFD016C}" presName="node" presStyleLbl="node1" presStyleIdx="3" presStyleCnt="9">
        <dgm:presLayoutVars>
          <dgm:bulletEnabled val="1"/>
        </dgm:presLayoutVars>
      </dgm:prSet>
      <dgm:spPr/>
    </dgm:pt>
    <dgm:pt modelId="{CC2FB494-83D8-44B8-9336-F80F3CDD2BB2}" type="pres">
      <dgm:prSet presAssocID="{FFC01299-57AE-4BB7-84F3-AFD7D1A0C8B2}" presName="sibTrans" presStyleLbl="sibTrans2D1" presStyleIdx="3" presStyleCnt="8"/>
      <dgm:spPr/>
    </dgm:pt>
    <dgm:pt modelId="{6B560842-31CB-4D9A-9C55-2E7A24EDDF29}" type="pres">
      <dgm:prSet presAssocID="{FFC01299-57AE-4BB7-84F3-AFD7D1A0C8B2}" presName="connectorText" presStyleLbl="sibTrans2D1" presStyleIdx="3" presStyleCnt="8"/>
      <dgm:spPr/>
    </dgm:pt>
    <dgm:pt modelId="{F12C3728-2546-4D98-9547-73B93ADD628E}" type="pres">
      <dgm:prSet presAssocID="{76DA7B36-C91B-4374-A867-B61A8A2ADC86}" presName="node" presStyleLbl="node1" presStyleIdx="4" presStyleCnt="9">
        <dgm:presLayoutVars>
          <dgm:bulletEnabled val="1"/>
        </dgm:presLayoutVars>
      </dgm:prSet>
      <dgm:spPr/>
    </dgm:pt>
    <dgm:pt modelId="{0870926C-EE60-4064-9973-0BBDDD99228B}" type="pres">
      <dgm:prSet presAssocID="{DA56CCD7-71A7-4D95-B179-8208B44BB473}" presName="sibTrans" presStyleLbl="sibTrans2D1" presStyleIdx="4" presStyleCnt="8"/>
      <dgm:spPr/>
    </dgm:pt>
    <dgm:pt modelId="{B0AE9F98-2394-4CD9-9B2D-F8A97D42B56E}" type="pres">
      <dgm:prSet presAssocID="{DA56CCD7-71A7-4D95-B179-8208B44BB473}" presName="connectorText" presStyleLbl="sibTrans2D1" presStyleIdx="4" presStyleCnt="8"/>
      <dgm:spPr/>
    </dgm:pt>
    <dgm:pt modelId="{FBB94562-CE03-4288-B191-09CFBA1B372D}" type="pres">
      <dgm:prSet presAssocID="{EF4FB487-BB03-4247-B8AB-826C05759BB4}" presName="node" presStyleLbl="node1" presStyleIdx="5" presStyleCnt="9">
        <dgm:presLayoutVars>
          <dgm:bulletEnabled val="1"/>
        </dgm:presLayoutVars>
      </dgm:prSet>
      <dgm:spPr/>
    </dgm:pt>
    <dgm:pt modelId="{2CF2C0AB-22B7-4EB7-90E9-380095BEFD0B}" type="pres">
      <dgm:prSet presAssocID="{23D39348-083E-4625-A898-9BC74FE55052}" presName="sibTrans" presStyleLbl="sibTrans2D1" presStyleIdx="5" presStyleCnt="8"/>
      <dgm:spPr/>
    </dgm:pt>
    <dgm:pt modelId="{3C82C96F-1692-4EC4-A2C6-5CF136A26A9E}" type="pres">
      <dgm:prSet presAssocID="{23D39348-083E-4625-A898-9BC74FE55052}" presName="connectorText" presStyleLbl="sibTrans2D1" presStyleIdx="5" presStyleCnt="8"/>
      <dgm:spPr/>
    </dgm:pt>
    <dgm:pt modelId="{BCE989E2-B28D-491D-8072-D0AB8777E16F}" type="pres">
      <dgm:prSet presAssocID="{F88BF89B-D8A4-482B-8C59-DAF251FCD4C6}" presName="node" presStyleLbl="node1" presStyleIdx="6" presStyleCnt="9">
        <dgm:presLayoutVars>
          <dgm:bulletEnabled val="1"/>
        </dgm:presLayoutVars>
      </dgm:prSet>
      <dgm:spPr/>
    </dgm:pt>
    <dgm:pt modelId="{C7DAB831-6DDF-493C-8D0D-8A4B3DF4DC91}" type="pres">
      <dgm:prSet presAssocID="{C429508E-F8BB-4ED6-A1F4-013202599DFA}" presName="sibTrans" presStyleLbl="sibTrans2D1" presStyleIdx="6" presStyleCnt="8"/>
      <dgm:spPr/>
    </dgm:pt>
    <dgm:pt modelId="{1BADBD8D-DFB8-4469-9ABE-105B5228D1B6}" type="pres">
      <dgm:prSet presAssocID="{C429508E-F8BB-4ED6-A1F4-013202599DFA}" presName="connectorText" presStyleLbl="sibTrans2D1" presStyleIdx="6" presStyleCnt="8"/>
      <dgm:spPr/>
    </dgm:pt>
    <dgm:pt modelId="{B048FF18-EBE9-445A-9CE3-DE4A8973D9D0}" type="pres">
      <dgm:prSet presAssocID="{68C7D9D9-3B37-4900-AFCB-DD63B96DFB15}" presName="node" presStyleLbl="node1" presStyleIdx="7" presStyleCnt="9">
        <dgm:presLayoutVars>
          <dgm:bulletEnabled val="1"/>
        </dgm:presLayoutVars>
      </dgm:prSet>
      <dgm:spPr/>
    </dgm:pt>
    <dgm:pt modelId="{1569FD9F-BB12-4DBF-84DD-91285B9E030F}" type="pres">
      <dgm:prSet presAssocID="{11B2093B-7D69-429B-A9BB-CDC4B9E15BB9}" presName="sibTrans" presStyleLbl="sibTrans2D1" presStyleIdx="7" presStyleCnt="8"/>
      <dgm:spPr/>
    </dgm:pt>
    <dgm:pt modelId="{E47CF04C-0302-43DB-8977-5D0B3412F77C}" type="pres">
      <dgm:prSet presAssocID="{11B2093B-7D69-429B-A9BB-CDC4B9E15BB9}" presName="connectorText" presStyleLbl="sibTrans2D1" presStyleIdx="7" presStyleCnt="8"/>
      <dgm:spPr/>
    </dgm:pt>
    <dgm:pt modelId="{7A7B80E5-15F0-4FAB-B0CC-19862E708671}" type="pres">
      <dgm:prSet presAssocID="{FD0DD717-BF21-4276-8B7D-FBAA2040222E}" presName="node" presStyleLbl="node1" presStyleIdx="8" presStyleCnt="9">
        <dgm:presLayoutVars>
          <dgm:bulletEnabled val="1"/>
        </dgm:presLayoutVars>
      </dgm:prSet>
      <dgm:spPr/>
    </dgm:pt>
  </dgm:ptLst>
  <dgm:cxnLst>
    <dgm:cxn modelId="{EC4B460B-3F3A-4F42-AFA7-332AE960CDD0}" type="presOf" srcId="{95C2E0EB-2FF9-434E-9F7F-E9338EFD016C}" destId="{A0DE3912-A314-4FB6-B36C-30CC1A268BC4}" srcOrd="0" destOrd="0" presId="urn:microsoft.com/office/officeart/2005/8/layout/process5"/>
    <dgm:cxn modelId="{258C8E13-8399-455C-AF78-8DBCB3329EE8}" type="presOf" srcId="{ECB7C429-6177-4173-9839-8EEBCD00864C}" destId="{C61627D0-001C-4C69-9FD8-56B58E94DC8D}" srcOrd="0" destOrd="0" presId="urn:microsoft.com/office/officeart/2005/8/layout/process5"/>
    <dgm:cxn modelId="{A1C9601A-64BC-4CA3-93F6-B2DADFA078ED}" srcId="{2E7BE273-3448-40F3-9752-F202415D5CB6}" destId="{93B1A4B2-9226-4218-917D-C7BEA96E3401}" srcOrd="1" destOrd="0" parTransId="{4CD6598B-A5D4-4A00-98C6-23EFFE5C400B}" sibTransId="{DE7B0605-4D72-49C2-8B08-6099AB7B7B29}"/>
    <dgm:cxn modelId="{A079FA1D-F0B6-4CDC-9952-994BDDDB23DC}" type="presOf" srcId="{93B1A4B2-9226-4218-917D-C7BEA96E3401}" destId="{5F9ED078-0C98-4664-B84C-13D6D1ED5CF2}" srcOrd="0" destOrd="0" presId="urn:microsoft.com/office/officeart/2005/8/layout/process5"/>
    <dgm:cxn modelId="{4CBAF235-05B7-4296-8212-6033010D9051}" type="presOf" srcId="{CCBBA43A-481D-49A4-AAC2-3C6D66CC6850}" destId="{6CDDB545-83E1-49A5-B37C-409E7605B1B5}" srcOrd="1" destOrd="0" presId="urn:microsoft.com/office/officeart/2005/8/layout/process5"/>
    <dgm:cxn modelId="{630BD936-CA27-43AC-97C3-5014E30466C6}" type="presOf" srcId="{FD0DD717-BF21-4276-8B7D-FBAA2040222E}" destId="{7A7B80E5-15F0-4FAB-B0CC-19862E708671}" srcOrd="0" destOrd="0" presId="urn:microsoft.com/office/officeart/2005/8/layout/process5"/>
    <dgm:cxn modelId="{5E7AFC3A-9BF7-4B6B-B8B2-7C1A7D952766}" srcId="{2E7BE273-3448-40F3-9752-F202415D5CB6}" destId="{5F61132A-96BC-41A0-9FFE-A9919F8BF58D}" srcOrd="2" destOrd="0" parTransId="{D2F3A9B7-1797-426D-A207-6A34A322BCEE}" sibTransId="{CCBBA43A-481D-49A4-AAC2-3C6D66CC6850}"/>
    <dgm:cxn modelId="{5EC5923C-7897-4D8B-8A31-C2588E1A3BB1}" type="presOf" srcId="{DA56CCD7-71A7-4D95-B179-8208B44BB473}" destId="{0870926C-EE60-4064-9973-0BBDDD99228B}" srcOrd="0" destOrd="0" presId="urn:microsoft.com/office/officeart/2005/8/layout/process5"/>
    <dgm:cxn modelId="{BDA5955F-332D-4A79-9290-9C7B96922B38}" type="presOf" srcId="{23D39348-083E-4625-A898-9BC74FE55052}" destId="{3C82C96F-1692-4EC4-A2C6-5CF136A26A9E}" srcOrd="1" destOrd="0" presId="urn:microsoft.com/office/officeart/2005/8/layout/process5"/>
    <dgm:cxn modelId="{19951141-4BEB-4185-A082-7939C92CBB9D}" type="presOf" srcId="{DE7B0605-4D72-49C2-8B08-6099AB7B7B29}" destId="{C57596B7-F273-43A0-8163-DF157DD5174A}" srcOrd="0" destOrd="0" presId="urn:microsoft.com/office/officeart/2005/8/layout/process5"/>
    <dgm:cxn modelId="{DE2F6846-621E-4A82-966E-98A320CC9FBE}" type="presOf" srcId="{CCBBA43A-481D-49A4-AAC2-3C6D66CC6850}" destId="{4F8EF0F5-BF7F-4468-9D89-294BADC03548}" srcOrd="0" destOrd="0" presId="urn:microsoft.com/office/officeart/2005/8/layout/process5"/>
    <dgm:cxn modelId="{38491167-93F0-43E6-A6F9-F5C73B4108B6}" type="presOf" srcId="{DE7B0605-4D72-49C2-8B08-6099AB7B7B29}" destId="{BB875886-F618-4F5C-AC7F-186567E7B0C2}" srcOrd="1" destOrd="0" presId="urn:microsoft.com/office/officeart/2005/8/layout/process5"/>
    <dgm:cxn modelId="{0D049649-B2F7-45A2-B5AD-8F8A7DAC9160}" type="presOf" srcId="{EF4FB487-BB03-4247-B8AB-826C05759BB4}" destId="{FBB94562-CE03-4288-B191-09CFBA1B372D}" srcOrd="0" destOrd="0" presId="urn:microsoft.com/office/officeart/2005/8/layout/process5"/>
    <dgm:cxn modelId="{9BB04156-5AD9-40D1-9044-D4B23F01DFA5}" srcId="{2E7BE273-3448-40F3-9752-F202415D5CB6}" destId="{FD0DD717-BF21-4276-8B7D-FBAA2040222E}" srcOrd="8" destOrd="0" parTransId="{E6AB25B0-5717-4734-AE40-F65ABB539CD4}" sibTransId="{37E999D9-71A8-49A3-8293-033ABBBC26B2}"/>
    <dgm:cxn modelId="{1484A879-C8DC-4B34-9EEA-F7FEDA003B18}" type="presOf" srcId="{ECB7C429-6177-4173-9839-8EEBCD00864C}" destId="{1B4C43BB-B54B-487B-A4C8-6C59D39BE07F}" srcOrd="1" destOrd="0" presId="urn:microsoft.com/office/officeart/2005/8/layout/process5"/>
    <dgm:cxn modelId="{1FAB4485-3866-49BD-ACF1-BBD3680F22D1}" srcId="{2E7BE273-3448-40F3-9752-F202415D5CB6}" destId="{FE356AA7-DE8D-4C84-9FC1-FF5D04D4C628}" srcOrd="0" destOrd="0" parTransId="{A33943F5-A77A-42B2-9DFE-618E13F26BBC}" sibTransId="{ECB7C429-6177-4173-9839-8EEBCD00864C}"/>
    <dgm:cxn modelId="{D64F1D88-7C99-44EA-A9F5-E13FF2397F94}" type="presOf" srcId="{FE356AA7-DE8D-4C84-9FC1-FF5D04D4C628}" destId="{3B781A65-B67B-4205-B0DC-D7AD17607E2A}" srcOrd="0" destOrd="0" presId="urn:microsoft.com/office/officeart/2005/8/layout/process5"/>
    <dgm:cxn modelId="{2F445B88-573D-46E2-B95A-EE982EC4236C}" type="presOf" srcId="{F88BF89B-D8A4-482B-8C59-DAF251FCD4C6}" destId="{BCE989E2-B28D-491D-8072-D0AB8777E16F}" srcOrd="0" destOrd="0" presId="urn:microsoft.com/office/officeart/2005/8/layout/process5"/>
    <dgm:cxn modelId="{AE44628C-9B48-4414-A727-B8B5E27DCEDE}" type="presOf" srcId="{C429508E-F8BB-4ED6-A1F4-013202599DFA}" destId="{C7DAB831-6DDF-493C-8D0D-8A4B3DF4DC91}" srcOrd="0" destOrd="0" presId="urn:microsoft.com/office/officeart/2005/8/layout/process5"/>
    <dgm:cxn modelId="{AE811291-FB39-49C0-9CC4-227612CD7F95}" type="presOf" srcId="{68C7D9D9-3B37-4900-AFCB-DD63B96DFB15}" destId="{B048FF18-EBE9-445A-9CE3-DE4A8973D9D0}" srcOrd="0" destOrd="0" presId="urn:microsoft.com/office/officeart/2005/8/layout/process5"/>
    <dgm:cxn modelId="{8A398894-C5D3-4677-A4D7-6C47015E231F}" type="presOf" srcId="{11B2093B-7D69-429B-A9BB-CDC4B9E15BB9}" destId="{1569FD9F-BB12-4DBF-84DD-91285B9E030F}" srcOrd="0" destOrd="0" presId="urn:microsoft.com/office/officeart/2005/8/layout/process5"/>
    <dgm:cxn modelId="{FD2C0C9F-4859-4E2A-8EE7-19D919FD8203}" type="presOf" srcId="{2E7BE273-3448-40F3-9752-F202415D5CB6}" destId="{9A246CD6-6B39-45A1-ADBE-855399DFA6E9}" srcOrd="0" destOrd="0" presId="urn:microsoft.com/office/officeart/2005/8/layout/process5"/>
    <dgm:cxn modelId="{6A8AEFA3-A1F2-4D2B-9592-5E5321F82348}" type="presOf" srcId="{23D39348-083E-4625-A898-9BC74FE55052}" destId="{2CF2C0AB-22B7-4EB7-90E9-380095BEFD0B}" srcOrd="0" destOrd="0" presId="urn:microsoft.com/office/officeart/2005/8/layout/process5"/>
    <dgm:cxn modelId="{3BAD93A8-4C32-40D4-94BE-39F8D119CC1C}" type="presOf" srcId="{FFC01299-57AE-4BB7-84F3-AFD7D1A0C8B2}" destId="{CC2FB494-83D8-44B8-9336-F80F3CDD2BB2}" srcOrd="0" destOrd="0" presId="urn:microsoft.com/office/officeart/2005/8/layout/process5"/>
    <dgm:cxn modelId="{4F34D6B1-E558-402D-968B-6AE2C69D3316}" type="presOf" srcId="{11B2093B-7D69-429B-A9BB-CDC4B9E15BB9}" destId="{E47CF04C-0302-43DB-8977-5D0B3412F77C}" srcOrd="1" destOrd="0" presId="urn:microsoft.com/office/officeart/2005/8/layout/process5"/>
    <dgm:cxn modelId="{D69FA7B6-4FD4-4877-B336-B9D0BDA7FB16}" type="presOf" srcId="{76DA7B36-C91B-4374-A867-B61A8A2ADC86}" destId="{F12C3728-2546-4D98-9547-73B93ADD628E}" srcOrd="0" destOrd="0" presId="urn:microsoft.com/office/officeart/2005/8/layout/process5"/>
    <dgm:cxn modelId="{F6F390BA-D400-4FF3-A9F1-3C2F416E8998}" type="presOf" srcId="{FFC01299-57AE-4BB7-84F3-AFD7D1A0C8B2}" destId="{6B560842-31CB-4D9A-9C55-2E7A24EDDF29}" srcOrd="1" destOrd="0" presId="urn:microsoft.com/office/officeart/2005/8/layout/process5"/>
    <dgm:cxn modelId="{A7E8ACBF-2EC6-45BB-B5AB-CBBD6AD73412}" type="presOf" srcId="{5F61132A-96BC-41A0-9FFE-A9919F8BF58D}" destId="{55EE110F-B85D-4196-9DEA-1F79A2A6B2CC}" srcOrd="0" destOrd="0" presId="urn:microsoft.com/office/officeart/2005/8/layout/process5"/>
    <dgm:cxn modelId="{EC3637C0-1AE3-4011-B1C0-FF7234D44727}" srcId="{2E7BE273-3448-40F3-9752-F202415D5CB6}" destId="{76DA7B36-C91B-4374-A867-B61A8A2ADC86}" srcOrd="4" destOrd="0" parTransId="{EBA17994-097C-40E3-B47F-35531256CCD8}" sibTransId="{DA56CCD7-71A7-4D95-B179-8208B44BB473}"/>
    <dgm:cxn modelId="{EDDBFBC1-8214-464D-8E6D-5C699BD2262C}" srcId="{2E7BE273-3448-40F3-9752-F202415D5CB6}" destId="{F88BF89B-D8A4-482B-8C59-DAF251FCD4C6}" srcOrd="6" destOrd="0" parTransId="{7104F177-24FC-4B98-A48B-36EF6A1A0DDF}" sibTransId="{C429508E-F8BB-4ED6-A1F4-013202599DFA}"/>
    <dgm:cxn modelId="{8C49AFD9-8046-4997-8255-1CDA6192F608}" type="presOf" srcId="{C429508E-F8BB-4ED6-A1F4-013202599DFA}" destId="{1BADBD8D-DFB8-4469-9ABE-105B5228D1B6}" srcOrd="1" destOrd="0" presId="urn:microsoft.com/office/officeart/2005/8/layout/process5"/>
    <dgm:cxn modelId="{E95896E0-5B78-496E-BBD1-4BBA6D167979}" srcId="{2E7BE273-3448-40F3-9752-F202415D5CB6}" destId="{EF4FB487-BB03-4247-B8AB-826C05759BB4}" srcOrd="5" destOrd="0" parTransId="{4CF63731-49A5-47D4-9674-14DFDBF0C1DB}" sibTransId="{23D39348-083E-4625-A898-9BC74FE55052}"/>
    <dgm:cxn modelId="{9884E4E8-758C-46DE-95FE-14F4018F2A65}" srcId="{2E7BE273-3448-40F3-9752-F202415D5CB6}" destId="{68C7D9D9-3B37-4900-AFCB-DD63B96DFB15}" srcOrd="7" destOrd="0" parTransId="{A1308E71-B35C-4FAD-96C2-BD9C0FD9A0F1}" sibTransId="{11B2093B-7D69-429B-A9BB-CDC4B9E15BB9}"/>
    <dgm:cxn modelId="{8BF4F2F9-AD20-4C99-974A-24B204A2DBD5}" srcId="{2E7BE273-3448-40F3-9752-F202415D5CB6}" destId="{95C2E0EB-2FF9-434E-9F7F-E9338EFD016C}" srcOrd="3" destOrd="0" parTransId="{F4A58613-FAE1-41A9-AC86-41CD78F7B18E}" sibTransId="{FFC01299-57AE-4BB7-84F3-AFD7D1A0C8B2}"/>
    <dgm:cxn modelId="{57BE60FB-1BB7-4F7D-B19C-0DD3E49E709C}" type="presOf" srcId="{DA56CCD7-71A7-4D95-B179-8208B44BB473}" destId="{B0AE9F98-2394-4CD9-9B2D-F8A97D42B56E}" srcOrd="1" destOrd="0" presId="urn:microsoft.com/office/officeart/2005/8/layout/process5"/>
    <dgm:cxn modelId="{F2AE4345-53DB-4E59-92FF-3C92B363C00C}" type="presParOf" srcId="{9A246CD6-6B39-45A1-ADBE-855399DFA6E9}" destId="{3B781A65-B67B-4205-B0DC-D7AD17607E2A}" srcOrd="0" destOrd="0" presId="urn:microsoft.com/office/officeart/2005/8/layout/process5"/>
    <dgm:cxn modelId="{1E858403-68FC-461F-9A3A-31D58B802FD2}" type="presParOf" srcId="{9A246CD6-6B39-45A1-ADBE-855399DFA6E9}" destId="{C61627D0-001C-4C69-9FD8-56B58E94DC8D}" srcOrd="1" destOrd="0" presId="urn:microsoft.com/office/officeart/2005/8/layout/process5"/>
    <dgm:cxn modelId="{AEFF5116-4698-4A0C-B8AF-E7383245C4DF}" type="presParOf" srcId="{C61627D0-001C-4C69-9FD8-56B58E94DC8D}" destId="{1B4C43BB-B54B-487B-A4C8-6C59D39BE07F}" srcOrd="0" destOrd="0" presId="urn:microsoft.com/office/officeart/2005/8/layout/process5"/>
    <dgm:cxn modelId="{F8C5DBD7-3866-4304-B0D8-77EF89EC165B}" type="presParOf" srcId="{9A246CD6-6B39-45A1-ADBE-855399DFA6E9}" destId="{5F9ED078-0C98-4664-B84C-13D6D1ED5CF2}" srcOrd="2" destOrd="0" presId="urn:microsoft.com/office/officeart/2005/8/layout/process5"/>
    <dgm:cxn modelId="{2161CC22-3DF4-4F8C-AA15-CAE2B5E72172}" type="presParOf" srcId="{9A246CD6-6B39-45A1-ADBE-855399DFA6E9}" destId="{C57596B7-F273-43A0-8163-DF157DD5174A}" srcOrd="3" destOrd="0" presId="urn:microsoft.com/office/officeart/2005/8/layout/process5"/>
    <dgm:cxn modelId="{C92C74AD-1765-444E-89BC-36FD94B59561}" type="presParOf" srcId="{C57596B7-F273-43A0-8163-DF157DD5174A}" destId="{BB875886-F618-4F5C-AC7F-186567E7B0C2}" srcOrd="0" destOrd="0" presId="urn:microsoft.com/office/officeart/2005/8/layout/process5"/>
    <dgm:cxn modelId="{27AACE45-5B7E-4C49-9CD2-4F8BF2BB3DEB}" type="presParOf" srcId="{9A246CD6-6B39-45A1-ADBE-855399DFA6E9}" destId="{55EE110F-B85D-4196-9DEA-1F79A2A6B2CC}" srcOrd="4" destOrd="0" presId="urn:microsoft.com/office/officeart/2005/8/layout/process5"/>
    <dgm:cxn modelId="{AEB91C5D-13BF-455C-95FA-87380F45B932}" type="presParOf" srcId="{9A246CD6-6B39-45A1-ADBE-855399DFA6E9}" destId="{4F8EF0F5-BF7F-4468-9D89-294BADC03548}" srcOrd="5" destOrd="0" presId="urn:microsoft.com/office/officeart/2005/8/layout/process5"/>
    <dgm:cxn modelId="{4C423135-F226-4841-B432-F6A67F1C589E}" type="presParOf" srcId="{4F8EF0F5-BF7F-4468-9D89-294BADC03548}" destId="{6CDDB545-83E1-49A5-B37C-409E7605B1B5}" srcOrd="0" destOrd="0" presId="urn:microsoft.com/office/officeart/2005/8/layout/process5"/>
    <dgm:cxn modelId="{58E6C52D-DAFD-4A38-880F-272CD597F7AD}" type="presParOf" srcId="{9A246CD6-6B39-45A1-ADBE-855399DFA6E9}" destId="{A0DE3912-A314-4FB6-B36C-30CC1A268BC4}" srcOrd="6" destOrd="0" presId="urn:microsoft.com/office/officeart/2005/8/layout/process5"/>
    <dgm:cxn modelId="{3A7A480F-AD08-4E4E-986B-48F8AA96B57B}" type="presParOf" srcId="{9A246CD6-6B39-45A1-ADBE-855399DFA6E9}" destId="{CC2FB494-83D8-44B8-9336-F80F3CDD2BB2}" srcOrd="7" destOrd="0" presId="urn:microsoft.com/office/officeart/2005/8/layout/process5"/>
    <dgm:cxn modelId="{F869DF66-BE68-4BA5-B77A-9D6626D63DE8}" type="presParOf" srcId="{CC2FB494-83D8-44B8-9336-F80F3CDD2BB2}" destId="{6B560842-31CB-4D9A-9C55-2E7A24EDDF29}" srcOrd="0" destOrd="0" presId="urn:microsoft.com/office/officeart/2005/8/layout/process5"/>
    <dgm:cxn modelId="{951424CC-2D03-4B72-A369-92D556422149}" type="presParOf" srcId="{9A246CD6-6B39-45A1-ADBE-855399DFA6E9}" destId="{F12C3728-2546-4D98-9547-73B93ADD628E}" srcOrd="8" destOrd="0" presId="urn:microsoft.com/office/officeart/2005/8/layout/process5"/>
    <dgm:cxn modelId="{91950C19-0BBF-48C9-891C-2B36B379F0F9}" type="presParOf" srcId="{9A246CD6-6B39-45A1-ADBE-855399DFA6E9}" destId="{0870926C-EE60-4064-9973-0BBDDD99228B}" srcOrd="9" destOrd="0" presId="urn:microsoft.com/office/officeart/2005/8/layout/process5"/>
    <dgm:cxn modelId="{142BBC75-BE1E-4F83-A5D2-3580ECF06744}" type="presParOf" srcId="{0870926C-EE60-4064-9973-0BBDDD99228B}" destId="{B0AE9F98-2394-4CD9-9B2D-F8A97D42B56E}" srcOrd="0" destOrd="0" presId="urn:microsoft.com/office/officeart/2005/8/layout/process5"/>
    <dgm:cxn modelId="{8D44E15B-1C80-4A84-99B8-9E8FDB334B45}" type="presParOf" srcId="{9A246CD6-6B39-45A1-ADBE-855399DFA6E9}" destId="{FBB94562-CE03-4288-B191-09CFBA1B372D}" srcOrd="10" destOrd="0" presId="urn:microsoft.com/office/officeart/2005/8/layout/process5"/>
    <dgm:cxn modelId="{DC928CD5-657A-4020-A172-C6ADD8F988DA}" type="presParOf" srcId="{9A246CD6-6B39-45A1-ADBE-855399DFA6E9}" destId="{2CF2C0AB-22B7-4EB7-90E9-380095BEFD0B}" srcOrd="11" destOrd="0" presId="urn:microsoft.com/office/officeart/2005/8/layout/process5"/>
    <dgm:cxn modelId="{74CCABEC-78DF-4C9B-AD1E-FA4802D0E984}" type="presParOf" srcId="{2CF2C0AB-22B7-4EB7-90E9-380095BEFD0B}" destId="{3C82C96F-1692-4EC4-A2C6-5CF136A26A9E}" srcOrd="0" destOrd="0" presId="urn:microsoft.com/office/officeart/2005/8/layout/process5"/>
    <dgm:cxn modelId="{C643F6B1-9A2F-4B7A-B9B6-E1A9CC668D54}" type="presParOf" srcId="{9A246CD6-6B39-45A1-ADBE-855399DFA6E9}" destId="{BCE989E2-B28D-491D-8072-D0AB8777E16F}" srcOrd="12" destOrd="0" presId="urn:microsoft.com/office/officeart/2005/8/layout/process5"/>
    <dgm:cxn modelId="{43871213-D0E4-413D-A947-BC0363A97FD3}" type="presParOf" srcId="{9A246CD6-6B39-45A1-ADBE-855399DFA6E9}" destId="{C7DAB831-6DDF-493C-8D0D-8A4B3DF4DC91}" srcOrd="13" destOrd="0" presId="urn:microsoft.com/office/officeart/2005/8/layout/process5"/>
    <dgm:cxn modelId="{E0F2E973-B150-431B-BE8D-EDBA48A24CFA}" type="presParOf" srcId="{C7DAB831-6DDF-493C-8D0D-8A4B3DF4DC91}" destId="{1BADBD8D-DFB8-4469-9ABE-105B5228D1B6}" srcOrd="0" destOrd="0" presId="urn:microsoft.com/office/officeart/2005/8/layout/process5"/>
    <dgm:cxn modelId="{6199B0A8-8FCE-4772-992A-E160E30A6B0E}" type="presParOf" srcId="{9A246CD6-6B39-45A1-ADBE-855399DFA6E9}" destId="{B048FF18-EBE9-445A-9CE3-DE4A8973D9D0}" srcOrd="14" destOrd="0" presId="urn:microsoft.com/office/officeart/2005/8/layout/process5"/>
    <dgm:cxn modelId="{07662012-E1ED-48A1-85AE-907C0FB93AFE}" type="presParOf" srcId="{9A246CD6-6B39-45A1-ADBE-855399DFA6E9}" destId="{1569FD9F-BB12-4DBF-84DD-91285B9E030F}" srcOrd="15" destOrd="0" presId="urn:microsoft.com/office/officeart/2005/8/layout/process5"/>
    <dgm:cxn modelId="{67F7FCEF-7518-455B-BA22-D03D659D295A}" type="presParOf" srcId="{1569FD9F-BB12-4DBF-84DD-91285B9E030F}" destId="{E47CF04C-0302-43DB-8977-5D0B3412F77C}" srcOrd="0" destOrd="0" presId="urn:microsoft.com/office/officeart/2005/8/layout/process5"/>
    <dgm:cxn modelId="{C6E0C09E-3A9F-4E11-8926-B8D0DBA181CB}" type="presParOf" srcId="{9A246CD6-6B39-45A1-ADBE-855399DFA6E9}" destId="{7A7B80E5-15F0-4FAB-B0CC-19862E708671}" srcOrd="1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14545C-3D4B-44F6-B320-C05F679870BA}" type="doc">
      <dgm:prSet loTypeId="urn:microsoft.com/office/officeart/2005/8/layout/radial6" loCatId="relationship" qsTypeId="urn:microsoft.com/office/officeart/2005/8/quickstyle/simple3" qsCatId="simple" csTypeId="urn:microsoft.com/office/officeart/2005/8/colors/colorful4" csCatId="colorful" phldr="1"/>
      <dgm:spPr/>
      <dgm:t>
        <a:bodyPr/>
        <a:lstStyle/>
        <a:p>
          <a:endParaRPr lang="en-AU"/>
        </a:p>
      </dgm:t>
    </dgm:pt>
    <dgm:pt modelId="{C06B2A4F-1881-4F13-8917-EC172151440A}">
      <dgm:prSet phldrT="[Text]" custT="1"/>
      <dgm:spPr>
        <a:solidFill>
          <a:srgbClr val="C9BDE1"/>
        </a:solidFill>
      </dgm:spPr>
      <dgm:t>
        <a:bodyPr/>
        <a:lstStyle/>
        <a:p>
          <a:r>
            <a:rPr lang="en-AU" sz="3200" dirty="0"/>
            <a:t>Patient</a:t>
          </a:r>
        </a:p>
      </dgm:t>
    </dgm:pt>
    <dgm:pt modelId="{F6E99A53-2D1E-486C-B489-BDD2C22DBFE1}" type="parTrans" cxnId="{5CF6D54A-8959-499F-9EC7-8296AFC2AC45}">
      <dgm:prSet/>
      <dgm:spPr/>
      <dgm:t>
        <a:bodyPr/>
        <a:lstStyle/>
        <a:p>
          <a:endParaRPr lang="en-AU" sz="1800"/>
        </a:p>
      </dgm:t>
    </dgm:pt>
    <dgm:pt modelId="{5CDD9598-2078-4F7D-BB75-4BE398760B26}" type="sibTrans" cxnId="{5CF6D54A-8959-499F-9EC7-8296AFC2AC45}">
      <dgm:prSet/>
      <dgm:spPr/>
      <dgm:t>
        <a:bodyPr/>
        <a:lstStyle/>
        <a:p>
          <a:endParaRPr lang="en-AU" sz="1800"/>
        </a:p>
      </dgm:t>
    </dgm:pt>
    <dgm:pt modelId="{7F4CD119-B3F5-41C0-A828-0DE70F0BC32D}">
      <dgm:prSet phldrT="[Text]" custT="1"/>
      <dgm:spPr/>
      <dgm:t>
        <a:bodyPr/>
        <a:lstStyle/>
        <a:p>
          <a:r>
            <a:rPr lang="en-AU" sz="2000" dirty="0"/>
            <a:t>GP</a:t>
          </a:r>
        </a:p>
      </dgm:t>
    </dgm:pt>
    <dgm:pt modelId="{30BD4063-E35A-484F-8D96-450C537CFD21}" type="parTrans" cxnId="{48F33287-70A7-4188-9896-54307E213CFC}">
      <dgm:prSet/>
      <dgm:spPr/>
      <dgm:t>
        <a:bodyPr/>
        <a:lstStyle/>
        <a:p>
          <a:endParaRPr lang="en-AU" sz="1800"/>
        </a:p>
      </dgm:t>
    </dgm:pt>
    <dgm:pt modelId="{70CEBABC-985C-4E8F-96D8-3EE6F2462403}" type="sibTrans" cxnId="{48F33287-70A7-4188-9896-54307E213CFC}">
      <dgm:prSet/>
      <dgm:spPr/>
      <dgm:t>
        <a:bodyPr/>
        <a:lstStyle/>
        <a:p>
          <a:endParaRPr lang="en-AU" sz="1800"/>
        </a:p>
      </dgm:t>
    </dgm:pt>
    <dgm:pt modelId="{BFF6F9AE-7B74-4563-88B4-38868A225F42}">
      <dgm:prSet phldrT="[Text]" custT="1"/>
      <dgm:spPr/>
      <dgm:t>
        <a:bodyPr/>
        <a:lstStyle/>
        <a:p>
          <a:r>
            <a:rPr lang="en-AU" sz="1400" dirty="0"/>
            <a:t>Exercise Physiologist</a:t>
          </a:r>
        </a:p>
      </dgm:t>
    </dgm:pt>
    <dgm:pt modelId="{B32D8FF8-3323-4B97-BC21-DA6B59465DBD}" type="parTrans" cxnId="{BC1B727C-AA99-4BED-8E9B-51DA5732821D}">
      <dgm:prSet/>
      <dgm:spPr/>
      <dgm:t>
        <a:bodyPr/>
        <a:lstStyle/>
        <a:p>
          <a:endParaRPr lang="en-AU" sz="1800"/>
        </a:p>
      </dgm:t>
    </dgm:pt>
    <dgm:pt modelId="{213FB028-7F52-4D99-87BA-1B667DABB7D0}" type="sibTrans" cxnId="{BC1B727C-AA99-4BED-8E9B-51DA5732821D}">
      <dgm:prSet/>
      <dgm:spPr/>
      <dgm:t>
        <a:bodyPr/>
        <a:lstStyle/>
        <a:p>
          <a:endParaRPr lang="en-AU" sz="1800"/>
        </a:p>
      </dgm:t>
    </dgm:pt>
    <dgm:pt modelId="{D9505EE3-C168-4F34-9241-43EA6BB0D9D6}">
      <dgm:prSet phldrT="[Text]" custT="1"/>
      <dgm:spPr/>
      <dgm:t>
        <a:bodyPr/>
        <a:lstStyle/>
        <a:p>
          <a:r>
            <a:rPr lang="en-AU" sz="1600" dirty="0"/>
            <a:t>Dietitian</a:t>
          </a:r>
        </a:p>
      </dgm:t>
    </dgm:pt>
    <dgm:pt modelId="{3CF766BA-BC88-4CD1-9250-094F3BCB4F5D}" type="parTrans" cxnId="{B3B053BB-D276-4DC8-8044-3735F66BC329}">
      <dgm:prSet/>
      <dgm:spPr/>
      <dgm:t>
        <a:bodyPr/>
        <a:lstStyle/>
        <a:p>
          <a:endParaRPr lang="en-AU" sz="1800"/>
        </a:p>
      </dgm:t>
    </dgm:pt>
    <dgm:pt modelId="{4A714F72-F76E-4CF2-A421-FB3797ED653C}" type="sibTrans" cxnId="{B3B053BB-D276-4DC8-8044-3735F66BC329}">
      <dgm:prSet/>
      <dgm:spPr/>
      <dgm:t>
        <a:bodyPr/>
        <a:lstStyle/>
        <a:p>
          <a:endParaRPr lang="en-AU" sz="1800"/>
        </a:p>
      </dgm:t>
    </dgm:pt>
    <dgm:pt modelId="{33E6EABE-082A-45ED-82A9-5FB0FD1C9530}">
      <dgm:prSet phldrT="[Text]" custT="1"/>
      <dgm:spPr/>
      <dgm:t>
        <a:bodyPr/>
        <a:lstStyle/>
        <a:p>
          <a:r>
            <a:rPr lang="en-AU" sz="1600" dirty="0"/>
            <a:t>Nurse / AHP</a:t>
          </a:r>
        </a:p>
      </dgm:t>
    </dgm:pt>
    <dgm:pt modelId="{FD8FFA2E-FFA1-4070-9857-47129BE8C045}" type="parTrans" cxnId="{0E3260F9-8775-4326-99C0-85E372C229CE}">
      <dgm:prSet/>
      <dgm:spPr/>
      <dgm:t>
        <a:bodyPr/>
        <a:lstStyle/>
        <a:p>
          <a:endParaRPr lang="en-AU" sz="1800"/>
        </a:p>
      </dgm:t>
    </dgm:pt>
    <dgm:pt modelId="{8346C85C-7C0E-4C5D-BFB7-1A8361DE9969}" type="sibTrans" cxnId="{0E3260F9-8775-4326-99C0-85E372C229CE}">
      <dgm:prSet/>
      <dgm:spPr/>
      <dgm:t>
        <a:bodyPr/>
        <a:lstStyle/>
        <a:p>
          <a:endParaRPr lang="en-AU" sz="1800"/>
        </a:p>
      </dgm:t>
    </dgm:pt>
    <dgm:pt modelId="{BE0C5DA0-4B3D-49A2-A591-A25771C26B58}">
      <dgm:prSet phldrT="[Text]" custT="1"/>
      <dgm:spPr/>
      <dgm:t>
        <a:bodyPr/>
        <a:lstStyle/>
        <a:p>
          <a:r>
            <a:rPr lang="en-AU" sz="1400" dirty="0"/>
            <a:t>Psychologist</a:t>
          </a:r>
        </a:p>
      </dgm:t>
    </dgm:pt>
    <dgm:pt modelId="{ED75EAF3-49E1-4471-869F-7BD1603EDF5F}" type="parTrans" cxnId="{84135228-2F4B-44A6-B0A3-EB5D20B76349}">
      <dgm:prSet/>
      <dgm:spPr/>
      <dgm:t>
        <a:bodyPr/>
        <a:lstStyle/>
        <a:p>
          <a:endParaRPr lang="en-AU" sz="1800"/>
        </a:p>
      </dgm:t>
    </dgm:pt>
    <dgm:pt modelId="{9C2E658E-270C-4D23-AB11-8C72A68FE320}" type="sibTrans" cxnId="{84135228-2F4B-44A6-B0A3-EB5D20B76349}">
      <dgm:prSet/>
      <dgm:spPr/>
      <dgm:t>
        <a:bodyPr/>
        <a:lstStyle/>
        <a:p>
          <a:endParaRPr lang="en-AU" sz="1800"/>
        </a:p>
      </dgm:t>
    </dgm:pt>
    <dgm:pt modelId="{FEEE823C-BD25-4C20-9A3E-8FF1C48BE8C9}">
      <dgm:prSet phldrT="[Text]" custT="1"/>
      <dgm:spPr/>
      <dgm:t>
        <a:bodyPr/>
        <a:lstStyle/>
        <a:p>
          <a:r>
            <a:rPr lang="en-AU" sz="1400" dirty="0"/>
            <a:t>AOD Peer Worker</a:t>
          </a:r>
        </a:p>
      </dgm:t>
    </dgm:pt>
    <dgm:pt modelId="{5A6E4F3E-17FA-4EBA-9B66-37A74AE363A5}" type="parTrans" cxnId="{BE3839CA-4ACD-46C5-8660-63E5D7BE9535}">
      <dgm:prSet/>
      <dgm:spPr/>
      <dgm:t>
        <a:bodyPr/>
        <a:lstStyle/>
        <a:p>
          <a:endParaRPr lang="en-AU" sz="1800"/>
        </a:p>
      </dgm:t>
    </dgm:pt>
    <dgm:pt modelId="{859238B7-37E9-476C-A8AA-01AE7B23ABB6}" type="sibTrans" cxnId="{BE3839CA-4ACD-46C5-8660-63E5D7BE9535}">
      <dgm:prSet/>
      <dgm:spPr/>
      <dgm:t>
        <a:bodyPr/>
        <a:lstStyle/>
        <a:p>
          <a:endParaRPr lang="en-AU" sz="1800"/>
        </a:p>
      </dgm:t>
    </dgm:pt>
    <dgm:pt modelId="{93EE4BBF-B1D0-4C02-9ADA-B0CED04D24C3}">
      <dgm:prSet phldrT="[Text]" custT="1"/>
      <dgm:spPr/>
      <dgm:t>
        <a:bodyPr/>
        <a:lstStyle/>
        <a:p>
          <a:r>
            <a:rPr lang="en-AU" sz="1100" dirty="0"/>
            <a:t>Physiotherapist</a:t>
          </a:r>
        </a:p>
      </dgm:t>
    </dgm:pt>
    <dgm:pt modelId="{FD658D54-19B8-4071-9F83-782638155174}" type="parTrans" cxnId="{6EDC220D-C5E0-4711-93AB-9A9F2A3C5296}">
      <dgm:prSet/>
      <dgm:spPr/>
      <dgm:t>
        <a:bodyPr/>
        <a:lstStyle/>
        <a:p>
          <a:endParaRPr lang="en-AU" sz="1800"/>
        </a:p>
      </dgm:t>
    </dgm:pt>
    <dgm:pt modelId="{24F4C8D9-7A86-4B5B-B9A6-63BC13D11245}" type="sibTrans" cxnId="{6EDC220D-C5E0-4711-93AB-9A9F2A3C5296}">
      <dgm:prSet/>
      <dgm:spPr/>
      <dgm:t>
        <a:bodyPr/>
        <a:lstStyle/>
        <a:p>
          <a:endParaRPr lang="en-AU" sz="1800"/>
        </a:p>
      </dgm:t>
    </dgm:pt>
    <dgm:pt modelId="{5EF349C4-ECEC-4D3F-8E58-DD4EB80DFEB5}">
      <dgm:prSet phldrT="[Text]" custT="1"/>
      <dgm:spPr/>
      <dgm:t>
        <a:bodyPr/>
        <a:lstStyle/>
        <a:p>
          <a:r>
            <a:rPr lang="en-AU" sz="1600" dirty="0"/>
            <a:t>Support Workers</a:t>
          </a:r>
        </a:p>
      </dgm:t>
    </dgm:pt>
    <dgm:pt modelId="{A01B0314-0C26-4FE6-BB4D-BA3090929FD7}" type="parTrans" cxnId="{5236A705-9C0D-4A90-86D9-064915249FEF}">
      <dgm:prSet/>
      <dgm:spPr/>
      <dgm:t>
        <a:bodyPr/>
        <a:lstStyle/>
        <a:p>
          <a:endParaRPr lang="en-AU" sz="1800"/>
        </a:p>
      </dgm:t>
    </dgm:pt>
    <dgm:pt modelId="{4865E2C5-F6EF-4D46-8CCF-C40F6E9C8953}" type="sibTrans" cxnId="{5236A705-9C0D-4A90-86D9-064915249FEF}">
      <dgm:prSet/>
      <dgm:spPr/>
      <dgm:t>
        <a:bodyPr/>
        <a:lstStyle/>
        <a:p>
          <a:endParaRPr lang="en-AU" sz="1800"/>
        </a:p>
      </dgm:t>
    </dgm:pt>
    <dgm:pt modelId="{1D43CFD2-487B-441D-B753-0C6BB01BAD01}" type="pres">
      <dgm:prSet presAssocID="{D214545C-3D4B-44F6-B320-C05F679870BA}" presName="Name0" presStyleCnt="0">
        <dgm:presLayoutVars>
          <dgm:chMax val="1"/>
          <dgm:dir/>
          <dgm:animLvl val="ctr"/>
          <dgm:resizeHandles val="exact"/>
        </dgm:presLayoutVars>
      </dgm:prSet>
      <dgm:spPr/>
    </dgm:pt>
    <dgm:pt modelId="{84F023ED-DE1A-4E7A-BF1A-5727B147AD00}" type="pres">
      <dgm:prSet presAssocID="{C06B2A4F-1881-4F13-8917-EC172151440A}" presName="centerShape" presStyleLbl="node0" presStyleIdx="0" presStyleCnt="1"/>
      <dgm:spPr/>
    </dgm:pt>
    <dgm:pt modelId="{0CF75318-97B5-4C74-855E-A3ADC5DBD92F}" type="pres">
      <dgm:prSet presAssocID="{7F4CD119-B3F5-41C0-A828-0DE70F0BC32D}" presName="node" presStyleLbl="node1" presStyleIdx="0" presStyleCnt="8">
        <dgm:presLayoutVars>
          <dgm:bulletEnabled val="1"/>
        </dgm:presLayoutVars>
      </dgm:prSet>
      <dgm:spPr/>
    </dgm:pt>
    <dgm:pt modelId="{CAA41E5A-866B-457D-B360-5257FE18BB24}" type="pres">
      <dgm:prSet presAssocID="{7F4CD119-B3F5-41C0-A828-0DE70F0BC32D}" presName="dummy" presStyleCnt="0"/>
      <dgm:spPr/>
    </dgm:pt>
    <dgm:pt modelId="{E4680083-206B-4C32-A1A6-434A9654C8DD}" type="pres">
      <dgm:prSet presAssocID="{70CEBABC-985C-4E8F-96D8-3EE6F2462403}" presName="sibTrans" presStyleLbl="sibTrans2D1" presStyleIdx="0" presStyleCnt="8"/>
      <dgm:spPr/>
    </dgm:pt>
    <dgm:pt modelId="{FF00D378-1634-4499-9EA7-27B6156DDFC0}" type="pres">
      <dgm:prSet presAssocID="{BFF6F9AE-7B74-4563-88B4-38868A225F42}" presName="node" presStyleLbl="node1" presStyleIdx="1" presStyleCnt="8">
        <dgm:presLayoutVars>
          <dgm:bulletEnabled val="1"/>
        </dgm:presLayoutVars>
      </dgm:prSet>
      <dgm:spPr/>
    </dgm:pt>
    <dgm:pt modelId="{61F21D4E-70ED-442A-A45A-9C13D3EB224A}" type="pres">
      <dgm:prSet presAssocID="{BFF6F9AE-7B74-4563-88B4-38868A225F42}" presName="dummy" presStyleCnt="0"/>
      <dgm:spPr/>
    </dgm:pt>
    <dgm:pt modelId="{F67DCF40-BDDA-4D8D-9654-399473E7CE96}" type="pres">
      <dgm:prSet presAssocID="{213FB028-7F52-4D99-87BA-1B667DABB7D0}" presName="sibTrans" presStyleLbl="sibTrans2D1" presStyleIdx="1" presStyleCnt="8"/>
      <dgm:spPr/>
    </dgm:pt>
    <dgm:pt modelId="{5256C98E-3DD2-4BFE-BBB3-241778C22696}" type="pres">
      <dgm:prSet presAssocID="{D9505EE3-C168-4F34-9241-43EA6BB0D9D6}" presName="node" presStyleLbl="node1" presStyleIdx="2" presStyleCnt="8">
        <dgm:presLayoutVars>
          <dgm:bulletEnabled val="1"/>
        </dgm:presLayoutVars>
      </dgm:prSet>
      <dgm:spPr/>
    </dgm:pt>
    <dgm:pt modelId="{038502A9-F5FD-4E4A-B87D-EDD071A0B93D}" type="pres">
      <dgm:prSet presAssocID="{D9505EE3-C168-4F34-9241-43EA6BB0D9D6}" presName="dummy" presStyleCnt="0"/>
      <dgm:spPr/>
    </dgm:pt>
    <dgm:pt modelId="{8144601D-036B-4D69-BE80-7C312ED32D94}" type="pres">
      <dgm:prSet presAssocID="{4A714F72-F76E-4CF2-A421-FB3797ED653C}" presName="sibTrans" presStyleLbl="sibTrans2D1" presStyleIdx="2" presStyleCnt="8"/>
      <dgm:spPr/>
    </dgm:pt>
    <dgm:pt modelId="{A0D96CD7-CCCC-458A-9D30-9D17EA7ED7DC}" type="pres">
      <dgm:prSet presAssocID="{33E6EABE-082A-45ED-82A9-5FB0FD1C9530}" presName="node" presStyleLbl="node1" presStyleIdx="3" presStyleCnt="8">
        <dgm:presLayoutVars>
          <dgm:bulletEnabled val="1"/>
        </dgm:presLayoutVars>
      </dgm:prSet>
      <dgm:spPr/>
    </dgm:pt>
    <dgm:pt modelId="{0238D615-34AF-426F-B40B-84FC755ABBEC}" type="pres">
      <dgm:prSet presAssocID="{33E6EABE-082A-45ED-82A9-5FB0FD1C9530}" presName="dummy" presStyleCnt="0"/>
      <dgm:spPr/>
    </dgm:pt>
    <dgm:pt modelId="{55D09FB7-42DD-496B-A3F8-7B70F9202FA1}" type="pres">
      <dgm:prSet presAssocID="{8346C85C-7C0E-4C5D-BFB7-1A8361DE9969}" presName="sibTrans" presStyleLbl="sibTrans2D1" presStyleIdx="3" presStyleCnt="8"/>
      <dgm:spPr/>
    </dgm:pt>
    <dgm:pt modelId="{6027A022-4164-4D46-BDBB-27712C7B6F99}" type="pres">
      <dgm:prSet presAssocID="{BE0C5DA0-4B3D-49A2-A591-A25771C26B58}" presName="node" presStyleLbl="node1" presStyleIdx="4" presStyleCnt="8">
        <dgm:presLayoutVars>
          <dgm:bulletEnabled val="1"/>
        </dgm:presLayoutVars>
      </dgm:prSet>
      <dgm:spPr/>
    </dgm:pt>
    <dgm:pt modelId="{CE9784C0-1403-4C15-A726-052E2754B1E2}" type="pres">
      <dgm:prSet presAssocID="{BE0C5DA0-4B3D-49A2-A591-A25771C26B58}" presName="dummy" presStyleCnt="0"/>
      <dgm:spPr/>
    </dgm:pt>
    <dgm:pt modelId="{1CCEAA35-FFB1-44F1-933D-AC73E8D40DE9}" type="pres">
      <dgm:prSet presAssocID="{9C2E658E-270C-4D23-AB11-8C72A68FE320}" presName="sibTrans" presStyleLbl="sibTrans2D1" presStyleIdx="4" presStyleCnt="8"/>
      <dgm:spPr/>
    </dgm:pt>
    <dgm:pt modelId="{A14C6310-5D43-46DC-9109-52A0DD4F499D}" type="pres">
      <dgm:prSet presAssocID="{FEEE823C-BD25-4C20-9A3E-8FF1C48BE8C9}" presName="node" presStyleLbl="node1" presStyleIdx="5" presStyleCnt="8">
        <dgm:presLayoutVars>
          <dgm:bulletEnabled val="1"/>
        </dgm:presLayoutVars>
      </dgm:prSet>
      <dgm:spPr/>
    </dgm:pt>
    <dgm:pt modelId="{D5109F6B-C016-4AB7-8D16-EF2F8CBC84CD}" type="pres">
      <dgm:prSet presAssocID="{FEEE823C-BD25-4C20-9A3E-8FF1C48BE8C9}" presName="dummy" presStyleCnt="0"/>
      <dgm:spPr/>
    </dgm:pt>
    <dgm:pt modelId="{209A08FA-7C0E-4F2B-B339-95B4B93A58C5}" type="pres">
      <dgm:prSet presAssocID="{859238B7-37E9-476C-A8AA-01AE7B23ABB6}" presName="sibTrans" presStyleLbl="sibTrans2D1" presStyleIdx="5" presStyleCnt="8"/>
      <dgm:spPr/>
    </dgm:pt>
    <dgm:pt modelId="{2637AC02-4CD1-4C85-9A91-E6629C845793}" type="pres">
      <dgm:prSet presAssocID="{93EE4BBF-B1D0-4C02-9ADA-B0CED04D24C3}" presName="node" presStyleLbl="node1" presStyleIdx="6" presStyleCnt="8">
        <dgm:presLayoutVars>
          <dgm:bulletEnabled val="1"/>
        </dgm:presLayoutVars>
      </dgm:prSet>
      <dgm:spPr/>
    </dgm:pt>
    <dgm:pt modelId="{D45C4C02-7BA1-49CB-B2DB-885AB155016B}" type="pres">
      <dgm:prSet presAssocID="{93EE4BBF-B1D0-4C02-9ADA-B0CED04D24C3}" presName="dummy" presStyleCnt="0"/>
      <dgm:spPr/>
    </dgm:pt>
    <dgm:pt modelId="{469F5B25-FD2E-4C35-B3F2-BC756E68F71A}" type="pres">
      <dgm:prSet presAssocID="{24F4C8D9-7A86-4B5B-B9A6-63BC13D11245}" presName="sibTrans" presStyleLbl="sibTrans2D1" presStyleIdx="6" presStyleCnt="8"/>
      <dgm:spPr/>
    </dgm:pt>
    <dgm:pt modelId="{2FD0D2FB-74EA-4844-B920-41D1FC82A3FB}" type="pres">
      <dgm:prSet presAssocID="{5EF349C4-ECEC-4D3F-8E58-DD4EB80DFEB5}" presName="node" presStyleLbl="node1" presStyleIdx="7" presStyleCnt="8">
        <dgm:presLayoutVars>
          <dgm:bulletEnabled val="1"/>
        </dgm:presLayoutVars>
      </dgm:prSet>
      <dgm:spPr/>
    </dgm:pt>
    <dgm:pt modelId="{C8E78D14-BDC7-4624-A490-0345D08137D0}" type="pres">
      <dgm:prSet presAssocID="{5EF349C4-ECEC-4D3F-8E58-DD4EB80DFEB5}" presName="dummy" presStyleCnt="0"/>
      <dgm:spPr/>
    </dgm:pt>
    <dgm:pt modelId="{73D4F2B3-9B49-49C7-8836-52A4DD9B0E4F}" type="pres">
      <dgm:prSet presAssocID="{4865E2C5-F6EF-4D46-8CCF-C40F6E9C8953}" presName="sibTrans" presStyleLbl="sibTrans2D1" presStyleIdx="7" presStyleCnt="8"/>
      <dgm:spPr/>
    </dgm:pt>
  </dgm:ptLst>
  <dgm:cxnLst>
    <dgm:cxn modelId="{556DD800-2D65-4524-9E36-C5ACAE819354}" type="presOf" srcId="{D9505EE3-C168-4F34-9241-43EA6BB0D9D6}" destId="{5256C98E-3DD2-4BFE-BBB3-241778C22696}" srcOrd="0" destOrd="0" presId="urn:microsoft.com/office/officeart/2005/8/layout/radial6"/>
    <dgm:cxn modelId="{5236A705-9C0D-4A90-86D9-064915249FEF}" srcId="{C06B2A4F-1881-4F13-8917-EC172151440A}" destId="{5EF349C4-ECEC-4D3F-8E58-DD4EB80DFEB5}" srcOrd="7" destOrd="0" parTransId="{A01B0314-0C26-4FE6-BB4D-BA3090929FD7}" sibTransId="{4865E2C5-F6EF-4D46-8CCF-C40F6E9C8953}"/>
    <dgm:cxn modelId="{6EDC220D-C5E0-4711-93AB-9A9F2A3C5296}" srcId="{C06B2A4F-1881-4F13-8917-EC172151440A}" destId="{93EE4BBF-B1D0-4C02-9ADA-B0CED04D24C3}" srcOrd="6" destOrd="0" parTransId="{FD658D54-19B8-4071-9F83-782638155174}" sibTransId="{24F4C8D9-7A86-4B5B-B9A6-63BC13D11245}"/>
    <dgm:cxn modelId="{9C8FA010-68B4-4463-8C04-0E3E65A17A88}" type="presOf" srcId="{9C2E658E-270C-4D23-AB11-8C72A68FE320}" destId="{1CCEAA35-FFB1-44F1-933D-AC73E8D40DE9}" srcOrd="0" destOrd="0" presId="urn:microsoft.com/office/officeart/2005/8/layout/radial6"/>
    <dgm:cxn modelId="{830C1D19-DC9A-48FD-9287-CCD87EF2F6EF}" type="presOf" srcId="{7F4CD119-B3F5-41C0-A828-0DE70F0BC32D}" destId="{0CF75318-97B5-4C74-855E-A3ADC5DBD92F}" srcOrd="0" destOrd="0" presId="urn:microsoft.com/office/officeart/2005/8/layout/radial6"/>
    <dgm:cxn modelId="{FABC5D26-92B1-41B5-AADE-335030BA847F}" type="presOf" srcId="{5EF349C4-ECEC-4D3F-8E58-DD4EB80DFEB5}" destId="{2FD0D2FB-74EA-4844-B920-41D1FC82A3FB}" srcOrd="0" destOrd="0" presId="urn:microsoft.com/office/officeart/2005/8/layout/radial6"/>
    <dgm:cxn modelId="{84135228-2F4B-44A6-B0A3-EB5D20B76349}" srcId="{C06B2A4F-1881-4F13-8917-EC172151440A}" destId="{BE0C5DA0-4B3D-49A2-A591-A25771C26B58}" srcOrd="4" destOrd="0" parTransId="{ED75EAF3-49E1-4471-869F-7BD1603EDF5F}" sibTransId="{9C2E658E-270C-4D23-AB11-8C72A68FE320}"/>
    <dgm:cxn modelId="{3EA1462A-0ABD-4DE2-8479-488DC8C1D90F}" type="presOf" srcId="{859238B7-37E9-476C-A8AA-01AE7B23ABB6}" destId="{209A08FA-7C0E-4F2B-B339-95B4B93A58C5}" srcOrd="0" destOrd="0" presId="urn:microsoft.com/office/officeart/2005/8/layout/radial6"/>
    <dgm:cxn modelId="{CFCA5B33-6BDE-4781-9C88-F058C4109236}" type="presOf" srcId="{93EE4BBF-B1D0-4C02-9ADA-B0CED04D24C3}" destId="{2637AC02-4CD1-4C85-9A91-E6629C845793}" srcOrd="0" destOrd="0" presId="urn:microsoft.com/office/officeart/2005/8/layout/radial6"/>
    <dgm:cxn modelId="{4250BF37-B66E-4C3C-8AE7-3D0DF5FDD6F6}" type="presOf" srcId="{213FB028-7F52-4D99-87BA-1B667DABB7D0}" destId="{F67DCF40-BDDA-4D8D-9654-399473E7CE96}" srcOrd="0" destOrd="0" presId="urn:microsoft.com/office/officeart/2005/8/layout/radial6"/>
    <dgm:cxn modelId="{5CF6D54A-8959-499F-9EC7-8296AFC2AC45}" srcId="{D214545C-3D4B-44F6-B320-C05F679870BA}" destId="{C06B2A4F-1881-4F13-8917-EC172151440A}" srcOrd="0" destOrd="0" parTransId="{F6E99A53-2D1E-486C-B489-BDD2C22DBFE1}" sibTransId="{5CDD9598-2078-4F7D-BB75-4BE398760B26}"/>
    <dgm:cxn modelId="{C2B2C47A-BEC0-423B-9F05-B831F66CF538}" type="presOf" srcId="{4865E2C5-F6EF-4D46-8CCF-C40F6E9C8953}" destId="{73D4F2B3-9B49-49C7-8836-52A4DD9B0E4F}" srcOrd="0" destOrd="0" presId="urn:microsoft.com/office/officeart/2005/8/layout/radial6"/>
    <dgm:cxn modelId="{BC1B727C-AA99-4BED-8E9B-51DA5732821D}" srcId="{C06B2A4F-1881-4F13-8917-EC172151440A}" destId="{BFF6F9AE-7B74-4563-88B4-38868A225F42}" srcOrd="1" destOrd="0" parTransId="{B32D8FF8-3323-4B97-BC21-DA6B59465DBD}" sibTransId="{213FB028-7F52-4D99-87BA-1B667DABB7D0}"/>
    <dgm:cxn modelId="{30682E83-C16B-4209-9981-5F7CCD491198}" type="presOf" srcId="{70CEBABC-985C-4E8F-96D8-3EE6F2462403}" destId="{E4680083-206B-4C32-A1A6-434A9654C8DD}" srcOrd="0" destOrd="0" presId="urn:microsoft.com/office/officeart/2005/8/layout/radial6"/>
    <dgm:cxn modelId="{48F33287-70A7-4188-9896-54307E213CFC}" srcId="{C06B2A4F-1881-4F13-8917-EC172151440A}" destId="{7F4CD119-B3F5-41C0-A828-0DE70F0BC32D}" srcOrd="0" destOrd="0" parTransId="{30BD4063-E35A-484F-8D96-450C537CFD21}" sibTransId="{70CEBABC-985C-4E8F-96D8-3EE6F2462403}"/>
    <dgm:cxn modelId="{5F8A1B8E-E80C-4EC4-9AC5-40F25E1377B0}" type="presOf" srcId="{BE0C5DA0-4B3D-49A2-A591-A25771C26B58}" destId="{6027A022-4164-4D46-BDBB-27712C7B6F99}" srcOrd="0" destOrd="0" presId="urn:microsoft.com/office/officeart/2005/8/layout/radial6"/>
    <dgm:cxn modelId="{807B718F-1CC1-46E2-8C95-1420E90E09B4}" type="presOf" srcId="{33E6EABE-082A-45ED-82A9-5FB0FD1C9530}" destId="{A0D96CD7-CCCC-458A-9D30-9D17EA7ED7DC}" srcOrd="0" destOrd="0" presId="urn:microsoft.com/office/officeart/2005/8/layout/radial6"/>
    <dgm:cxn modelId="{596DED9D-EA19-415E-9357-33ECBDB140DD}" type="presOf" srcId="{C06B2A4F-1881-4F13-8917-EC172151440A}" destId="{84F023ED-DE1A-4E7A-BF1A-5727B147AD00}" srcOrd="0" destOrd="0" presId="urn:microsoft.com/office/officeart/2005/8/layout/radial6"/>
    <dgm:cxn modelId="{66DBB4A6-2DAF-4EBD-93DE-4988C2A1F031}" type="presOf" srcId="{24F4C8D9-7A86-4B5B-B9A6-63BC13D11245}" destId="{469F5B25-FD2E-4C35-B3F2-BC756E68F71A}" srcOrd="0" destOrd="0" presId="urn:microsoft.com/office/officeart/2005/8/layout/radial6"/>
    <dgm:cxn modelId="{536D92BA-23F8-422B-A607-8084D55032A0}" type="presOf" srcId="{8346C85C-7C0E-4C5D-BFB7-1A8361DE9969}" destId="{55D09FB7-42DD-496B-A3F8-7B70F9202FA1}" srcOrd="0" destOrd="0" presId="urn:microsoft.com/office/officeart/2005/8/layout/radial6"/>
    <dgm:cxn modelId="{B3B053BB-D276-4DC8-8044-3735F66BC329}" srcId="{C06B2A4F-1881-4F13-8917-EC172151440A}" destId="{D9505EE3-C168-4F34-9241-43EA6BB0D9D6}" srcOrd="2" destOrd="0" parTransId="{3CF766BA-BC88-4CD1-9250-094F3BCB4F5D}" sibTransId="{4A714F72-F76E-4CF2-A421-FB3797ED653C}"/>
    <dgm:cxn modelId="{AA1AECC1-E74E-4790-892F-0B6ECCC239B6}" type="presOf" srcId="{D214545C-3D4B-44F6-B320-C05F679870BA}" destId="{1D43CFD2-487B-441D-B753-0C6BB01BAD01}" srcOrd="0" destOrd="0" presId="urn:microsoft.com/office/officeart/2005/8/layout/radial6"/>
    <dgm:cxn modelId="{17022DC3-6511-4FB7-9829-35CA8B0EC975}" type="presOf" srcId="{4A714F72-F76E-4CF2-A421-FB3797ED653C}" destId="{8144601D-036B-4D69-BE80-7C312ED32D94}" srcOrd="0" destOrd="0" presId="urn:microsoft.com/office/officeart/2005/8/layout/radial6"/>
    <dgm:cxn modelId="{BE3839CA-4ACD-46C5-8660-63E5D7BE9535}" srcId="{C06B2A4F-1881-4F13-8917-EC172151440A}" destId="{FEEE823C-BD25-4C20-9A3E-8FF1C48BE8C9}" srcOrd="5" destOrd="0" parTransId="{5A6E4F3E-17FA-4EBA-9B66-37A74AE363A5}" sibTransId="{859238B7-37E9-476C-A8AA-01AE7B23ABB6}"/>
    <dgm:cxn modelId="{DFA59FF3-AD47-4ED6-8EC7-00713B35DC88}" type="presOf" srcId="{BFF6F9AE-7B74-4563-88B4-38868A225F42}" destId="{FF00D378-1634-4499-9EA7-27B6156DDFC0}" srcOrd="0" destOrd="0" presId="urn:microsoft.com/office/officeart/2005/8/layout/radial6"/>
    <dgm:cxn modelId="{A56FFAF5-D197-4878-BABD-0A8F2B2D756F}" type="presOf" srcId="{FEEE823C-BD25-4C20-9A3E-8FF1C48BE8C9}" destId="{A14C6310-5D43-46DC-9109-52A0DD4F499D}" srcOrd="0" destOrd="0" presId="urn:microsoft.com/office/officeart/2005/8/layout/radial6"/>
    <dgm:cxn modelId="{0E3260F9-8775-4326-99C0-85E372C229CE}" srcId="{C06B2A4F-1881-4F13-8917-EC172151440A}" destId="{33E6EABE-082A-45ED-82A9-5FB0FD1C9530}" srcOrd="3" destOrd="0" parTransId="{FD8FFA2E-FFA1-4070-9857-47129BE8C045}" sibTransId="{8346C85C-7C0E-4C5D-BFB7-1A8361DE9969}"/>
    <dgm:cxn modelId="{6678B3AC-3197-4DA0-93AB-C52B9595D744}" type="presParOf" srcId="{1D43CFD2-487B-441D-B753-0C6BB01BAD01}" destId="{84F023ED-DE1A-4E7A-BF1A-5727B147AD00}" srcOrd="0" destOrd="0" presId="urn:microsoft.com/office/officeart/2005/8/layout/radial6"/>
    <dgm:cxn modelId="{FE2D1587-9010-480C-9CE3-AAEAB5E60F06}" type="presParOf" srcId="{1D43CFD2-487B-441D-B753-0C6BB01BAD01}" destId="{0CF75318-97B5-4C74-855E-A3ADC5DBD92F}" srcOrd="1" destOrd="0" presId="urn:microsoft.com/office/officeart/2005/8/layout/radial6"/>
    <dgm:cxn modelId="{FFD7162A-CEDA-4EE0-9045-4E27F100B3E3}" type="presParOf" srcId="{1D43CFD2-487B-441D-B753-0C6BB01BAD01}" destId="{CAA41E5A-866B-457D-B360-5257FE18BB24}" srcOrd="2" destOrd="0" presId="urn:microsoft.com/office/officeart/2005/8/layout/radial6"/>
    <dgm:cxn modelId="{A2026FEB-1887-437F-AE33-49A03C949122}" type="presParOf" srcId="{1D43CFD2-487B-441D-B753-0C6BB01BAD01}" destId="{E4680083-206B-4C32-A1A6-434A9654C8DD}" srcOrd="3" destOrd="0" presId="urn:microsoft.com/office/officeart/2005/8/layout/radial6"/>
    <dgm:cxn modelId="{19449384-1159-4DBC-91B8-9B2109CB6187}" type="presParOf" srcId="{1D43CFD2-487B-441D-B753-0C6BB01BAD01}" destId="{FF00D378-1634-4499-9EA7-27B6156DDFC0}" srcOrd="4" destOrd="0" presId="urn:microsoft.com/office/officeart/2005/8/layout/radial6"/>
    <dgm:cxn modelId="{486B0C49-807E-46E4-90F4-F9A57EB1D332}" type="presParOf" srcId="{1D43CFD2-487B-441D-B753-0C6BB01BAD01}" destId="{61F21D4E-70ED-442A-A45A-9C13D3EB224A}" srcOrd="5" destOrd="0" presId="urn:microsoft.com/office/officeart/2005/8/layout/radial6"/>
    <dgm:cxn modelId="{A7C78524-DB70-4FC4-A3B8-20BC1F0167A0}" type="presParOf" srcId="{1D43CFD2-487B-441D-B753-0C6BB01BAD01}" destId="{F67DCF40-BDDA-4D8D-9654-399473E7CE96}" srcOrd="6" destOrd="0" presId="urn:microsoft.com/office/officeart/2005/8/layout/radial6"/>
    <dgm:cxn modelId="{C18EA1EC-C592-4730-81C8-CB975B2AC647}" type="presParOf" srcId="{1D43CFD2-487B-441D-B753-0C6BB01BAD01}" destId="{5256C98E-3DD2-4BFE-BBB3-241778C22696}" srcOrd="7" destOrd="0" presId="urn:microsoft.com/office/officeart/2005/8/layout/radial6"/>
    <dgm:cxn modelId="{4F3A6D71-13BD-4BF6-BFB4-FD3F1663352A}" type="presParOf" srcId="{1D43CFD2-487B-441D-B753-0C6BB01BAD01}" destId="{038502A9-F5FD-4E4A-B87D-EDD071A0B93D}" srcOrd="8" destOrd="0" presId="urn:microsoft.com/office/officeart/2005/8/layout/radial6"/>
    <dgm:cxn modelId="{209B0340-A5EC-4F24-94F6-A6E08161C492}" type="presParOf" srcId="{1D43CFD2-487B-441D-B753-0C6BB01BAD01}" destId="{8144601D-036B-4D69-BE80-7C312ED32D94}" srcOrd="9" destOrd="0" presId="urn:microsoft.com/office/officeart/2005/8/layout/radial6"/>
    <dgm:cxn modelId="{76EEEE9F-6FF8-48A5-A79C-EA4FE0F5F245}" type="presParOf" srcId="{1D43CFD2-487B-441D-B753-0C6BB01BAD01}" destId="{A0D96CD7-CCCC-458A-9D30-9D17EA7ED7DC}" srcOrd="10" destOrd="0" presId="urn:microsoft.com/office/officeart/2005/8/layout/radial6"/>
    <dgm:cxn modelId="{898C599C-A3CE-48E3-8A00-4C0EE0F11DAD}" type="presParOf" srcId="{1D43CFD2-487B-441D-B753-0C6BB01BAD01}" destId="{0238D615-34AF-426F-B40B-84FC755ABBEC}" srcOrd="11" destOrd="0" presId="urn:microsoft.com/office/officeart/2005/8/layout/radial6"/>
    <dgm:cxn modelId="{07BA0DBC-F42F-47C3-A26B-B568EA517971}" type="presParOf" srcId="{1D43CFD2-487B-441D-B753-0C6BB01BAD01}" destId="{55D09FB7-42DD-496B-A3F8-7B70F9202FA1}" srcOrd="12" destOrd="0" presId="urn:microsoft.com/office/officeart/2005/8/layout/radial6"/>
    <dgm:cxn modelId="{6B039FAC-7AB7-4C5B-A2E5-4B0CBDF8ED9A}" type="presParOf" srcId="{1D43CFD2-487B-441D-B753-0C6BB01BAD01}" destId="{6027A022-4164-4D46-BDBB-27712C7B6F99}" srcOrd="13" destOrd="0" presId="urn:microsoft.com/office/officeart/2005/8/layout/radial6"/>
    <dgm:cxn modelId="{9A14C9BB-A3CD-4AEC-A9B5-072C23824860}" type="presParOf" srcId="{1D43CFD2-487B-441D-B753-0C6BB01BAD01}" destId="{CE9784C0-1403-4C15-A726-052E2754B1E2}" srcOrd="14" destOrd="0" presId="urn:microsoft.com/office/officeart/2005/8/layout/radial6"/>
    <dgm:cxn modelId="{850AE790-6180-459F-AF44-B9AF67286645}" type="presParOf" srcId="{1D43CFD2-487B-441D-B753-0C6BB01BAD01}" destId="{1CCEAA35-FFB1-44F1-933D-AC73E8D40DE9}" srcOrd="15" destOrd="0" presId="urn:microsoft.com/office/officeart/2005/8/layout/radial6"/>
    <dgm:cxn modelId="{A1C0E14D-9D17-4E0D-A36D-FB7C72931F93}" type="presParOf" srcId="{1D43CFD2-487B-441D-B753-0C6BB01BAD01}" destId="{A14C6310-5D43-46DC-9109-52A0DD4F499D}" srcOrd="16" destOrd="0" presId="urn:microsoft.com/office/officeart/2005/8/layout/radial6"/>
    <dgm:cxn modelId="{86DBC040-512A-48B6-AC9B-F267F9477C93}" type="presParOf" srcId="{1D43CFD2-487B-441D-B753-0C6BB01BAD01}" destId="{D5109F6B-C016-4AB7-8D16-EF2F8CBC84CD}" srcOrd="17" destOrd="0" presId="urn:microsoft.com/office/officeart/2005/8/layout/radial6"/>
    <dgm:cxn modelId="{26542D0D-C944-4DBD-885E-633C2E4078D1}" type="presParOf" srcId="{1D43CFD2-487B-441D-B753-0C6BB01BAD01}" destId="{209A08FA-7C0E-4F2B-B339-95B4B93A58C5}" srcOrd="18" destOrd="0" presId="urn:microsoft.com/office/officeart/2005/8/layout/radial6"/>
    <dgm:cxn modelId="{13C812AB-C612-4C4F-A81D-54F78EA16798}" type="presParOf" srcId="{1D43CFD2-487B-441D-B753-0C6BB01BAD01}" destId="{2637AC02-4CD1-4C85-9A91-E6629C845793}" srcOrd="19" destOrd="0" presId="urn:microsoft.com/office/officeart/2005/8/layout/radial6"/>
    <dgm:cxn modelId="{87D11479-40DA-492E-81E4-E9C801BC5573}" type="presParOf" srcId="{1D43CFD2-487B-441D-B753-0C6BB01BAD01}" destId="{D45C4C02-7BA1-49CB-B2DB-885AB155016B}" srcOrd="20" destOrd="0" presId="urn:microsoft.com/office/officeart/2005/8/layout/radial6"/>
    <dgm:cxn modelId="{CF242765-E554-4981-9145-633395481E78}" type="presParOf" srcId="{1D43CFD2-487B-441D-B753-0C6BB01BAD01}" destId="{469F5B25-FD2E-4C35-B3F2-BC756E68F71A}" srcOrd="21" destOrd="0" presId="urn:microsoft.com/office/officeart/2005/8/layout/radial6"/>
    <dgm:cxn modelId="{A35BED47-3499-4693-A46E-880F9703AD35}" type="presParOf" srcId="{1D43CFD2-487B-441D-B753-0C6BB01BAD01}" destId="{2FD0D2FB-74EA-4844-B920-41D1FC82A3FB}" srcOrd="22" destOrd="0" presId="urn:microsoft.com/office/officeart/2005/8/layout/radial6"/>
    <dgm:cxn modelId="{BDAC84E3-B763-4461-84A3-551D2E9595EC}" type="presParOf" srcId="{1D43CFD2-487B-441D-B753-0C6BB01BAD01}" destId="{C8E78D14-BDC7-4624-A490-0345D08137D0}" srcOrd="23" destOrd="0" presId="urn:microsoft.com/office/officeart/2005/8/layout/radial6"/>
    <dgm:cxn modelId="{5A26DE7E-BA89-4030-9CC7-70BD0CF04C21}" type="presParOf" srcId="{1D43CFD2-487B-441D-B753-0C6BB01BAD01}" destId="{73D4F2B3-9B49-49C7-8836-52A4DD9B0E4F}" srcOrd="24"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51EB3D-DF4C-4459-8BED-68E65E592219}"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57B29027-EAE4-4CCD-923C-7E3142FD1CE6}">
      <dgm:prSet/>
      <dgm:spPr/>
      <dgm:t>
        <a:bodyPr/>
        <a:lstStyle/>
        <a:p>
          <a:pPr>
            <a:defRPr cap="all"/>
          </a:pPr>
          <a:r>
            <a:rPr lang="en-US"/>
            <a:t>Cultural Safety</a:t>
          </a:r>
        </a:p>
      </dgm:t>
    </dgm:pt>
    <dgm:pt modelId="{EFC6F4AD-3565-4765-B962-A618AA33DFC6}" type="parTrans" cxnId="{6DA6E640-585E-4D65-A6CB-1192DD3CB8F7}">
      <dgm:prSet/>
      <dgm:spPr/>
      <dgm:t>
        <a:bodyPr/>
        <a:lstStyle/>
        <a:p>
          <a:endParaRPr lang="en-US"/>
        </a:p>
      </dgm:t>
    </dgm:pt>
    <dgm:pt modelId="{C2D3E0B3-1D94-4292-9EC1-AB7BC277BAB7}" type="sibTrans" cxnId="{6DA6E640-585E-4D65-A6CB-1192DD3CB8F7}">
      <dgm:prSet/>
      <dgm:spPr/>
      <dgm:t>
        <a:bodyPr/>
        <a:lstStyle/>
        <a:p>
          <a:endParaRPr lang="en-US"/>
        </a:p>
      </dgm:t>
    </dgm:pt>
    <dgm:pt modelId="{8135C380-388A-4444-BE18-D2F71EF8B60E}">
      <dgm:prSet/>
      <dgm:spPr/>
      <dgm:t>
        <a:bodyPr/>
        <a:lstStyle/>
        <a:p>
          <a:pPr>
            <a:defRPr cap="all"/>
          </a:pPr>
          <a:r>
            <a:rPr lang="en-US"/>
            <a:t>Funding</a:t>
          </a:r>
        </a:p>
      </dgm:t>
    </dgm:pt>
    <dgm:pt modelId="{B31BA1C9-5D76-4551-A950-C8D5D66458A3}" type="parTrans" cxnId="{133D8FC0-7907-4851-B7B7-78522160836F}">
      <dgm:prSet/>
      <dgm:spPr/>
      <dgm:t>
        <a:bodyPr/>
        <a:lstStyle/>
        <a:p>
          <a:endParaRPr lang="en-US"/>
        </a:p>
      </dgm:t>
    </dgm:pt>
    <dgm:pt modelId="{72B7B00E-5F91-423A-B751-C8821B970703}" type="sibTrans" cxnId="{133D8FC0-7907-4851-B7B7-78522160836F}">
      <dgm:prSet/>
      <dgm:spPr/>
      <dgm:t>
        <a:bodyPr/>
        <a:lstStyle/>
        <a:p>
          <a:endParaRPr lang="en-US"/>
        </a:p>
      </dgm:t>
    </dgm:pt>
    <dgm:pt modelId="{9824D232-9575-46AF-ADEB-F736FDA19F9D}">
      <dgm:prSet/>
      <dgm:spPr/>
      <dgm:t>
        <a:bodyPr/>
        <a:lstStyle/>
        <a:p>
          <a:pPr>
            <a:defRPr cap="all"/>
          </a:pPr>
          <a:r>
            <a:rPr lang="en-US"/>
            <a:t>Staffing</a:t>
          </a:r>
        </a:p>
      </dgm:t>
    </dgm:pt>
    <dgm:pt modelId="{77950A07-3B49-47C9-B61C-B6EAA69FD589}" type="parTrans" cxnId="{D2C5D242-6B2C-4B49-88E0-D094481B4822}">
      <dgm:prSet/>
      <dgm:spPr/>
      <dgm:t>
        <a:bodyPr/>
        <a:lstStyle/>
        <a:p>
          <a:endParaRPr lang="en-US"/>
        </a:p>
      </dgm:t>
    </dgm:pt>
    <dgm:pt modelId="{976FB2B9-6603-4746-93B5-D425204F348D}" type="sibTrans" cxnId="{D2C5D242-6B2C-4B49-88E0-D094481B4822}">
      <dgm:prSet/>
      <dgm:spPr/>
      <dgm:t>
        <a:bodyPr/>
        <a:lstStyle/>
        <a:p>
          <a:endParaRPr lang="en-US"/>
        </a:p>
      </dgm:t>
    </dgm:pt>
    <dgm:pt modelId="{D4C0729B-2EE5-4E61-A5FA-8F5D79C95EE3}">
      <dgm:prSet/>
      <dgm:spPr/>
      <dgm:t>
        <a:bodyPr/>
        <a:lstStyle/>
        <a:p>
          <a:pPr>
            <a:defRPr cap="all"/>
          </a:pPr>
          <a:r>
            <a:rPr lang="en-US"/>
            <a:t>Programs</a:t>
          </a:r>
        </a:p>
      </dgm:t>
    </dgm:pt>
    <dgm:pt modelId="{CEE35CB6-E04C-41BF-B304-C7AE501B03E9}" type="parTrans" cxnId="{20D78B31-CF65-4203-B834-806A6A33C088}">
      <dgm:prSet/>
      <dgm:spPr/>
      <dgm:t>
        <a:bodyPr/>
        <a:lstStyle/>
        <a:p>
          <a:endParaRPr lang="en-US"/>
        </a:p>
      </dgm:t>
    </dgm:pt>
    <dgm:pt modelId="{D96DBCF6-4D8C-444E-B1F7-94F9744FE38C}" type="sibTrans" cxnId="{20D78B31-CF65-4203-B834-806A6A33C088}">
      <dgm:prSet/>
      <dgm:spPr/>
      <dgm:t>
        <a:bodyPr/>
        <a:lstStyle/>
        <a:p>
          <a:endParaRPr lang="en-US"/>
        </a:p>
      </dgm:t>
    </dgm:pt>
    <dgm:pt modelId="{2EB188CD-FA0F-4C2C-967B-873E08A374AF}">
      <dgm:prSet/>
      <dgm:spPr/>
      <dgm:t>
        <a:bodyPr/>
        <a:lstStyle/>
        <a:p>
          <a:pPr>
            <a:defRPr cap="all"/>
          </a:pPr>
          <a:r>
            <a:rPr lang="en-US"/>
            <a:t>Sustainability</a:t>
          </a:r>
        </a:p>
      </dgm:t>
    </dgm:pt>
    <dgm:pt modelId="{D4C578B7-DB10-433B-8DE0-1E2B7D4D0CC4}" type="parTrans" cxnId="{5103CCA5-E637-403F-A79D-5E5CC1F75180}">
      <dgm:prSet/>
      <dgm:spPr/>
      <dgm:t>
        <a:bodyPr/>
        <a:lstStyle/>
        <a:p>
          <a:endParaRPr lang="en-US"/>
        </a:p>
      </dgm:t>
    </dgm:pt>
    <dgm:pt modelId="{2FF7B719-80A2-4269-8F81-506C3B5E23E3}" type="sibTrans" cxnId="{5103CCA5-E637-403F-A79D-5E5CC1F75180}">
      <dgm:prSet/>
      <dgm:spPr/>
      <dgm:t>
        <a:bodyPr/>
        <a:lstStyle/>
        <a:p>
          <a:endParaRPr lang="en-US"/>
        </a:p>
      </dgm:t>
    </dgm:pt>
    <dgm:pt modelId="{74E4D547-E8E3-430D-8EA5-F8547A21D30D}" type="pres">
      <dgm:prSet presAssocID="{6551EB3D-DF4C-4459-8BED-68E65E592219}" presName="root" presStyleCnt="0">
        <dgm:presLayoutVars>
          <dgm:dir/>
          <dgm:resizeHandles val="exact"/>
        </dgm:presLayoutVars>
      </dgm:prSet>
      <dgm:spPr/>
    </dgm:pt>
    <dgm:pt modelId="{61654F2D-1C67-42CC-8598-AB2712B5759B}" type="pres">
      <dgm:prSet presAssocID="{57B29027-EAE4-4CCD-923C-7E3142FD1CE6}" presName="compNode" presStyleCnt="0"/>
      <dgm:spPr/>
    </dgm:pt>
    <dgm:pt modelId="{68DEEF32-460A-494C-96DA-6BE759CEE9C7}" type="pres">
      <dgm:prSet presAssocID="{57B29027-EAE4-4CCD-923C-7E3142FD1CE6}" presName="iconBgRect" presStyleLbl="bgShp" presStyleIdx="0" presStyleCnt="5"/>
      <dgm:spPr/>
    </dgm:pt>
    <dgm:pt modelId="{B76F16C3-55F3-47B5-A28F-5A750AD15480}" type="pres">
      <dgm:prSet presAssocID="{57B29027-EAE4-4CCD-923C-7E3142FD1CE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Americas"/>
        </a:ext>
      </dgm:extLst>
    </dgm:pt>
    <dgm:pt modelId="{777091DF-DB2B-4483-B6F8-4A4C7A81A7F1}" type="pres">
      <dgm:prSet presAssocID="{57B29027-EAE4-4CCD-923C-7E3142FD1CE6}" presName="spaceRect" presStyleCnt="0"/>
      <dgm:spPr/>
    </dgm:pt>
    <dgm:pt modelId="{67B15C9F-97D4-470D-9649-1871CC343970}" type="pres">
      <dgm:prSet presAssocID="{57B29027-EAE4-4CCD-923C-7E3142FD1CE6}" presName="textRect" presStyleLbl="revTx" presStyleIdx="0" presStyleCnt="5">
        <dgm:presLayoutVars>
          <dgm:chMax val="1"/>
          <dgm:chPref val="1"/>
        </dgm:presLayoutVars>
      </dgm:prSet>
      <dgm:spPr/>
    </dgm:pt>
    <dgm:pt modelId="{8F28AB07-67E1-492B-821F-20F569A2BE70}" type="pres">
      <dgm:prSet presAssocID="{C2D3E0B3-1D94-4292-9EC1-AB7BC277BAB7}" presName="sibTrans" presStyleCnt="0"/>
      <dgm:spPr/>
    </dgm:pt>
    <dgm:pt modelId="{744335E2-FAA4-45C9-95B7-5F64D0EA0E2A}" type="pres">
      <dgm:prSet presAssocID="{8135C380-388A-4444-BE18-D2F71EF8B60E}" presName="compNode" presStyleCnt="0"/>
      <dgm:spPr/>
    </dgm:pt>
    <dgm:pt modelId="{1C34C453-79F1-4DC7-9DA3-7506C4A3A369}" type="pres">
      <dgm:prSet presAssocID="{8135C380-388A-4444-BE18-D2F71EF8B60E}" presName="iconBgRect" presStyleLbl="bgShp" presStyleIdx="1" presStyleCnt="5"/>
      <dgm:spPr/>
    </dgm:pt>
    <dgm:pt modelId="{79B05E1D-722A-4700-A7FF-DE972E949727}" type="pres">
      <dgm:prSet presAssocID="{8135C380-388A-4444-BE18-D2F71EF8B60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9AA92CF-3902-4E05-B991-1E4B7B7323E7}" type="pres">
      <dgm:prSet presAssocID="{8135C380-388A-4444-BE18-D2F71EF8B60E}" presName="spaceRect" presStyleCnt="0"/>
      <dgm:spPr/>
    </dgm:pt>
    <dgm:pt modelId="{400B7036-59C6-402B-8247-2D1A3E3DFAFE}" type="pres">
      <dgm:prSet presAssocID="{8135C380-388A-4444-BE18-D2F71EF8B60E}" presName="textRect" presStyleLbl="revTx" presStyleIdx="1" presStyleCnt="5">
        <dgm:presLayoutVars>
          <dgm:chMax val="1"/>
          <dgm:chPref val="1"/>
        </dgm:presLayoutVars>
      </dgm:prSet>
      <dgm:spPr/>
    </dgm:pt>
    <dgm:pt modelId="{55FB5C86-32A2-45A9-A554-47CE4ED291D3}" type="pres">
      <dgm:prSet presAssocID="{72B7B00E-5F91-423A-B751-C8821B970703}" presName="sibTrans" presStyleCnt="0"/>
      <dgm:spPr/>
    </dgm:pt>
    <dgm:pt modelId="{B1F6D1DC-F742-4007-BDD3-2DFBBCF86DA4}" type="pres">
      <dgm:prSet presAssocID="{9824D232-9575-46AF-ADEB-F736FDA19F9D}" presName="compNode" presStyleCnt="0"/>
      <dgm:spPr/>
    </dgm:pt>
    <dgm:pt modelId="{99E7AF42-40E2-43D0-8016-742D5B2F02CC}" type="pres">
      <dgm:prSet presAssocID="{9824D232-9575-46AF-ADEB-F736FDA19F9D}" presName="iconBgRect" presStyleLbl="bgShp" presStyleIdx="2" presStyleCnt="5"/>
      <dgm:spPr/>
    </dgm:pt>
    <dgm:pt modelId="{A94254F4-33C7-4F5B-8EBC-8C78A81725EB}" type="pres">
      <dgm:prSet presAssocID="{9824D232-9575-46AF-ADEB-F736FDA19F9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812F1E01-1F5D-443A-B65F-4184C6A40D48}" type="pres">
      <dgm:prSet presAssocID="{9824D232-9575-46AF-ADEB-F736FDA19F9D}" presName="spaceRect" presStyleCnt="0"/>
      <dgm:spPr/>
    </dgm:pt>
    <dgm:pt modelId="{2629CC8C-35D5-4466-9F80-7F04FDA5ECA6}" type="pres">
      <dgm:prSet presAssocID="{9824D232-9575-46AF-ADEB-F736FDA19F9D}" presName="textRect" presStyleLbl="revTx" presStyleIdx="2" presStyleCnt="5">
        <dgm:presLayoutVars>
          <dgm:chMax val="1"/>
          <dgm:chPref val="1"/>
        </dgm:presLayoutVars>
      </dgm:prSet>
      <dgm:spPr/>
    </dgm:pt>
    <dgm:pt modelId="{C2B0CA29-4F80-4395-B965-7C536A5151D4}" type="pres">
      <dgm:prSet presAssocID="{976FB2B9-6603-4746-93B5-D425204F348D}" presName="sibTrans" presStyleCnt="0"/>
      <dgm:spPr/>
    </dgm:pt>
    <dgm:pt modelId="{5FA47575-E5E6-41B5-A303-E215CBB14CB1}" type="pres">
      <dgm:prSet presAssocID="{D4C0729B-2EE5-4E61-A5FA-8F5D79C95EE3}" presName="compNode" presStyleCnt="0"/>
      <dgm:spPr/>
    </dgm:pt>
    <dgm:pt modelId="{EE0BA646-0443-4C34-96F5-1378A5A0ED35}" type="pres">
      <dgm:prSet presAssocID="{D4C0729B-2EE5-4E61-A5FA-8F5D79C95EE3}" presName="iconBgRect" presStyleLbl="bgShp" presStyleIdx="3" presStyleCnt="5"/>
      <dgm:spPr/>
    </dgm:pt>
    <dgm:pt modelId="{95615241-570E-43B1-9BE9-5F1CBE4E4F62}" type="pres">
      <dgm:prSet presAssocID="{D4C0729B-2EE5-4E61-A5FA-8F5D79C95EE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61E31510-A9D9-4B0A-95A1-119C3A91DF4E}" type="pres">
      <dgm:prSet presAssocID="{D4C0729B-2EE5-4E61-A5FA-8F5D79C95EE3}" presName="spaceRect" presStyleCnt="0"/>
      <dgm:spPr/>
    </dgm:pt>
    <dgm:pt modelId="{25D6BEFD-6E8D-4D59-8496-25A9A5012A02}" type="pres">
      <dgm:prSet presAssocID="{D4C0729B-2EE5-4E61-A5FA-8F5D79C95EE3}" presName="textRect" presStyleLbl="revTx" presStyleIdx="3" presStyleCnt="5">
        <dgm:presLayoutVars>
          <dgm:chMax val="1"/>
          <dgm:chPref val="1"/>
        </dgm:presLayoutVars>
      </dgm:prSet>
      <dgm:spPr/>
    </dgm:pt>
    <dgm:pt modelId="{5A54B27C-8640-4DBA-921E-E41F5CD8BA3B}" type="pres">
      <dgm:prSet presAssocID="{D96DBCF6-4D8C-444E-B1F7-94F9744FE38C}" presName="sibTrans" presStyleCnt="0"/>
      <dgm:spPr/>
    </dgm:pt>
    <dgm:pt modelId="{7A72B048-BA0B-43EE-AC23-0931BE6C4323}" type="pres">
      <dgm:prSet presAssocID="{2EB188CD-FA0F-4C2C-967B-873E08A374AF}" presName="compNode" presStyleCnt="0"/>
      <dgm:spPr/>
    </dgm:pt>
    <dgm:pt modelId="{DB4DE45A-0D8F-47ED-AD83-D85750F558F9}" type="pres">
      <dgm:prSet presAssocID="{2EB188CD-FA0F-4C2C-967B-873E08A374AF}" presName="iconBgRect" presStyleLbl="bgShp" presStyleIdx="4" presStyleCnt="5"/>
      <dgm:spPr/>
    </dgm:pt>
    <dgm:pt modelId="{0881E7D5-089A-4DF2-BF9A-FFEB8CE9B629}" type="pres">
      <dgm:prSet presAssocID="{2EB188CD-FA0F-4C2C-967B-873E08A374A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ustainability"/>
        </a:ext>
      </dgm:extLst>
    </dgm:pt>
    <dgm:pt modelId="{D858CA7C-7A8F-43AB-B902-AA842B1969E2}" type="pres">
      <dgm:prSet presAssocID="{2EB188CD-FA0F-4C2C-967B-873E08A374AF}" presName="spaceRect" presStyleCnt="0"/>
      <dgm:spPr/>
    </dgm:pt>
    <dgm:pt modelId="{974BA1FA-7646-4995-92B9-EBF49F81D7F6}" type="pres">
      <dgm:prSet presAssocID="{2EB188CD-FA0F-4C2C-967B-873E08A374AF}" presName="textRect" presStyleLbl="revTx" presStyleIdx="4" presStyleCnt="5">
        <dgm:presLayoutVars>
          <dgm:chMax val="1"/>
          <dgm:chPref val="1"/>
        </dgm:presLayoutVars>
      </dgm:prSet>
      <dgm:spPr/>
    </dgm:pt>
  </dgm:ptLst>
  <dgm:cxnLst>
    <dgm:cxn modelId="{20D78B31-CF65-4203-B834-806A6A33C088}" srcId="{6551EB3D-DF4C-4459-8BED-68E65E592219}" destId="{D4C0729B-2EE5-4E61-A5FA-8F5D79C95EE3}" srcOrd="3" destOrd="0" parTransId="{CEE35CB6-E04C-41BF-B304-C7AE501B03E9}" sibTransId="{D96DBCF6-4D8C-444E-B1F7-94F9744FE38C}"/>
    <dgm:cxn modelId="{74AF953C-8D74-4D6E-A60F-68FDFA85CC4A}" type="presOf" srcId="{D4C0729B-2EE5-4E61-A5FA-8F5D79C95EE3}" destId="{25D6BEFD-6E8D-4D59-8496-25A9A5012A02}" srcOrd="0" destOrd="0" presId="urn:microsoft.com/office/officeart/2018/5/layout/IconCircleLabelList"/>
    <dgm:cxn modelId="{6DA6E640-585E-4D65-A6CB-1192DD3CB8F7}" srcId="{6551EB3D-DF4C-4459-8BED-68E65E592219}" destId="{57B29027-EAE4-4CCD-923C-7E3142FD1CE6}" srcOrd="0" destOrd="0" parTransId="{EFC6F4AD-3565-4765-B962-A618AA33DFC6}" sibTransId="{C2D3E0B3-1D94-4292-9EC1-AB7BC277BAB7}"/>
    <dgm:cxn modelId="{D2C5D242-6B2C-4B49-88E0-D094481B4822}" srcId="{6551EB3D-DF4C-4459-8BED-68E65E592219}" destId="{9824D232-9575-46AF-ADEB-F736FDA19F9D}" srcOrd="2" destOrd="0" parTransId="{77950A07-3B49-47C9-B61C-B6EAA69FD589}" sibTransId="{976FB2B9-6603-4746-93B5-D425204F348D}"/>
    <dgm:cxn modelId="{8065C075-65CE-4437-B651-41E5D92C7CF3}" type="presOf" srcId="{2EB188CD-FA0F-4C2C-967B-873E08A374AF}" destId="{974BA1FA-7646-4995-92B9-EBF49F81D7F6}" srcOrd="0" destOrd="0" presId="urn:microsoft.com/office/officeart/2018/5/layout/IconCircleLabelList"/>
    <dgm:cxn modelId="{A92C8691-C20E-46F9-8A31-57F458D82240}" type="presOf" srcId="{57B29027-EAE4-4CCD-923C-7E3142FD1CE6}" destId="{67B15C9F-97D4-470D-9649-1871CC343970}" srcOrd="0" destOrd="0" presId="urn:microsoft.com/office/officeart/2018/5/layout/IconCircleLabelList"/>
    <dgm:cxn modelId="{5103CCA5-E637-403F-A79D-5E5CC1F75180}" srcId="{6551EB3D-DF4C-4459-8BED-68E65E592219}" destId="{2EB188CD-FA0F-4C2C-967B-873E08A374AF}" srcOrd="4" destOrd="0" parTransId="{D4C578B7-DB10-433B-8DE0-1E2B7D4D0CC4}" sibTransId="{2FF7B719-80A2-4269-8F81-506C3B5E23E3}"/>
    <dgm:cxn modelId="{133D8FC0-7907-4851-B7B7-78522160836F}" srcId="{6551EB3D-DF4C-4459-8BED-68E65E592219}" destId="{8135C380-388A-4444-BE18-D2F71EF8B60E}" srcOrd="1" destOrd="0" parTransId="{B31BA1C9-5D76-4551-A950-C8D5D66458A3}" sibTransId="{72B7B00E-5F91-423A-B751-C8821B970703}"/>
    <dgm:cxn modelId="{D7D50CCD-7F41-44AD-8617-F521844FD039}" type="presOf" srcId="{6551EB3D-DF4C-4459-8BED-68E65E592219}" destId="{74E4D547-E8E3-430D-8EA5-F8547A21D30D}" srcOrd="0" destOrd="0" presId="urn:microsoft.com/office/officeart/2018/5/layout/IconCircleLabelList"/>
    <dgm:cxn modelId="{DE2F81EF-B5F6-44A4-A3D6-AF0CFC3AA436}" type="presOf" srcId="{8135C380-388A-4444-BE18-D2F71EF8B60E}" destId="{400B7036-59C6-402B-8247-2D1A3E3DFAFE}" srcOrd="0" destOrd="0" presId="urn:microsoft.com/office/officeart/2018/5/layout/IconCircleLabelList"/>
    <dgm:cxn modelId="{999D8AFF-8184-465F-95EC-9FE32990A441}" type="presOf" srcId="{9824D232-9575-46AF-ADEB-F736FDA19F9D}" destId="{2629CC8C-35D5-4466-9F80-7F04FDA5ECA6}" srcOrd="0" destOrd="0" presId="urn:microsoft.com/office/officeart/2018/5/layout/IconCircleLabelList"/>
    <dgm:cxn modelId="{CE85E1E1-5A98-4C71-B1C1-524DDBD5CB10}" type="presParOf" srcId="{74E4D547-E8E3-430D-8EA5-F8547A21D30D}" destId="{61654F2D-1C67-42CC-8598-AB2712B5759B}" srcOrd="0" destOrd="0" presId="urn:microsoft.com/office/officeart/2018/5/layout/IconCircleLabelList"/>
    <dgm:cxn modelId="{C447C727-E4E1-494D-988A-F7E54D1E8E10}" type="presParOf" srcId="{61654F2D-1C67-42CC-8598-AB2712B5759B}" destId="{68DEEF32-460A-494C-96DA-6BE759CEE9C7}" srcOrd="0" destOrd="0" presId="urn:microsoft.com/office/officeart/2018/5/layout/IconCircleLabelList"/>
    <dgm:cxn modelId="{739A5E42-381F-434B-8BDB-0025DDE0FD7C}" type="presParOf" srcId="{61654F2D-1C67-42CC-8598-AB2712B5759B}" destId="{B76F16C3-55F3-47B5-A28F-5A750AD15480}" srcOrd="1" destOrd="0" presId="urn:microsoft.com/office/officeart/2018/5/layout/IconCircleLabelList"/>
    <dgm:cxn modelId="{7DCDC46A-1642-49D3-B73F-A08088E66149}" type="presParOf" srcId="{61654F2D-1C67-42CC-8598-AB2712B5759B}" destId="{777091DF-DB2B-4483-B6F8-4A4C7A81A7F1}" srcOrd="2" destOrd="0" presId="urn:microsoft.com/office/officeart/2018/5/layout/IconCircleLabelList"/>
    <dgm:cxn modelId="{0199C37A-B178-4AAC-8D94-27C84C08954F}" type="presParOf" srcId="{61654F2D-1C67-42CC-8598-AB2712B5759B}" destId="{67B15C9F-97D4-470D-9649-1871CC343970}" srcOrd="3" destOrd="0" presId="urn:microsoft.com/office/officeart/2018/5/layout/IconCircleLabelList"/>
    <dgm:cxn modelId="{6A35120C-7191-419E-B889-86801DA2A53D}" type="presParOf" srcId="{74E4D547-E8E3-430D-8EA5-F8547A21D30D}" destId="{8F28AB07-67E1-492B-821F-20F569A2BE70}" srcOrd="1" destOrd="0" presId="urn:microsoft.com/office/officeart/2018/5/layout/IconCircleLabelList"/>
    <dgm:cxn modelId="{BAB6F7EB-03D0-491F-A0BD-BB130B24FAC7}" type="presParOf" srcId="{74E4D547-E8E3-430D-8EA5-F8547A21D30D}" destId="{744335E2-FAA4-45C9-95B7-5F64D0EA0E2A}" srcOrd="2" destOrd="0" presId="urn:microsoft.com/office/officeart/2018/5/layout/IconCircleLabelList"/>
    <dgm:cxn modelId="{DA66AC77-DAAC-4D1C-A4F0-5AF92344D056}" type="presParOf" srcId="{744335E2-FAA4-45C9-95B7-5F64D0EA0E2A}" destId="{1C34C453-79F1-4DC7-9DA3-7506C4A3A369}" srcOrd="0" destOrd="0" presId="urn:microsoft.com/office/officeart/2018/5/layout/IconCircleLabelList"/>
    <dgm:cxn modelId="{3688EAFE-17BD-49B0-97F5-C6E49875F185}" type="presParOf" srcId="{744335E2-FAA4-45C9-95B7-5F64D0EA0E2A}" destId="{79B05E1D-722A-4700-A7FF-DE972E949727}" srcOrd="1" destOrd="0" presId="urn:microsoft.com/office/officeart/2018/5/layout/IconCircleLabelList"/>
    <dgm:cxn modelId="{F749AC8B-A29D-49F4-805A-4D5441DC52F4}" type="presParOf" srcId="{744335E2-FAA4-45C9-95B7-5F64D0EA0E2A}" destId="{99AA92CF-3902-4E05-B991-1E4B7B7323E7}" srcOrd="2" destOrd="0" presId="urn:microsoft.com/office/officeart/2018/5/layout/IconCircleLabelList"/>
    <dgm:cxn modelId="{A264088F-A324-4B21-A8F1-A68086BD50D6}" type="presParOf" srcId="{744335E2-FAA4-45C9-95B7-5F64D0EA0E2A}" destId="{400B7036-59C6-402B-8247-2D1A3E3DFAFE}" srcOrd="3" destOrd="0" presId="urn:microsoft.com/office/officeart/2018/5/layout/IconCircleLabelList"/>
    <dgm:cxn modelId="{6A266BAB-8387-44FE-A9E4-AF378F375158}" type="presParOf" srcId="{74E4D547-E8E3-430D-8EA5-F8547A21D30D}" destId="{55FB5C86-32A2-45A9-A554-47CE4ED291D3}" srcOrd="3" destOrd="0" presId="urn:microsoft.com/office/officeart/2018/5/layout/IconCircleLabelList"/>
    <dgm:cxn modelId="{8011B1C6-C2BF-4D4C-A96F-CF01EC458B8F}" type="presParOf" srcId="{74E4D547-E8E3-430D-8EA5-F8547A21D30D}" destId="{B1F6D1DC-F742-4007-BDD3-2DFBBCF86DA4}" srcOrd="4" destOrd="0" presId="urn:microsoft.com/office/officeart/2018/5/layout/IconCircleLabelList"/>
    <dgm:cxn modelId="{5FE3F24C-0402-4C06-AEB9-1FF6F4195C56}" type="presParOf" srcId="{B1F6D1DC-F742-4007-BDD3-2DFBBCF86DA4}" destId="{99E7AF42-40E2-43D0-8016-742D5B2F02CC}" srcOrd="0" destOrd="0" presId="urn:microsoft.com/office/officeart/2018/5/layout/IconCircleLabelList"/>
    <dgm:cxn modelId="{5C50DF86-0EA6-47AF-AA3C-1737067E746A}" type="presParOf" srcId="{B1F6D1DC-F742-4007-BDD3-2DFBBCF86DA4}" destId="{A94254F4-33C7-4F5B-8EBC-8C78A81725EB}" srcOrd="1" destOrd="0" presId="urn:microsoft.com/office/officeart/2018/5/layout/IconCircleLabelList"/>
    <dgm:cxn modelId="{72C85834-DEBC-4A95-80B7-8BF90BC43247}" type="presParOf" srcId="{B1F6D1DC-F742-4007-BDD3-2DFBBCF86DA4}" destId="{812F1E01-1F5D-443A-B65F-4184C6A40D48}" srcOrd="2" destOrd="0" presId="urn:microsoft.com/office/officeart/2018/5/layout/IconCircleLabelList"/>
    <dgm:cxn modelId="{E8EC5918-2DBD-4327-98CD-C57617B1C5F0}" type="presParOf" srcId="{B1F6D1DC-F742-4007-BDD3-2DFBBCF86DA4}" destId="{2629CC8C-35D5-4466-9F80-7F04FDA5ECA6}" srcOrd="3" destOrd="0" presId="urn:microsoft.com/office/officeart/2018/5/layout/IconCircleLabelList"/>
    <dgm:cxn modelId="{4429E133-272C-4E14-8757-6E37B16728BC}" type="presParOf" srcId="{74E4D547-E8E3-430D-8EA5-F8547A21D30D}" destId="{C2B0CA29-4F80-4395-B965-7C536A5151D4}" srcOrd="5" destOrd="0" presId="urn:microsoft.com/office/officeart/2018/5/layout/IconCircleLabelList"/>
    <dgm:cxn modelId="{03243FC2-2795-46F4-A208-26B75156AB09}" type="presParOf" srcId="{74E4D547-E8E3-430D-8EA5-F8547A21D30D}" destId="{5FA47575-E5E6-41B5-A303-E215CBB14CB1}" srcOrd="6" destOrd="0" presId="urn:microsoft.com/office/officeart/2018/5/layout/IconCircleLabelList"/>
    <dgm:cxn modelId="{BBFD8494-A1C3-4094-9EC0-2D023F761F49}" type="presParOf" srcId="{5FA47575-E5E6-41B5-A303-E215CBB14CB1}" destId="{EE0BA646-0443-4C34-96F5-1378A5A0ED35}" srcOrd="0" destOrd="0" presId="urn:microsoft.com/office/officeart/2018/5/layout/IconCircleLabelList"/>
    <dgm:cxn modelId="{9B78F35F-2CF3-4FB4-A269-2F42E51F8291}" type="presParOf" srcId="{5FA47575-E5E6-41B5-A303-E215CBB14CB1}" destId="{95615241-570E-43B1-9BE9-5F1CBE4E4F62}" srcOrd="1" destOrd="0" presId="urn:microsoft.com/office/officeart/2018/5/layout/IconCircleLabelList"/>
    <dgm:cxn modelId="{45A7972C-48F0-4083-BF61-A87B9091C637}" type="presParOf" srcId="{5FA47575-E5E6-41B5-A303-E215CBB14CB1}" destId="{61E31510-A9D9-4B0A-95A1-119C3A91DF4E}" srcOrd="2" destOrd="0" presId="urn:microsoft.com/office/officeart/2018/5/layout/IconCircleLabelList"/>
    <dgm:cxn modelId="{961CCEF3-A4B3-49BB-8DA2-EEF0D28C74AF}" type="presParOf" srcId="{5FA47575-E5E6-41B5-A303-E215CBB14CB1}" destId="{25D6BEFD-6E8D-4D59-8496-25A9A5012A02}" srcOrd="3" destOrd="0" presId="urn:microsoft.com/office/officeart/2018/5/layout/IconCircleLabelList"/>
    <dgm:cxn modelId="{18FEF8E2-E5AF-46FF-8101-94B4D636FC71}" type="presParOf" srcId="{74E4D547-E8E3-430D-8EA5-F8547A21D30D}" destId="{5A54B27C-8640-4DBA-921E-E41F5CD8BA3B}" srcOrd="7" destOrd="0" presId="urn:microsoft.com/office/officeart/2018/5/layout/IconCircleLabelList"/>
    <dgm:cxn modelId="{EEB51B9F-21DF-4DA3-9648-74F0E360A579}" type="presParOf" srcId="{74E4D547-E8E3-430D-8EA5-F8547A21D30D}" destId="{7A72B048-BA0B-43EE-AC23-0931BE6C4323}" srcOrd="8" destOrd="0" presId="urn:microsoft.com/office/officeart/2018/5/layout/IconCircleLabelList"/>
    <dgm:cxn modelId="{2924E1F9-2F18-4921-828F-E7546401AF48}" type="presParOf" srcId="{7A72B048-BA0B-43EE-AC23-0931BE6C4323}" destId="{DB4DE45A-0D8F-47ED-AD83-D85750F558F9}" srcOrd="0" destOrd="0" presId="urn:microsoft.com/office/officeart/2018/5/layout/IconCircleLabelList"/>
    <dgm:cxn modelId="{51FAEE00-65F8-4494-8378-65E58009C1C4}" type="presParOf" srcId="{7A72B048-BA0B-43EE-AC23-0931BE6C4323}" destId="{0881E7D5-089A-4DF2-BF9A-FFEB8CE9B629}" srcOrd="1" destOrd="0" presId="urn:microsoft.com/office/officeart/2018/5/layout/IconCircleLabelList"/>
    <dgm:cxn modelId="{408EEC90-48A9-452C-A346-05E5F28D0686}" type="presParOf" srcId="{7A72B048-BA0B-43EE-AC23-0931BE6C4323}" destId="{D858CA7C-7A8F-43AB-B902-AA842B1969E2}" srcOrd="2" destOrd="0" presId="urn:microsoft.com/office/officeart/2018/5/layout/IconCircleLabelList"/>
    <dgm:cxn modelId="{DFAC0AA5-DA16-45AA-B84A-52D11B311416}" type="presParOf" srcId="{7A72B048-BA0B-43EE-AC23-0931BE6C4323}" destId="{974BA1FA-7646-4995-92B9-EBF49F81D7F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6F029-5E99-4B7B-98BB-670742DA3596}">
      <dsp:nvSpPr>
        <dsp:cNvPr id="0" name=""/>
        <dsp:cNvSpPr/>
      </dsp:nvSpPr>
      <dsp:spPr>
        <a:xfrm>
          <a:off x="0" y="862117"/>
          <a:ext cx="6900512" cy="6955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defRPr cap="all"/>
          </a:pPr>
          <a:r>
            <a:rPr lang="en-AU" sz="2900" b="1" kern="1200"/>
            <a:t>An Overview of The Walu-Win Centre</a:t>
          </a:r>
          <a:r>
            <a:rPr lang="en-AU" sz="2900" kern="1200"/>
            <a:t> </a:t>
          </a:r>
          <a:endParaRPr lang="en-US" sz="2900" kern="1200"/>
        </a:p>
      </dsp:txBody>
      <dsp:txXfrm>
        <a:off x="33955" y="896072"/>
        <a:ext cx="6832602" cy="627655"/>
      </dsp:txXfrm>
    </dsp:sp>
    <dsp:sp modelId="{A328B78E-2072-4D9D-8276-5A22318D7B36}">
      <dsp:nvSpPr>
        <dsp:cNvPr id="0" name=""/>
        <dsp:cNvSpPr/>
      </dsp:nvSpPr>
      <dsp:spPr>
        <a:xfrm>
          <a:off x="0" y="1641202"/>
          <a:ext cx="6900512" cy="695565"/>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defRPr cap="all"/>
          </a:pPr>
          <a:r>
            <a:rPr lang="en-AU" sz="2900" b="1" kern="1200"/>
            <a:t>Financial Sustainability</a:t>
          </a:r>
          <a:endParaRPr lang="en-US" sz="2900" kern="1200"/>
        </a:p>
      </dsp:txBody>
      <dsp:txXfrm>
        <a:off x="33955" y="1675157"/>
        <a:ext cx="6832602" cy="627655"/>
      </dsp:txXfrm>
    </dsp:sp>
    <dsp:sp modelId="{2FAC628C-0F83-4500-AB32-38BF6CB6547C}">
      <dsp:nvSpPr>
        <dsp:cNvPr id="0" name=""/>
        <dsp:cNvSpPr/>
      </dsp:nvSpPr>
      <dsp:spPr>
        <a:xfrm>
          <a:off x="0" y="2420287"/>
          <a:ext cx="6900512" cy="69556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defRPr cap="all"/>
          </a:pPr>
          <a:r>
            <a:rPr lang="en-AU" sz="2900" b="1" kern="1200" dirty="0"/>
            <a:t>The Patient Journey to Walu-Win</a:t>
          </a:r>
          <a:r>
            <a:rPr lang="en-AU" sz="2900" kern="1200" dirty="0"/>
            <a:t> </a:t>
          </a:r>
          <a:endParaRPr lang="en-US" sz="2900" kern="1200" dirty="0"/>
        </a:p>
      </dsp:txBody>
      <dsp:txXfrm>
        <a:off x="33955" y="2454242"/>
        <a:ext cx="6832602" cy="627655"/>
      </dsp:txXfrm>
    </dsp:sp>
    <dsp:sp modelId="{61E73804-185B-4F2A-9E35-E453E1E7FD3A}">
      <dsp:nvSpPr>
        <dsp:cNvPr id="0" name=""/>
        <dsp:cNvSpPr/>
      </dsp:nvSpPr>
      <dsp:spPr>
        <a:xfrm>
          <a:off x="0" y="3199373"/>
          <a:ext cx="6900512" cy="695565"/>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defRPr cap="all"/>
          </a:pPr>
          <a:r>
            <a:rPr lang="en-AU" sz="2900" b="1" kern="1200"/>
            <a:t>The Allied Health Assistant Model</a:t>
          </a:r>
          <a:endParaRPr lang="en-US" sz="2900" kern="1200"/>
        </a:p>
      </dsp:txBody>
      <dsp:txXfrm>
        <a:off x="33955" y="3233328"/>
        <a:ext cx="6832602" cy="627655"/>
      </dsp:txXfrm>
    </dsp:sp>
    <dsp:sp modelId="{87F7C270-6095-4199-B51B-992A06D421FF}">
      <dsp:nvSpPr>
        <dsp:cNvPr id="0" name=""/>
        <dsp:cNvSpPr/>
      </dsp:nvSpPr>
      <dsp:spPr>
        <a:xfrm>
          <a:off x="0" y="3978458"/>
          <a:ext cx="6900512" cy="69556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defRPr cap="all"/>
          </a:pPr>
          <a:r>
            <a:rPr lang="en-AU" sz="2900" b="1" kern="1200"/>
            <a:t>Upcoming Hydrotherapy Services</a:t>
          </a:r>
          <a:r>
            <a:rPr lang="en-AU" sz="2900" kern="1200"/>
            <a:t> </a:t>
          </a:r>
          <a:endParaRPr lang="en-US" sz="2900" kern="1200"/>
        </a:p>
      </dsp:txBody>
      <dsp:txXfrm>
        <a:off x="33955" y="4012413"/>
        <a:ext cx="6832602" cy="627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F3A96-63AF-4B1A-A9FC-D60B3D1841EC}">
      <dsp:nvSpPr>
        <dsp:cNvPr id="0" name=""/>
        <dsp:cNvSpPr/>
      </dsp:nvSpPr>
      <dsp:spPr>
        <a:xfrm>
          <a:off x="1312836" y="-102933"/>
          <a:ext cx="4633628" cy="4633628"/>
        </a:xfrm>
        <a:prstGeom prst="circularArrow">
          <a:avLst>
            <a:gd name="adj1" fmla="val 4668"/>
            <a:gd name="adj2" fmla="val 272909"/>
            <a:gd name="adj3" fmla="val 12928181"/>
            <a:gd name="adj4" fmla="val 17965181"/>
            <a:gd name="adj5" fmla="val 484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663D04-2A1B-4131-8C24-B813F755B1A1}">
      <dsp:nvSpPr>
        <dsp:cNvPr id="0" name=""/>
        <dsp:cNvSpPr/>
      </dsp:nvSpPr>
      <dsp:spPr>
        <a:xfrm>
          <a:off x="2124976" y="1854"/>
          <a:ext cx="3009348" cy="15046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latin typeface="Calibri Light" panose="020F0302020204030204"/>
            </a:rPr>
            <a:t>Initial Appointment for GPMP / AHC</a:t>
          </a:r>
          <a:endParaRPr lang="en-US" sz="2700" kern="1200" dirty="0"/>
        </a:p>
      </dsp:txBody>
      <dsp:txXfrm>
        <a:off x="2198428" y="75306"/>
        <a:ext cx="2862444" cy="1357770"/>
      </dsp:txXfrm>
    </dsp:sp>
    <dsp:sp modelId="{F4324D9F-5C98-44A5-B38B-3FED29D47C0D}">
      <dsp:nvSpPr>
        <dsp:cNvPr id="0" name=""/>
        <dsp:cNvSpPr/>
      </dsp:nvSpPr>
      <dsp:spPr>
        <a:xfrm>
          <a:off x="3788756" y="1665634"/>
          <a:ext cx="3009348" cy="1504674"/>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Service Delivery</a:t>
          </a:r>
        </a:p>
      </dsp:txBody>
      <dsp:txXfrm>
        <a:off x="3862208" y="1739086"/>
        <a:ext cx="2862444" cy="1357770"/>
      </dsp:txXfrm>
    </dsp:sp>
    <dsp:sp modelId="{F952C109-9E55-4AF7-8D02-DD042E46F069}">
      <dsp:nvSpPr>
        <dsp:cNvPr id="0" name=""/>
        <dsp:cNvSpPr/>
      </dsp:nvSpPr>
      <dsp:spPr>
        <a:xfrm>
          <a:off x="2124976" y="3329415"/>
          <a:ext cx="3009348" cy="1504674"/>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Review</a:t>
          </a:r>
          <a:r>
            <a:rPr lang="en-US" sz="2700" kern="1200" baseline="0" dirty="0"/>
            <a:t> and continuity of care</a:t>
          </a:r>
          <a:endParaRPr lang="en-US" sz="2700" kern="1200" dirty="0"/>
        </a:p>
      </dsp:txBody>
      <dsp:txXfrm>
        <a:off x="2198428" y="3402867"/>
        <a:ext cx="2862444" cy="1357770"/>
      </dsp:txXfrm>
    </dsp:sp>
    <dsp:sp modelId="{5B919CCA-37C0-4D01-A6B5-3ED475C2956E}">
      <dsp:nvSpPr>
        <dsp:cNvPr id="0" name=""/>
        <dsp:cNvSpPr/>
      </dsp:nvSpPr>
      <dsp:spPr>
        <a:xfrm>
          <a:off x="461195" y="1665634"/>
          <a:ext cx="3009348" cy="1504674"/>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Cycle Repeats</a:t>
          </a:r>
        </a:p>
      </dsp:txBody>
      <dsp:txXfrm>
        <a:off x="534647" y="1739086"/>
        <a:ext cx="2862444" cy="1357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783EB-DD60-464A-B9BB-1DE7878822CD}">
      <dsp:nvSpPr>
        <dsp:cNvPr id="0" name=""/>
        <dsp:cNvSpPr/>
      </dsp:nvSpPr>
      <dsp:spPr>
        <a:xfrm>
          <a:off x="0" y="995790"/>
          <a:ext cx="6900512"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14DA3A-B3FD-438A-AE8F-81587BC81196}">
      <dsp:nvSpPr>
        <dsp:cNvPr id="0" name=""/>
        <dsp:cNvSpPr/>
      </dsp:nvSpPr>
      <dsp:spPr>
        <a:xfrm>
          <a:off x="345025" y="730110"/>
          <a:ext cx="483035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National Disability insurance Scheme - NDIS</a:t>
          </a:r>
        </a:p>
      </dsp:txBody>
      <dsp:txXfrm>
        <a:off x="370964" y="756049"/>
        <a:ext cx="4778480" cy="479482"/>
      </dsp:txXfrm>
    </dsp:sp>
    <dsp:sp modelId="{F48482CA-D682-4E10-9C7F-B15EB44E20D5}">
      <dsp:nvSpPr>
        <dsp:cNvPr id="0" name=""/>
        <dsp:cNvSpPr/>
      </dsp:nvSpPr>
      <dsp:spPr>
        <a:xfrm>
          <a:off x="0" y="1812270"/>
          <a:ext cx="6900512" cy="4536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E56E63-49D1-439D-8AF7-918BF7393F67}">
      <dsp:nvSpPr>
        <dsp:cNvPr id="0" name=""/>
        <dsp:cNvSpPr/>
      </dsp:nvSpPr>
      <dsp:spPr>
        <a:xfrm>
          <a:off x="345025" y="1546590"/>
          <a:ext cx="4830358" cy="53136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Commonwealth Home Support Program - CHSP</a:t>
          </a:r>
        </a:p>
      </dsp:txBody>
      <dsp:txXfrm>
        <a:off x="370964" y="1572529"/>
        <a:ext cx="4778480" cy="479482"/>
      </dsp:txXfrm>
    </dsp:sp>
    <dsp:sp modelId="{081F983E-AF7E-4396-86B1-C420C114F488}">
      <dsp:nvSpPr>
        <dsp:cNvPr id="0" name=""/>
        <dsp:cNvSpPr/>
      </dsp:nvSpPr>
      <dsp:spPr>
        <a:xfrm>
          <a:off x="0" y="2628750"/>
          <a:ext cx="6900512" cy="4536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373847-2BC6-45DD-AD3A-D80546ED1A52}">
      <dsp:nvSpPr>
        <dsp:cNvPr id="0" name=""/>
        <dsp:cNvSpPr/>
      </dsp:nvSpPr>
      <dsp:spPr>
        <a:xfrm>
          <a:off x="345025" y="2363070"/>
          <a:ext cx="4830358" cy="53136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Rural Doctors Network - RDN</a:t>
          </a:r>
        </a:p>
      </dsp:txBody>
      <dsp:txXfrm>
        <a:off x="370964" y="2389009"/>
        <a:ext cx="4778480" cy="479482"/>
      </dsp:txXfrm>
    </dsp:sp>
    <dsp:sp modelId="{E981523A-4A2E-49A0-9911-3F69BE09861F}">
      <dsp:nvSpPr>
        <dsp:cNvPr id="0" name=""/>
        <dsp:cNvSpPr/>
      </dsp:nvSpPr>
      <dsp:spPr>
        <a:xfrm>
          <a:off x="0" y="3445230"/>
          <a:ext cx="6900512" cy="13608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Department of Community and Justice (DCJ)</a:t>
          </a:r>
        </a:p>
        <a:p>
          <a:pPr marL="171450" lvl="1" indent="-171450" algn="l" defTabSz="800100">
            <a:lnSpc>
              <a:spcPct val="90000"/>
            </a:lnSpc>
            <a:spcBef>
              <a:spcPct val="0"/>
            </a:spcBef>
            <a:spcAft>
              <a:spcPct val="15000"/>
            </a:spcAft>
            <a:buChar char="•"/>
          </a:pPr>
          <a:r>
            <a:rPr lang="en-US" sz="1800" kern="1200"/>
            <a:t>Primary Health Network – Western NSW PHN</a:t>
          </a:r>
        </a:p>
        <a:p>
          <a:pPr marL="171450" lvl="1" indent="-171450" algn="l" defTabSz="800100">
            <a:lnSpc>
              <a:spcPct val="90000"/>
            </a:lnSpc>
            <a:spcBef>
              <a:spcPct val="0"/>
            </a:spcBef>
            <a:spcAft>
              <a:spcPct val="15000"/>
            </a:spcAft>
            <a:buChar char="•"/>
          </a:pPr>
          <a:r>
            <a:rPr lang="en-US" sz="1800" kern="1200"/>
            <a:t>SARRAH – Allied Health Assistant Workforce</a:t>
          </a:r>
        </a:p>
      </dsp:txBody>
      <dsp:txXfrm>
        <a:off x="0" y="3445230"/>
        <a:ext cx="6900512" cy="1360800"/>
      </dsp:txXfrm>
    </dsp:sp>
    <dsp:sp modelId="{D74A7E99-7F81-4811-B1C1-E5AC6CC0FCF0}">
      <dsp:nvSpPr>
        <dsp:cNvPr id="0" name=""/>
        <dsp:cNvSpPr/>
      </dsp:nvSpPr>
      <dsp:spPr>
        <a:xfrm>
          <a:off x="345025" y="3179550"/>
          <a:ext cx="4830358" cy="5313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Program Funding</a:t>
          </a:r>
        </a:p>
      </dsp:txBody>
      <dsp:txXfrm>
        <a:off x="370964" y="3205489"/>
        <a:ext cx="4778480"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81A65-B67B-4205-B0DC-D7AD17607E2A}">
      <dsp:nvSpPr>
        <dsp:cNvPr id="0" name=""/>
        <dsp:cNvSpPr/>
      </dsp:nvSpPr>
      <dsp:spPr>
        <a:xfrm>
          <a:off x="484501" y="1947"/>
          <a:ext cx="1844886" cy="110693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t>Patient presents to OAMS for Health Check (AHC / CDMP)</a:t>
          </a:r>
        </a:p>
      </dsp:txBody>
      <dsp:txXfrm>
        <a:off x="516922" y="34368"/>
        <a:ext cx="1780044" cy="1042089"/>
      </dsp:txXfrm>
    </dsp:sp>
    <dsp:sp modelId="{C61627D0-001C-4C69-9FD8-56B58E94DC8D}">
      <dsp:nvSpPr>
        <dsp:cNvPr id="0" name=""/>
        <dsp:cNvSpPr/>
      </dsp:nvSpPr>
      <dsp:spPr>
        <a:xfrm>
          <a:off x="2491738" y="326647"/>
          <a:ext cx="391115" cy="45753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a:p>
      </dsp:txBody>
      <dsp:txXfrm>
        <a:off x="2491738" y="418153"/>
        <a:ext cx="273781" cy="274519"/>
      </dsp:txXfrm>
    </dsp:sp>
    <dsp:sp modelId="{5F9ED078-0C98-4664-B84C-13D6D1ED5CF2}">
      <dsp:nvSpPr>
        <dsp:cNvPr id="0" name=""/>
        <dsp:cNvSpPr/>
      </dsp:nvSpPr>
      <dsp:spPr>
        <a:xfrm>
          <a:off x="3067343" y="1947"/>
          <a:ext cx="1844886" cy="1106931"/>
        </a:xfrm>
        <a:prstGeom prst="roundRect">
          <a:avLst>
            <a:gd name="adj" fmla="val 10000"/>
          </a:avLst>
        </a:prstGeom>
        <a:solidFill>
          <a:schemeClr val="accent5">
            <a:hueOff val="-844818"/>
            <a:satOff val="-2177"/>
            <a:lumOff val="-147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t>GP recommends waluwin to patient for lifestyle intervention or physical rehabilitation</a:t>
          </a:r>
        </a:p>
      </dsp:txBody>
      <dsp:txXfrm>
        <a:off x="3099764" y="34368"/>
        <a:ext cx="1780044" cy="1042089"/>
      </dsp:txXfrm>
    </dsp:sp>
    <dsp:sp modelId="{C57596B7-F273-43A0-8163-DF157DD5174A}">
      <dsp:nvSpPr>
        <dsp:cNvPr id="0" name=""/>
        <dsp:cNvSpPr/>
      </dsp:nvSpPr>
      <dsp:spPr>
        <a:xfrm>
          <a:off x="5074579" y="326647"/>
          <a:ext cx="391115" cy="457531"/>
        </a:xfrm>
        <a:prstGeom prst="rightArrow">
          <a:avLst>
            <a:gd name="adj1" fmla="val 60000"/>
            <a:gd name="adj2" fmla="val 50000"/>
          </a:avLst>
        </a:prstGeom>
        <a:solidFill>
          <a:schemeClr val="accent5">
            <a:hueOff val="-965506"/>
            <a:satOff val="-2488"/>
            <a:lumOff val="-1681"/>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a:p>
      </dsp:txBody>
      <dsp:txXfrm>
        <a:off x="5074579" y="418153"/>
        <a:ext cx="273781" cy="274519"/>
      </dsp:txXfrm>
    </dsp:sp>
    <dsp:sp modelId="{55EE110F-B85D-4196-9DEA-1F79A2A6B2CC}">
      <dsp:nvSpPr>
        <dsp:cNvPr id="0" name=""/>
        <dsp:cNvSpPr/>
      </dsp:nvSpPr>
      <dsp:spPr>
        <a:xfrm>
          <a:off x="5650184" y="1947"/>
          <a:ext cx="1844886" cy="1106931"/>
        </a:xfrm>
        <a:prstGeom prst="roundRect">
          <a:avLst>
            <a:gd name="adj" fmla="val 10000"/>
          </a:avLst>
        </a:prstGeom>
        <a:solidFill>
          <a:schemeClr val="accent5">
            <a:hueOff val="-1689636"/>
            <a:satOff val="-4355"/>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GP allocates EPC's to walu-win</a:t>
          </a:r>
        </a:p>
      </dsp:txBody>
      <dsp:txXfrm>
        <a:off x="5682605" y="34368"/>
        <a:ext cx="1780044" cy="1042089"/>
      </dsp:txXfrm>
    </dsp:sp>
    <dsp:sp modelId="{4F8EF0F5-BF7F-4468-9D89-294BADC03548}">
      <dsp:nvSpPr>
        <dsp:cNvPr id="0" name=""/>
        <dsp:cNvSpPr/>
      </dsp:nvSpPr>
      <dsp:spPr>
        <a:xfrm rot="5400000">
          <a:off x="6377069" y="1238021"/>
          <a:ext cx="391115" cy="457531"/>
        </a:xfrm>
        <a:prstGeom prst="rightArrow">
          <a:avLst>
            <a:gd name="adj1" fmla="val 60000"/>
            <a:gd name="adj2" fmla="val 50000"/>
          </a:avLst>
        </a:prstGeom>
        <a:solidFill>
          <a:schemeClr val="accent5">
            <a:hueOff val="-1931012"/>
            <a:satOff val="-4977"/>
            <a:lumOff val="-3361"/>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a:p>
      </dsp:txBody>
      <dsp:txXfrm rot="-5400000">
        <a:off x="6435367" y="1271229"/>
        <a:ext cx="274519" cy="273781"/>
      </dsp:txXfrm>
    </dsp:sp>
    <dsp:sp modelId="{A0DE3912-A314-4FB6-B36C-30CC1A268BC4}">
      <dsp:nvSpPr>
        <dsp:cNvPr id="0" name=""/>
        <dsp:cNvSpPr/>
      </dsp:nvSpPr>
      <dsp:spPr>
        <a:xfrm>
          <a:off x="5650184" y="1846834"/>
          <a:ext cx="1844886" cy="1106931"/>
        </a:xfrm>
        <a:prstGeom prst="roundRect">
          <a:avLst>
            <a:gd name="adj" fmla="val 10000"/>
          </a:avLst>
        </a:prstGeom>
        <a:solidFill>
          <a:schemeClr val="accent5">
            <a:hueOff val="-2534453"/>
            <a:satOff val="-6532"/>
            <a:lumOff val="-4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t>Patient books in their appointment with their waluwin Allied Health Professional at Medical reception</a:t>
          </a:r>
        </a:p>
      </dsp:txBody>
      <dsp:txXfrm>
        <a:off x="5682605" y="1879255"/>
        <a:ext cx="1780044" cy="1042089"/>
      </dsp:txXfrm>
    </dsp:sp>
    <dsp:sp modelId="{CC2FB494-83D8-44B8-9336-F80F3CDD2BB2}">
      <dsp:nvSpPr>
        <dsp:cNvPr id="0" name=""/>
        <dsp:cNvSpPr/>
      </dsp:nvSpPr>
      <dsp:spPr>
        <a:xfrm rot="10800000">
          <a:off x="5096718" y="2171534"/>
          <a:ext cx="391115" cy="457531"/>
        </a:xfrm>
        <a:prstGeom prst="rightArrow">
          <a:avLst>
            <a:gd name="adj1" fmla="val 60000"/>
            <a:gd name="adj2" fmla="val 50000"/>
          </a:avLst>
        </a:prstGeom>
        <a:solidFill>
          <a:schemeClr val="accent5">
            <a:hueOff val="-2896518"/>
            <a:satOff val="-7465"/>
            <a:lumOff val="-5042"/>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a:p>
      </dsp:txBody>
      <dsp:txXfrm rot="10800000">
        <a:off x="5214052" y="2263040"/>
        <a:ext cx="273781" cy="274519"/>
      </dsp:txXfrm>
    </dsp:sp>
    <dsp:sp modelId="{F12C3728-2546-4D98-9547-73B93ADD628E}">
      <dsp:nvSpPr>
        <dsp:cNvPr id="0" name=""/>
        <dsp:cNvSpPr/>
      </dsp:nvSpPr>
      <dsp:spPr>
        <a:xfrm>
          <a:off x="3067343" y="1846834"/>
          <a:ext cx="1844886" cy="1106931"/>
        </a:xfrm>
        <a:prstGeom prst="roundRect">
          <a:avLst>
            <a:gd name="adj" fmla="val 10000"/>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t>Patient attends their appointment at waluwin</a:t>
          </a:r>
        </a:p>
      </dsp:txBody>
      <dsp:txXfrm>
        <a:off x="3099764" y="1879255"/>
        <a:ext cx="1780044" cy="1042089"/>
      </dsp:txXfrm>
    </dsp:sp>
    <dsp:sp modelId="{0870926C-EE60-4064-9973-0BBDDD99228B}">
      <dsp:nvSpPr>
        <dsp:cNvPr id="0" name=""/>
        <dsp:cNvSpPr/>
      </dsp:nvSpPr>
      <dsp:spPr>
        <a:xfrm rot="10800000">
          <a:off x="2513877" y="2171534"/>
          <a:ext cx="391115" cy="457531"/>
        </a:xfrm>
        <a:prstGeom prst="rightArrow">
          <a:avLst>
            <a:gd name="adj1" fmla="val 60000"/>
            <a:gd name="adj2" fmla="val 50000"/>
          </a:avLst>
        </a:prstGeom>
        <a:solidFill>
          <a:schemeClr val="accent5">
            <a:hueOff val="-3862025"/>
            <a:satOff val="-9954"/>
            <a:lumOff val="-6723"/>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a:p>
      </dsp:txBody>
      <dsp:txXfrm rot="10800000">
        <a:off x="2631211" y="2263040"/>
        <a:ext cx="273781" cy="274519"/>
      </dsp:txXfrm>
    </dsp:sp>
    <dsp:sp modelId="{FBB94562-CE03-4288-B191-09CFBA1B372D}">
      <dsp:nvSpPr>
        <dsp:cNvPr id="0" name=""/>
        <dsp:cNvSpPr/>
      </dsp:nvSpPr>
      <dsp:spPr>
        <a:xfrm>
          <a:off x="484501" y="1846834"/>
          <a:ext cx="1844886" cy="1106931"/>
        </a:xfrm>
        <a:prstGeom prst="roundRect">
          <a:avLst>
            <a:gd name="adj" fmla="val 10000"/>
          </a:avLst>
        </a:prstGeom>
        <a:solidFill>
          <a:schemeClr val="accent5">
            <a:hueOff val="-4224089"/>
            <a:satOff val="-10887"/>
            <a:lumOff val="-7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Internal referring on to other AHP's</a:t>
          </a:r>
        </a:p>
      </dsp:txBody>
      <dsp:txXfrm>
        <a:off x="516922" y="1879255"/>
        <a:ext cx="1780044" cy="1042089"/>
      </dsp:txXfrm>
    </dsp:sp>
    <dsp:sp modelId="{2CF2C0AB-22B7-4EB7-90E9-380095BEFD0B}">
      <dsp:nvSpPr>
        <dsp:cNvPr id="0" name=""/>
        <dsp:cNvSpPr/>
      </dsp:nvSpPr>
      <dsp:spPr>
        <a:xfrm rot="5400000">
          <a:off x="1211387" y="3082908"/>
          <a:ext cx="391115" cy="457531"/>
        </a:xfrm>
        <a:prstGeom prst="rightArrow">
          <a:avLst>
            <a:gd name="adj1" fmla="val 60000"/>
            <a:gd name="adj2" fmla="val 50000"/>
          </a:avLst>
        </a:prstGeom>
        <a:solidFill>
          <a:schemeClr val="accent5">
            <a:hueOff val="-4827531"/>
            <a:satOff val="-12442"/>
            <a:lumOff val="-8404"/>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a:p>
      </dsp:txBody>
      <dsp:txXfrm rot="-5400000">
        <a:off x="1269685" y="3116116"/>
        <a:ext cx="274519" cy="273781"/>
      </dsp:txXfrm>
    </dsp:sp>
    <dsp:sp modelId="{BCE989E2-B28D-491D-8072-D0AB8777E16F}">
      <dsp:nvSpPr>
        <dsp:cNvPr id="0" name=""/>
        <dsp:cNvSpPr/>
      </dsp:nvSpPr>
      <dsp:spPr>
        <a:xfrm>
          <a:off x="484501" y="3691720"/>
          <a:ext cx="1844886" cy="1106931"/>
        </a:xfrm>
        <a:prstGeom prst="roundRect">
          <a:avLst>
            <a:gd name="adj" fmla="val 10000"/>
          </a:avLst>
        </a:prstGeom>
        <a:solidFill>
          <a:schemeClr val="accent5">
            <a:hueOff val="-5068907"/>
            <a:satOff val="-13064"/>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Independent access to walu-win for unsupervised sessions. </a:t>
          </a:r>
        </a:p>
      </dsp:txBody>
      <dsp:txXfrm>
        <a:off x="516922" y="3724141"/>
        <a:ext cx="1780044" cy="1042089"/>
      </dsp:txXfrm>
    </dsp:sp>
    <dsp:sp modelId="{C7DAB831-6DDF-493C-8D0D-8A4B3DF4DC91}">
      <dsp:nvSpPr>
        <dsp:cNvPr id="0" name=""/>
        <dsp:cNvSpPr/>
      </dsp:nvSpPr>
      <dsp:spPr>
        <a:xfrm>
          <a:off x="2491738" y="4016420"/>
          <a:ext cx="391115" cy="457531"/>
        </a:xfrm>
        <a:prstGeom prst="rightArrow">
          <a:avLst>
            <a:gd name="adj1" fmla="val 60000"/>
            <a:gd name="adj2" fmla="val 50000"/>
          </a:avLst>
        </a:prstGeom>
        <a:solidFill>
          <a:schemeClr val="accent5">
            <a:hueOff val="-5793037"/>
            <a:satOff val="-14931"/>
            <a:lumOff val="-10084"/>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a:p>
      </dsp:txBody>
      <dsp:txXfrm>
        <a:off x="2491738" y="4107926"/>
        <a:ext cx="273781" cy="274519"/>
      </dsp:txXfrm>
    </dsp:sp>
    <dsp:sp modelId="{B048FF18-EBE9-445A-9CE3-DE4A8973D9D0}">
      <dsp:nvSpPr>
        <dsp:cNvPr id="0" name=""/>
        <dsp:cNvSpPr/>
      </dsp:nvSpPr>
      <dsp:spPr>
        <a:xfrm>
          <a:off x="3067343" y="3691720"/>
          <a:ext cx="1844886" cy="1106931"/>
        </a:xfrm>
        <a:prstGeom prst="roundRect">
          <a:avLst>
            <a:gd name="adj" fmla="val 10000"/>
          </a:avLst>
        </a:prstGeom>
        <a:solidFill>
          <a:schemeClr val="accent5">
            <a:hueOff val="-5913725"/>
            <a:satOff val="-15242"/>
            <a:lumOff val="-1029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AHP follow up / program review</a:t>
          </a:r>
        </a:p>
      </dsp:txBody>
      <dsp:txXfrm>
        <a:off x="3099764" y="3724141"/>
        <a:ext cx="1780044" cy="1042089"/>
      </dsp:txXfrm>
    </dsp:sp>
    <dsp:sp modelId="{1569FD9F-BB12-4DBF-84DD-91285B9E030F}">
      <dsp:nvSpPr>
        <dsp:cNvPr id="0" name=""/>
        <dsp:cNvSpPr/>
      </dsp:nvSpPr>
      <dsp:spPr>
        <a:xfrm>
          <a:off x="5074579" y="4016420"/>
          <a:ext cx="391115" cy="457531"/>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AU" sz="1000" kern="1200"/>
        </a:p>
      </dsp:txBody>
      <dsp:txXfrm>
        <a:off x="5074579" y="4107926"/>
        <a:ext cx="273781" cy="274519"/>
      </dsp:txXfrm>
    </dsp:sp>
    <dsp:sp modelId="{7A7B80E5-15F0-4FAB-B0CC-19862E708671}">
      <dsp:nvSpPr>
        <dsp:cNvPr id="0" name=""/>
        <dsp:cNvSpPr/>
      </dsp:nvSpPr>
      <dsp:spPr>
        <a:xfrm>
          <a:off x="5650184" y="3691720"/>
          <a:ext cx="1844886" cy="1106931"/>
        </a:xfrm>
        <a:prstGeom prst="roundRect">
          <a:avLst>
            <a:gd name="adj" fmla="val 10000"/>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dirty="0"/>
            <a:t>Patient booked in for follow up with GP for GPMP Reviews and AHC's</a:t>
          </a:r>
        </a:p>
      </dsp:txBody>
      <dsp:txXfrm>
        <a:off x="5682605" y="3724141"/>
        <a:ext cx="1780044" cy="1042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4F2B3-9B49-49C7-8836-52A4DD9B0E4F}">
      <dsp:nvSpPr>
        <dsp:cNvPr id="0" name=""/>
        <dsp:cNvSpPr/>
      </dsp:nvSpPr>
      <dsp:spPr>
        <a:xfrm>
          <a:off x="1394322" y="607938"/>
          <a:ext cx="5477530" cy="5477530"/>
        </a:xfrm>
        <a:prstGeom prst="blockArc">
          <a:avLst>
            <a:gd name="adj1" fmla="val 13500000"/>
            <a:gd name="adj2" fmla="val 16200000"/>
            <a:gd name="adj3" fmla="val 3432"/>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69F5B25-FD2E-4C35-B3F2-BC756E68F71A}">
      <dsp:nvSpPr>
        <dsp:cNvPr id="0" name=""/>
        <dsp:cNvSpPr/>
      </dsp:nvSpPr>
      <dsp:spPr>
        <a:xfrm>
          <a:off x="1394322" y="607938"/>
          <a:ext cx="5477530" cy="5477530"/>
        </a:xfrm>
        <a:prstGeom prst="blockArc">
          <a:avLst>
            <a:gd name="adj1" fmla="val 10800000"/>
            <a:gd name="adj2" fmla="val 13500000"/>
            <a:gd name="adj3" fmla="val 3432"/>
          </a:avLst>
        </a:prstGeom>
        <a:gradFill rotWithShape="0">
          <a:gsLst>
            <a:gs pos="0">
              <a:schemeClr val="accent4">
                <a:hueOff val="8400764"/>
                <a:satOff val="-34952"/>
                <a:lumOff val="8235"/>
                <a:alphaOff val="0"/>
                <a:lumMod val="110000"/>
                <a:satMod val="105000"/>
                <a:tint val="67000"/>
              </a:schemeClr>
            </a:gs>
            <a:gs pos="50000">
              <a:schemeClr val="accent4">
                <a:hueOff val="8400764"/>
                <a:satOff val="-34952"/>
                <a:lumOff val="8235"/>
                <a:alphaOff val="0"/>
                <a:lumMod val="105000"/>
                <a:satMod val="103000"/>
                <a:tint val="73000"/>
              </a:schemeClr>
            </a:gs>
            <a:gs pos="100000">
              <a:schemeClr val="accent4">
                <a:hueOff val="8400764"/>
                <a:satOff val="-34952"/>
                <a:lumOff val="823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09A08FA-7C0E-4F2B-B339-95B4B93A58C5}">
      <dsp:nvSpPr>
        <dsp:cNvPr id="0" name=""/>
        <dsp:cNvSpPr/>
      </dsp:nvSpPr>
      <dsp:spPr>
        <a:xfrm>
          <a:off x="1394322" y="607938"/>
          <a:ext cx="5477530" cy="5477530"/>
        </a:xfrm>
        <a:prstGeom prst="blockArc">
          <a:avLst>
            <a:gd name="adj1" fmla="val 8100000"/>
            <a:gd name="adj2" fmla="val 10800000"/>
            <a:gd name="adj3" fmla="val 3432"/>
          </a:avLst>
        </a:prstGeom>
        <a:gradFill rotWithShape="0">
          <a:gsLst>
            <a:gs pos="0">
              <a:schemeClr val="accent4">
                <a:hueOff val="7000636"/>
                <a:satOff val="-29126"/>
                <a:lumOff val="6863"/>
                <a:alphaOff val="0"/>
                <a:lumMod val="110000"/>
                <a:satMod val="105000"/>
                <a:tint val="67000"/>
              </a:schemeClr>
            </a:gs>
            <a:gs pos="50000">
              <a:schemeClr val="accent4">
                <a:hueOff val="7000636"/>
                <a:satOff val="-29126"/>
                <a:lumOff val="6863"/>
                <a:alphaOff val="0"/>
                <a:lumMod val="105000"/>
                <a:satMod val="103000"/>
                <a:tint val="73000"/>
              </a:schemeClr>
            </a:gs>
            <a:gs pos="100000">
              <a:schemeClr val="accent4">
                <a:hueOff val="7000636"/>
                <a:satOff val="-29126"/>
                <a:lumOff val="686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CCEAA35-FFB1-44F1-933D-AC73E8D40DE9}">
      <dsp:nvSpPr>
        <dsp:cNvPr id="0" name=""/>
        <dsp:cNvSpPr/>
      </dsp:nvSpPr>
      <dsp:spPr>
        <a:xfrm>
          <a:off x="1394322" y="607938"/>
          <a:ext cx="5477530" cy="5477530"/>
        </a:xfrm>
        <a:prstGeom prst="blockArc">
          <a:avLst>
            <a:gd name="adj1" fmla="val 5400000"/>
            <a:gd name="adj2" fmla="val 8100000"/>
            <a:gd name="adj3" fmla="val 3432"/>
          </a:avLst>
        </a:prstGeom>
        <a:gradFill rotWithShape="0">
          <a:gsLst>
            <a:gs pos="0">
              <a:schemeClr val="accent4">
                <a:hueOff val="5600509"/>
                <a:satOff val="-23301"/>
                <a:lumOff val="5490"/>
                <a:alphaOff val="0"/>
                <a:lumMod val="110000"/>
                <a:satMod val="105000"/>
                <a:tint val="67000"/>
              </a:schemeClr>
            </a:gs>
            <a:gs pos="50000">
              <a:schemeClr val="accent4">
                <a:hueOff val="5600509"/>
                <a:satOff val="-23301"/>
                <a:lumOff val="5490"/>
                <a:alphaOff val="0"/>
                <a:lumMod val="105000"/>
                <a:satMod val="103000"/>
                <a:tint val="73000"/>
              </a:schemeClr>
            </a:gs>
            <a:gs pos="100000">
              <a:schemeClr val="accent4">
                <a:hueOff val="5600509"/>
                <a:satOff val="-23301"/>
                <a:lumOff val="549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5D09FB7-42DD-496B-A3F8-7B70F9202FA1}">
      <dsp:nvSpPr>
        <dsp:cNvPr id="0" name=""/>
        <dsp:cNvSpPr/>
      </dsp:nvSpPr>
      <dsp:spPr>
        <a:xfrm>
          <a:off x="1394322" y="607938"/>
          <a:ext cx="5477530" cy="5477530"/>
        </a:xfrm>
        <a:prstGeom prst="blockArc">
          <a:avLst>
            <a:gd name="adj1" fmla="val 2700000"/>
            <a:gd name="adj2" fmla="val 5400000"/>
            <a:gd name="adj3" fmla="val 3432"/>
          </a:avLst>
        </a:prstGeom>
        <a:gradFill rotWithShape="0">
          <a:gsLst>
            <a:gs pos="0">
              <a:schemeClr val="accent4">
                <a:hueOff val="4200382"/>
                <a:satOff val="-17476"/>
                <a:lumOff val="4118"/>
                <a:alphaOff val="0"/>
                <a:lumMod val="110000"/>
                <a:satMod val="105000"/>
                <a:tint val="67000"/>
              </a:schemeClr>
            </a:gs>
            <a:gs pos="50000">
              <a:schemeClr val="accent4">
                <a:hueOff val="4200382"/>
                <a:satOff val="-17476"/>
                <a:lumOff val="4118"/>
                <a:alphaOff val="0"/>
                <a:lumMod val="105000"/>
                <a:satMod val="103000"/>
                <a:tint val="73000"/>
              </a:schemeClr>
            </a:gs>
            <a:gs pos="100000">
              <a:schemeClr val="accent4">
                <a:hueOff val="4200382"/>
                <a:satOff val="-17476"/>
                <a:lumOff val="411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144601D-036B-4D69-BE80-7C312ED32D94}">
      <dsp:nvSpPr>
        <dsp:cNvPr id="0" name=""/>
        <dsp:cNvSpPr/>
      </dsp:nvSpPr>
      <dsp:spPr>
        <a:xfrm>
          <a:off x="1394322" y="607938"/>
          <a:ext cx="5477530" cy="5477530"/>
        </a:xfrm>
        <a:prstGeom prst="blockArc">
          <a:avLst>
            <a:gd name="adj1" fmla="val 0"/>
            <a:gd name="adj2" fmla="val 2700000"/>
            <a:gd name="adj3" fmla="val 3432"/>
          </a:avLst>
        </a:prstGeom>
        <a:gradFill rotWithShape="0">
          <a:gsLst>
            <a:gs pos="0">
              <a:schemeClr val="accent4">
                <a:hueOff val="2800255"/>
                <a:satOff val="-11651"/>
                <a:lumOff val="2745"/>
                <a:alphaOff val="0"/>
                <a:lumMod val="110000"/>
                <a:satMod val="105000"/>
                <a:tint val="67000"/>
              </a:schemeClr>
            </a:gs>
            <a:gs pos="50000">
              <a:schemeClr val="accent4">
                <a:hueOff val="2800255"/>
                <a:satOff val="-11651"/>
                <a:lumOff val="2745"/>
                <a:alphaOff val="0"/>
                <a:lumMod val="105000"/>
                <a:satMod val="103000"/>
                <a:tint val="73000"/>
              </a:schemeClr>
            </a:gs>
            <a:gs pos="100000">
              <a:schemeClr val="accent4">
                <a:hueOff val="2800255"/>
                <a:satOff val="-11651"/>
                <a:lumOff val="274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67DCF40-BDDA-4D8D-9654-399473E7CE96}">
      <dsp:nvSpPr>
        <dsp:cNvPr id="0" name=""/>
        <dsp:cNvSpPr/>
      </dsp:nvSpPr>
      <dsp:spPr>
        <a:xfrm>
          <a:off x="1394322" y="607938"/>
          <a:ext cx="5477530" cy="5477530"/>
        </a:xfrm>
        <a:prstGeom prst="blockArc">
          <a:avLst>
            <a:gd name="adj1" fmla="val 18900000"/>
            <a:gd name="adj2" fmla="val 0"/>
            <a:gd name="adj3" fmla="val 3432"/>
          </a:avLst>
        </a:prstGeom>
        <a:gradFill rotWithShape="0">
          <a:gsLst>
            <a:gs pos="0">
              <a:schemeClr val="accent4">
                <a:hueOff val="1400127"/>
                <a:satOff val="-5825"/>
                <a:lumOff val="1373"/>
                <a:alphaOff val="0"/>
                <a:lumMod val="110000"/>
                <a:satMod val="105000"/>
                <a:tint val="67000"/>
              </a:schemeClr>
            </a:gs>
            <a:gs pos="50000">
              <a:schemeClr val="accent4">
                <a:hueOff val="1400127"/>
                <a:satOff val="-5825"/>
                <a:lumOff val="1373"/>
                <a:alphaOff val="0"/>
                <a:lumMod val="105000"/>
                <a:satMod val="103000"/>
                <a:tint val="73000"/>
              </a:schemeClr>
            </a:gs>
            <a:gs pos="100000">
              <a:schemeClr val="accent4">
                <a:hueOff val="1400127"/>
                <a:satOff val="-5825"/>
                <a:lumOff val="137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E4680083-206B-4C32-A1A6-434A9654C8DD}">
      <dsp:nvSpPr>
        <dsp:cNvPr id="0" name=""/>
        <dsp:cNvSpPr/>
      </dsp:nvSpPr>
      <dsp:spPr>
        <a:xfrm>
          <a:off x="1394322" y="607938"/>
          <a:ext cx="5477530" cy="5477530"/>
        </a:xfrm>
        <a:prstGeom prst="blockArc">
          <a:avLst>
            <a:gd name="adj1" fmla="val 16200000"/>
            <a:gd name="adj2" fmla="val 18900000"/>
            <a:gd name="adj3" fmla="val 3432"/>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4F023ED-DE1A-4E7A-BF1A-5727B147AD00}">
      <dsp:nvSpPr>
        <dsp:cNvPr id="0" name=""/>
        <dsp:cNvSpPr/>
      </dsp:nvSpPr>
      <dsp:spPr>
        <a:xfrm>
          <a:off x="3200721" y="2414337"/>
          <a:ext cx="1864733" cy="1864733"/>
        </a:xfrm>
        <a:prstGeom prst="ellipse">
          <a:avLst/>
        </a:prstGeom>
        <a:solidFill>
          <a:srgbClr val="C9BDE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AU" sz="3200" kern="1200" dirty="0"/>
            <a:t>Patient</a:t>
          </a:r>
        </a:p>
      </dsp:txBody>
      <dsp:txXfrm>
        <a:off x="3473805" y="2687421"/>
        <a:ext cx="1318565" cy="1318565"/>
      </dsp:txXfrm>
    </dsp:sp>
    <dsp:sp modelId="{0CF75318-97B5-4C74-855E-A3ADC5DBD92F}">
      <dsp:nvSpPr>
        <dsp:cNvPr id="0" name=""/>
        <dsp:cNvSpPr/>
      </dsp:nvSpPr>
      <dsp:spPr>
        <a:xfrm>
          <a:off x="3480431" y="2273"/>
          <a:ext cx="1305313" cy="1305313"/>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GP</a:t>
          </a:r>
        </a:p>
      </dsp:txBody>
      <dsp:txXfrm>
        <a:off x="3671590" y="193432"/>
        <a:ext cx="922995" cy="922995"/>
      </dsp:txXfrm>
    </dsp:sp>
    <dsp:sp modelId="{FF00D378-1634-4499-9EA7-27B6156DDFC0}">
      <dsp:nvSpPr>
        <dsp:cNvPr id="0" name=""/>
        <dsp:cNvSpPr/>
      </dsp:nvSpPr>
      <dsp:spPr>
        <a:xfrm>
          <a:off x="5383803" y="790675"/>
          <a:ext cx="1305313" cy="1305313"/>
        </a:xfrm>
        <a:prstGeom prst="ellipse">
          <a:avLst/>
        </a:prstGeom>
        <a:gradFill rotWithShape="0">
          <a:gsLst>
            <a:gs pos="0">
              <a:schemeClr val="accent4">
                <a:hueOff val="1400127"/>
                <a:satOff val="-5825"/>
                <a:lumOff val="1373"/>
                <a:alphaOff val="0"/>
                <a:lumMod val="110000"/>
                <a:satMod val="105000"/>
                <a:tint val="67000"/>
              </a:schemeClr>
            </a:gs>
            <a:gs pos="50000">
              <a:schemeClr val="accent4">
                <a:hueOff val="1400127"/>
                <a:satOff val="-5825"/>
                <a:lumOff val="1373"/>
                <a:alphaOff val="0"/>
                <a:lumMod val="105000"/>
                <a:satMod val="103000"/>
                <a:tint val="73000"/>
              </a:schemeClr>
            </a:gs>
            <a:gs pos="100000">
              <a:schemeClr val="accent4">
                <a:hueOff val="1400127"/>
                <a:satOff val="-5825"/>
                <a:lumOff val="137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Exercise Physiologist</a:t>
          </a:r>
        </a:p>
      </dsp:txBody>
      <dsp:txXfrm>
        <a:off x="5574962" y="981834"/>
        <a:ext cx="922995" cy="922995"/>
      </dsp:txXfrm>
    </dsp:sp>
    <dsp:sp modelId="{5256C98E-3DD2-4BFE-BBB3-241778C22696}">
      <dsp:nvSpPr>
        <dsp:cNvPr id="0" name=""/>
        <dsp:cNvSpPr/>
      </dsp:nvSpPr>
      <dsp:spPr>
        <a:xfrm>
          <a:off x="6172205" y="2694047"/>
          <a:ext cx="1305313" cy="1305313"/>
        </a:xfrm>
        <a:prstGeom prst="ellipse">
          <a:avLst/>
        </a:prstGeom>
        <a:gradFill rotWithShape="0">
          <a:gsLst>
            <a:gs pos="0">
              <a:schemeClr val="accent4">
                <a:hueOff val="2800255"/>
                <a:satOff val="-11651"/>
                <a:lumOff val="2745"/>
                <a:alphaOff val="0"/>
                <a:lumMod val="110000"/>
                <a:satMod val="105000"/>
                <a:tint val="67000"/>
              </a:schemeClr>
            </a:gs>
            <a:gs pos="50000">
              <a:schemeClr val="accent4">
                <a:hueOff val="2800255"/>
                <a:satOff val="-11651"/>
                <a:lumOff val="2745"/>
                <a:alphaOff val="0"/>
                <a:lumMod val="105000"/>
                <a:satMod val="103000"/>
                <a:tint val="73000"/>
              </a:schemeClr>
            </a:gs>
            <a:gs pos="100000">
              <a:schemeClr val="accent4">
                <a:hueOff val="2800255"/>
                <a:satOff val="-11651"/>
                <a:lumOff val="274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t>Dietitian</a:t>
          </a:r>
        </a:p>
      </dsp:txBody>
      <dsp:txXfrm>
        <a:off x="6363364" y="2885206"/>
        <a:ext cx="922995" cy="922995"/>
      </dsp:txXfrm>
    </dsp:sp>
    <dsp:sp modelId="{A0D96CD7-CCCC-458A-9D30-9D17EA7ED7DC}">
      <dsp:nvSpPr>
        <dsp:cNvPr id="0" name=""/>
        <dsp:cNvSpPr/>
      </dsp:nvSpPr>
      <dsp:spPr>
        <a:xfrm>
          <a:off x="5383803" y="4597419"/>
          <a:ext cx="1305313" cy="1305313"/>
        </a:xfrm>
        <a:prstGeom prst="ellipse">
          <a:avLst/>
        </a:prstGeom>
        <a:gradFill rotWithShape="0">
          <a:gsLst>
            <a:gs pos="0">
              <a:schemeClr val="accent4">
                <a:hueOff val="4200382"/>
                <a:satOff val="-17476"/>
                <a:lumOff val="4118"/>
                <a:alphaOff val="0"/>
                <a:lumMod val="110000"/>
                <a:satMod val="105000"/>
                <a:tint val="67000"/>
              </a:schemeClr>
            </a:gs>
            <a:gs pos="50000">
              <a:schemeClr val="accent4">
                <a:hueOff val="4200382"/>
                <a:satOff val="-17476"/>
                <a:lumOff val="4118"/>
                <a:alphaOff val="0"/>
                <a:lumMod val="105000"/>
                <a:satMod val="103000"/>
                <a:tint val="73000"/>
              </a:schemeClr>
            </a:gs>
            <a:gs pos="100000">
              <a:schemeClr val="accent4">
                <a:hueOff val="4200382"/>
                <a:satOff val="-17476"/>
                <a:lumOff val="411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t>Nurse / AHP</a:t>
          </a:r>
        </a:p>
      </dsp:txBody>
      <dsp:txXfrm>
        <a:off x="5574962" y="4788578"/>
        <a:ext cx="922995" cy="922995"/>
      </dsp:txXfrm>
    </dsp:sp>
    <dsp:sp modelId="{6027A022-4164-4D46-BDBB-27712C7B6F99}">
      <dsp:nvSpPr>
        <dsp:cNvPr id="0" name=""/>
        <dsp:cNvSpPr/>
      </dsp:nvSpPr>
      <dsp:spPr>
        <a:xfrm>
          <a:off x="3480431" y="5385821"/>
          <a:ext cx="1305313" cy="1305313"/>
        </a:xfrm>
        <a:prstGeom prst="ellipse">
          <a:avLst/>
        </a:prstGeom>
        <a:gradFill rotWithShape="0">
          <a:gsLst>
            <a:gs pos="0">
              <a:schemeClr val="accent4">
                <a:hueOff val="5600509"/>
                <a:satOff val="-23301"/>
                <a:lumOff val="5490"/>
                <a:alphaOff val="0"/>
                <a:lumMod val="110000"/>
                <a:satMod val="105000"/>
                <a:tint val="67000"/>
              </a:schemeClr>
            </a:gs>
            <a:gs pos="50000">
              <a:schemeClr val="accent4">
                <a:hueOff val="5600509"/>
                <a:satOff val="-23301"/>
                <a:lumOff val="5490"/>
                <a:alphaOff val="0"/>
                <a:lumMod val="105000"/>
                <a:satMod val="103000"/>
                <a:tint val="73000"/>
              </a:schemeClr>
            </a:gs>
            <a:gs pos="100000">
              <a:schemeClr val="accent4">
                <a:hueOff val="5600509"/>
                <a:satOff val="-23301"/>
                <a:lumOff val="54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Psychologist</a:t>
          </a:r>
        </a:p>
      </dsp:txBody>
      <dsp:txXfrm>
        <a:off x="3671590" y="5576980"/>
        <a:ext cx="922995" cy="922995"/>
      </dsp:txXfrm>
    </dsp:sp>
    <dsp:sp modelId="{A14C6310-5D43-46DC-9109-52A0DD4F499D}">
      <dsp:nvSpPr>
        <dsp:cNvPr id="0" name=""/>
        <dsp:cNvSpPr/>
      </dsp:nvSpPr>
      <dsp:spPr>
        <a:xfrm>
          <a:off x="1577059" y="4597419"/>
          <a:ext cx="1305313" cy="1305313"/>
        </a:xfrm>
        <a:prstGeom prst="ellipse">
          <a:avLst/>
        </a:prstGeom>
        <a:gradFill rotWithShape="0">
          <a:gsLst>
            <a:gs pos="0">
              <a:schemeClr val="accent4">
                <a:hueOff val="7000636"/>
                <a:satOff val="-29126"/>
                <a:lumOff val="6863"/>
                <a:alphaOff val="0"/>
                <a:lumMod val="110000"/>
                <a:satMod val="105000"/>
                <a:tint val="67000"/>
              </a:schemeClr>
            </a:gs>
            <a:gs pos="50000">
              <a:schemeClr val="accent4">
                <a:hueOff val="7000636"/>
                <a:satOff val="-29126"/>
                <a:lumOff val="6863"/>
                <a:alphaOff val="0"/>
                <a:lumMod val="105000"/>
                <a:satMod val="103000"/>
                <a:tint val="73000"/>
              </a:schemeClr>
            </a:gs>
            <a:gs pos="100000">
              <a:schemeClr val="accent4">
                <a:hueOff val="7000636"/>
                <a:satOff val="-29126"/>
                <a:lumOff val="686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AOD Peer Worker</a:t>
          </a:r>
        </a:p>
      </dsp:txBody>
      <dsp:txXfrm>
        <a:off x="1768218" y="4788578"/>
        <a:ext cx="922995" cy="922995"/>
      </dsp:txXfrm>
    </dsp:sp>
    <dsp:sp modelId="{2637AC02-4CD1-4C85-9A91-E6629C845793}">
      <dsp:nvSpPr>
        <dsp:cNvPr id="0" name=""/>
        <dsp:cNvSpPr/>
      </dsp:nvSpPr>
      <dsp:spPr>
        <a:xfrm>
          <a:off x="788657" y="2694047"/>
          <a:ext cx="1305313" cy="1305313"/>
        </a:xfrm>
        <a:prstGeom prst="ellipse">
          <a:avLst/>
        </a:prstGeom>
        <a:gradFill rotWithShape="0">
          <a:gsLst>
            <a:gs pos="0">
              <a:schemeClr val="accent4">
                <a:hueOff val="8400764"/>
                <a:satOff val="-34952"/>
                <a:lumOff val="8235"/>
                <a:alphaOff val="0"/>
                <a:lumMod val="110000"/>
                <a:satMod val="105000"/>
                <a:tint val="67000"/>
              </a:schemeClr>
            </a:gs>
            <a:gs pos="50000">
              <a:schemeClr val="accent4">
                <a:hueOff val="8400764"/>
                <a:satOff val="-34952"/>
                <a:lumOff val="8235"/>
                <a:alphaOff val="0"/>
                <a:lumMod val="105000"/>
                <a:satMod val="103000"/>
                <a:tint val="73000"/>
              </a:schemeClr>
            </a:gs>
            <a:gs pos="100000">
              <a:schemeClr val="accent4">
                <a:hueOff val="8400764"/>
                <a:satOff val="-34952"/>
                <a:lumOff val="82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Physiotherapist</a:t>
          </a:r>
        </a:p>
      </dsp:txBody>
      <dsp:txXfrm>
        <a:off x="979816" y="2885206"/>
        <a:ext cx="922995" cy="922995"/>
      </dsp:txXfrm>
    </dsp:sp>
    <dsp:sp modelId="{2FD0D2FB-74EA-4844-B920-41D1FC82A3FB}">
      <dsp:nvSpPr>
        <dsp:cNvPr id="0" name=""/>
        <dsp:cNvSpPr/>
      </dsp:nvSpPr>
      <dsp:spPr>
        <a:xfrm>
          <a:off x="1577059" y="790675"/>
          <a:ext cx="1305313" cy="1305313"/>
        </a:xfrm>
        <a:prstGeom prst="ellipse">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dirty="0"/>
            <a:t>Support Workers</a:t>
          </a:r>
        </a:p>
      </dsp:txBody>
      <dsp:txXfrm>
        <a:off x="1768218" y="981834"/>
        <a:ext cx="922995" cy="9229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EEF32-460A-494C-96DA-6BE759CEE9C7}">
      <dsp:nvSpPr>
        <dsp:cNvPr id="0" name=""/>
        <dsp:cNvSpPr/>
      </dsp:nvSpPr>
      <dsp:spPr>
        <a:xfrm>
          <a:off x="684914" y="1016402"/>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6F16C3-55F3-47B5-A28F-5A750AD15480}">
      <dsp:nvSpPr>
        <dsp:cNvPr id="0" name=""/>
        <dsp:cNvSpPr/>
      </dsp:nvSpPr>
      <dsp:spPr>
        <a:xfrm>
          <a:off x="918914" y="125040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B15C9F-97D4-470D-9649-1871CC343970}">
      <dsp:nvSpPr>
        <dsp:cNvPr id="0" name=""/>
        <dsp:cNvSpPr/>
      </dsp:nvSpPr>
      <dsp:spPr>
        <a:xfrm>
          <a:off x="33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Cultural Safety</a:t>
          </a:r>
        </a:p>
      </dsp:txBody>
      <dsp:txXfrm>
        <a:off x="333914" y="2456402"/>
        <a:ext cx="1800000" cy="720000"/>
      </dsp:txXfrm>
    </dsp:sp>
    <dsp:sp modelId="{1C34C453-79F1-4DC7-9DA3-7506C4A3A369}">
      <dsp:nvSpPr>
        <dsp:cNvPr id="0" name=""/>
        <dsp:cNvSpPr/>
      </dsp:nvSpPr>
      <dsp:spPr>
        <a:xfrm>
          <a:off x="2799914" y="1016402"/>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B05E1D-722A-4700-A7FF-DE972E949727}">
      <dsp:nvSpPr>
        <dsp:cNvPr id="0" name=""/>
        <dsp:cNvSpPr/>
      </dsp:nvSpPr>
      <dsp:spPr>
        <a:xfrm>
          <a:off x="3033914" y="125040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0B7036-59C6-402B-8247-2D1A3E3DFAFE}">
      <dsp:nvSpPr>
        <dsp:cNvPr id="0" name=""/>
        <dsp:cNvSpPr/>
      </dsp:nvSpPr>
      <dsp:spPr>
        <a:xfrm>
          <a:off x="2448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Funding</a:t>
          </a:r>
        </a:p>
      </dsp:txBody>
      <dsp:txXfrm>
        <a:off x="2448914" y="2456402"/>
        <a:ext cx="1800000" cy="720000"/>
      </dsp:txXfrm>
    </dsp:sp>
    <dsp:sp modelId="{99E7AF42-40E2-43D0-8016-742D5B2F02CC}">
      <dsp:nvSpPr>
        <dsp:cNvPr id="0" name=""/>
        <dsp:cNvSpPr/>
      </dsp:nvSpPr>
      <dsp:spPr>
        <a:xfrm>
          <a:off x="4914914" y="1016402"/>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4254F4-33C7-4F5B-8EBC-8C78A81725EB}">
      <dsp:nvSpPr>
        <dsp:cNvPr id="0" name=""/>
        <dsp:cNvSpPr/>
      </dsp:nvSpPr>
      <dsp:spPr>
        <a:xfrm>
          <a:off x="5148914" y="125040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29CC8C-35D5-4466-9F80-7F04FDA5ECA6}">
      <dsp:nvSpPr>
        <dsp:cNvPr id="0" name=""/>
        <dsp:cNvSpPr/>
      </dsp:nvSpPr>
      <dsp:spPr>
        <a:xfrm>
          <a:off x="456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Staffing</a:t>
          </a:r>
        </a:p>
      </dsp:txBody>
      <dsp:txXfrm>
        <a:off x="4563914" y="2456402"/>
        <a:ext cx="1800000" cy="720000"/>
      </dsp:txXfrm>
    </dsp:sp>
    <dsp:sp modelId="{EE0BA646-0443-4C34-96F5-1378A5A0ED35}">
      <dsp:nvSpPr>
        <dsp:cNvPr id="0" name=""/>
        <dsp:cNvSpPr/>
      </dsp:nvSpPr>
      <dsp:spPr>
        <a:xfrm>
          <a:off x="7029914" y="1016402"/>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615241-570E-43B1-9BE9-5F1CBE4E4F62}">
      <dsp:nvSpPr>
        <dsp:cNvPr id="0" name=""/>
        <dsp:cNvSpPr/>
      </dsp:nvSpPr>
      <dsp:spPr>
        <a:xfrm>
          <a:off x="7263914" y="125040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D6BEFD-6E8D-4D59-8496-25A9A5012A02}">
      <dsp:nvSpPr>
        <dsp:cNvPr id="0" name=""/>
        <dsp:cNvSpPr/>
      </dsp:nvSpPr>
      <dsp:spPr>
        <a:xfrm>
          <a:off x="6678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Programs</a:t>
          </a:r>
        </a:p>
      </dsp:txBody>
      <dsp:txXfrm>
        <a:off x="6678914" y="2456402"/>
        <a:ext cx="1800000" cy="720000"/>
      </dsp:txXfrm>
    </dsp:sp>
    <dsp:sp modelId="{DB4DE45A-0D8F-47ED-AD83-D85750F558F9}">
      <dsp:nvSpPr>
        <dsp:cNvPr id="0" name=""/>
        <dsp:cNvSpPr/>
      </dsp:nvSpPr>
      <dsp:spPr>
        <a:xfrm>
          <a:off x="9144914" y="1016402"/>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1E7D5-089A-4DF2-BF9A-FFEB8CE9B629}">
      <dsp:nvSpPr>
        <dsp:cNvPr id="0" name=""/>
        <dsp:cNvSpPr/>
      </dsp:nvSpPr>
      <dsp:spPr>
        <a:xfrm>
          <a:off x="9378914" y="125040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4BA1FA-7646-4995-92B9-EBF49F81D7F6}">
      <dsp:nvSpPr>
        <dsp:cNvPr id="0" name=""/>
        <dsp:cNvSpPr/>
      </dsp:nvSpPr>
      <dsp:spPr>
        <a:xfrm>
          <a:off x="879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Sustainability</a:t>
          </a:r>
        </a:p>
      </dsp:txBody>
      <dsp:txXfrm>
        <a:off x="8793914" y="2456402"/>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5148D-39A7-4D47-BECE-8C27A99315CB}" type="datetimeFigureOut">
              <a:rPr lang="en-AU" smtClean="0"/>
              <a:t>17/06/2025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5A16E-78E2-4B82-9E9B-0417F1550728}" type="slidenum">
              <a:rPr lang="en-AU" smtClean="0"/>
              <a:t>‹#›</a:t>
            </a:fld>
            <a:endParaRPr lang="en-AU"/>
          </a:p>
        </p:txBody>
      </p:sp>
    </p:spTree>
    <p:extLst>
      <p:ext uri="{BB962C8B-B14F-4D97-AF65-F5344CB8AC3E}">
        <p14:creationId xmlns:p14="http://schemas.microsoft.com/office/powerpoint/2010/main" val="144646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400" dirty="0">
              <a:ea typeface="Calibri"/>
              <a:cs typeface="Calibri"/>
            </a:endParaRPr>
          </a:p>
        </p:txBody>
      </p:sp>
      <p:sp>
        <p:nvSpPr>
          <p:cNvPr id="4" name="Slide Number Placeholder 3"/>
          <p:cNvSpPr>
            <a:spLocks noGrp="1"/>
          </p:cNvSpPr>
          <p:nvPr>
            <p:ph type="sldNum" sz="quarter" idx="5"/>
          </p:nvPr>
        </p:nvSpPr>
        <p:spPr/>
        <p:txBody>
          <a:bodyPr/>
          <a:lstStyle/>
          <a:p>
            <a:fld id="{BAB5A16E-78E2-4B82-9E9B-0417F1550728}" type="slidenum">
              <a:rPr lang="en-AU" smtClean="0"/>
              <a:t>1</a:t>
            </a:fld>
            <a:endParaRPr lang="en-AU"/>
          </a:p>
        </p:txBody>
      </p:sp>
    </p:spTree>
    <p:extLst>
      <p:ext uri="{BB962C8B-B14F-4D97-AF65-F5344CB8AC3E}">
        <p14:creationId xmlns:p14="http://schemas.microsoft.com/office/powerpoint/2010/main" val="223054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AU" b="1" dirty="0"/>
              <a:t>Initial GP Appointment/Health Check</a:t>
            </a:r>
            <a:endParaRPr lang="en-AU" dirty="0"/>
          </a:p>
          <a:p>
            <a:pPr marL="742950" lvl="1" indent="-285750">
              <a:buFont typeface="+mj-lt"/>
              <a:buAutoNum type="arabicPeriod"/>
            </a:pPr>
            <a:r>
              <a:rPr lang="en-AU" dirty="0"/>
              <a:t>Ensures care plans are up to date.</a:t>
            </a:r>
          </a:p>
          <a:p>
            <a:pPr marL="742950" lvl="1" indent="-285750">
              <a:buFont typeface="+mj-lt"/>
              <a:buAutoNum type="arabicPeriod"/>
            </a:pPr>
            <a:r>
              <a:rPr lang="en-AU" dirty="0"/>
              <a:t>GP completes referrals (EPCs) to Waluwin allied health services.</a:t>
            </a:r>
          </a:p>
          <a:p>
            <a:pPr>
              <a:buFont typeface="+mj-lt"/>
              <a:buAutoNum type="arabicPeriod"/>
            </a:pPr>
            <a:r>
              <a:rPr lang="en-AU" b="1" dirty="0"/>
              <a:t>Service Delivery</a:t>
            </a:r>
            <a:endParaRPr lang="en-AU" dirty="0"/>
          </a:p>
          <a:p>
            <a:pPr marL="742950" lvl="1" indent="-285750">
              <a:buFont typeface="+mj-lt"/>
              <a:buAutoNum type="arabicPeriod"/>
            </a:pPr>
            <a:r>
              <a:rPr lang="en-AU" dirty="0"/>
              <a:t>Client engages with services (e.g., 8 exercise sessions for chronic back pain).</a:t>
            </a:r>
          </a:p>
          <a:p>
            <a:pPr>
              <a:buFont typeface="+mj-lt"/>
              <a:buAutoNum type="arabicPeriod"/>
            </a:pPr>
            <a:r>
              <a:rPr lang="en-AU" b="1" dirty="0"/>
              <a:t>Review &amp; Continuity of Care</a:t>
            </a:r>
            <a:endParaRPr lang="en-AU" dirty="0"/>
          </a:p>
          <a:p>
            <a:pPr marL="742950" lvl="1" indent="-285750">
              <a:buFont typeface="+mj-lt"/>
              <a:buAutoNum type="arabicPeriod"/>
            </a:pPr>
            <a:r>
              <a:rPr lang="en-AU" dirty="0"/>
              <a:t>Allied health provider sends the patient back to the GP for a </a:t>
            </a:r>
            <a:r>
              <a:rPr lang="en-AU" b="1" dirty="0"/>
              <a:t>GPMP review</a:t>
            </a:r>
            <a:r>
              <a:rPr lang="en-AU" dirty="0"/>
              <a:t>.</a:t>
            </a:r>
          </a:p>
          <a:p>
            <a:pPr>
              <a:buFont typeface="+mj-lt"/>
              <a:buAutoNum type="arabicPeriod"/>
            </a:pPr>
            <a:r>
              <a:rPr lang="en-AU" b="1" dirty="0"/>
              <a:t>Cycle Repeats</a:t>
            </a:r>
            <a:endParaRPr lang="en-AU" dirty="0"/>
          </a:p>
          <a:p>
            <a:pPr marL="742950" lvl="1" indent="-285750">
              <a:buFont typeface="+mj-lt"/>
              <a:buAutoNum type="arabicPeriod"/>
            </a:pPr>
            <a:r>
              <a:rPr lang="en-AU" dirty="0"/>
              <a:t>Ongoing monitoring, review, and support as needed.</a:t>
            </a:r>
          </a:p>
          <a:p>
            <a:r>
              <a:rPr lang="en-AU" dirty="0"/>
              <a:t>This cycle not only ensures continuity of care but also supports sustainable service delivery.</a:t>
            </a:r>
            <a:endParaRPr lang="en-AU" b="0" dirty="0"/>
          </a:p>
          <a:p>
            <a:endParaRPr lang="en-AU" b="0" dirty="0"/>
          </a:p>
          <a:p>
            <a:endParaRPr lang="en-AU" b="0" dirty="0"/>
          </a:p>
          <a:p>
            <a:pPr>
              <a:buNone/>
            </a:pPr>
            <a:r>
              <a:rPr lang="en-AU" b="0" dirty="0" err="1"/>
              <a:t>Waluwin’s</a:t>
            </a:r>
            <a:r>
              <a:rPr lang="en-AU" b="0" dirty="0"/>
              <a:t> services are funded through a diverse mix of income sources, supporting both access and sustainability: The main being Medicare Billing</a:t>
            </a:r>
          </a:p>
          <a:p>
            <a:pPr>
              <a:buFont typeface="Arial" panose="020B0604020202020204" pitchFamily="34" charset="0"/>
              <a:buChar char="•"/>
            </a:pPr>
            <a:r>
              <a:rPr lang="en-AU" b="0" dirty="0"/>
              <a:t>Directly: Through EPC appointments (e.g., Exercise Physiology, Dietetics)</a:t>
            </a:r>
          </a:p>
          <a:p>
            <a:pPr>
              <a:buFont typeface="Arial" panose="020B0604020202020204" pitchFamily="34" charset="0"/>
              <a:buChar char="•"/>
            </a:pPr>
            <a:r>
              <a:rPr lang="en-AU" b="0" dirty="0"/>
              <a:t>Indirectly: GPs bill for health checks and reviews tied to care plans</a:t>
            </a:r>
          </a:p>
          <a:p>
            <a:endParaRPr lang="en-AU" dirty="0"/>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11</a:t>
            </a:fld>
            <a:endParaRPr lang="en-AU"/>
          </a:p>
        </p:txBody>
      </p:sp>
    </p:spTree>
    <p:extLst>
      <p:ext uri="{BB962C8B-B14F-4D97-AF65-F5344CB8AC3E}">
        <p14:creationId xmlns:p14="http://schemas.microsoft.com/office/powerpoint/2010/main" val="285734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allied health professionals, we are able to bill the following number at waluwin. </a:t>
            </a:r>
          </a:p>
          <a:p>
            <a:r>
              <a:rPr lang="en-AU" dirty="0"/>
              <a:t>As we also know, we are only able to bill a maximum of 10 per calendar year, including 10 under a patients Aboriginal Health Check and only 5 under their chronic disease management plan. </a:t>
            </a:r>
          </a:p>
          <a:p>
            <a:endParaRPr lang="en-AU" dirty="0"/>
          </a:p>
          <a:p>
            <a:r>
              <a:rPr lang="en-AU" b="0" dirty="0"/>
              <a:t>At Waluwin, our Allied Health Professionals can bill Medicare under two primary streams:</a:t>
            </a:r>
          </a:p>
          <a:p>
            <a:pPr>
              <a:buNone/>
            </a:pPr>
            <a:r>
              <a:rPr lang="en-AU" b="0" dirty="0"/>
              <a:t>Aboriginal Health Check (MBS Item 715)</a:t>
            </a:r>
          </a:p>
          <a:p>
            <a:pPr>
              <a:buFont typeface="Arial" panose="020B0604020202020204" pitchFamily="34" charset="0"/>
              <a:buChar char="•"/>
            </a:pPr>
            <a:r>
              <a:rPr lang="en-AU" b="0" dirty="0"/>
              <a:t>Patients who complete an Aboriginal Health Check are eligible for:</a:t>
            </a:r>
          </a:p>
          <a:p>
            <a:pPr marL="742950" lvl="1" indent="-285750">
              <a:buFont typeface="Arial" panose="020B0604020202020204" pitchFamily="34" charset="0"/>
              <a:buChar char="•"/>
            </a:pPr>
            <a:r>
              <a:rPr lang="en-AU" b="0" dirty="0"/>
              <a:t>Up to 10 Allied Health sessions per calendar year</a:t>
            </a:r>
          </a:p>
          <a:p>
            <a:pPr>
              <a:buNone/>
            </a:pPr>
            <a:r>
              <a:rPr lang="en-AU" b="0" dirty="0"/>
              <a:t>Chronic Disease Management Plan (CDM / GPMP + TCA)</a:t>
            </a:r>
          </a:p>
          <a:p>
            <a:pPr>
              <a:buFont typeface="Arial" panose="020B0604020202020204" pitchFamily="34" charset="0"/>
              <a:buChar char="•"/>
            </a:pPr>
            <a:r>
              <a:rPr lang="en-AU" b="0" dirty="0"/>
              <a:t>Under this plan, patients are eligible for:</a:t>
            </a:r>
          </a:p>
          <a:p>
            <a:pPr marL="742950" lvl="1" indent="-285750">
              <a:buFont typeface="Arial" panose="020B0604020202020204" pitchFamily="34" charset="0"/>
              <a:buChar char="•"/>
            </a:pPr>
            <a:r>
              <a:rPr lang="en-AU" b="0" dirty="0"/>
              <a:t>Up to 5 Allied Health sessions per calendar year</a:t>
            </a:r>
          </a:p>
          <a:p>
            <a:pPr marL="457200" lvl="1" indent="0">
              <a:buFont typeface="Arial" panose="020B0604020202020204" pitchFamily="34" charset="0"/>
              <a:buNone/>
            </a:pPr>
            <a:endParaRPr lang="en-AU" b="0" dirty="0"/>
          </a:p>
          <a:p>
            <a:pPr marL="0" lvl="0" indent="0">
              <a:buFont typeface="Arial" panose="020B0604020202020204" pitchFamily="34" charset="0"/>
              <a:buNone/>
            </a:pPr>
            <a:r>
              <a:rPr lang="en-AU" b="0" dirty="0"/>
              <a:t>It is important to note that a person is only eligible for a maximum of 10 services per calendar year across both plans. </a:t>
            </a: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12</a:t>
            </a:fld>
            <a:endParaRPr lang="en-AU"/>
          </a:p>
        </p:txBody>
      </p:sp>
    </p:spTree>
    <p:extLst>
      <p:ext uri="{BB962C8B-B14F-4D97-AF65-F5344CB8AC3E}">
        <p14:creationId xmlns:p14="http://schemas.microsoft.com/office/powerpoint/2010/main" val="40921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0" dirty="0"/>
              <a:t>At Waluwin, we deliver a Type 2 Diabetes Group Education Program – the only group program funded by Medicare.</a:t>
            </a:r>
          </a:p>
          <a:p>
            <a:pPr>
              <a:buNone/>
            </a:pPr>
            <a:r>
              <a:rPr lang="en-AU" b="0" dirty="0"/>
              <a:t>Program Details:</a:t>
            </a:r>
          </a:p>
          <a:p>
            <a:pPr>
              <a:buFont typeface="Arial" panose="020B0604020202020204" pitchFamily="34" charset="0"/>
              <a:buChar char="•"/>
            </a:pPr>
            <a:r>
              <a:rPr lang="en-AU" b="0" dirty="0"/>
              <a:t>Designed for clients with Type 2 Diabetes</a:t>
            </a:r>
          </a:p>
          <a:p>
            <a:pPr>
              <a:buFont typeface="Arial" panose="020B0604020202020204" pitchFamily="34" charset="0"/>
              <a:buChar char="•"/>
            </a:pPr>
            <a:r>
              <a:rPr lang="en-AU" b="0" dirty="0"/>
              <a:t>Delivered over 8 group sessions</a:t>
            </a:r>
          </a:p>
          <a:p>
            <a:pPr>
              <a:buFont typeface="Arial" panose="020B0604020202020204" pitchFamily="34" charset="0"/>
              <a:buChar char="•"/>
            </a:pPr>
            <a:r>
              <a:rPr lang="en-AU" b="0" dirty="0"/>
              <a:t>Includes input from:</a:t>
            </a:r>
          </a:p>
          <a:p>
            <a:pPr marL="742950" lvl="1" indent="-285750">
              <a:buFont typeface="Arial" panose="020B0604020202020204" pitchFamily="34" charset="0"/>
              <a:buChar char="•"/>
            </a:pPr>
            <a:r>
              <a:rPr lang="en-AU" b="0" dirty="0"/>
              <a:t>Exercise Physiologist</a:t>
            </a:r>
          </a:p>
          <a:p>
            <a:pPr marL="742950" lvl="1" indent="-285750">
              <a:buFont typeface="Arial" panose="020B0604020202020204" pitchFamily="34" charset="0"/>
              <a:buChar char="•"/>
            </a:pPr>
            <a:r>
              <a:rPr lang="en-AU" b="0" dirty="0"/>
              <a:t>Dietitian</a:t>
            </a:r>
          </a:p>
          <a:p>
            <a:pPr marL="742950" lvl="1" indent="-285750">
              <a:buFont typeface="Arial" panose="020B0604020202020204" pitchFamily="34" charset="0"/>
              <a:buChar char="•"/>
            </a:pPr>
            <a:r>
              <a:rPr lang="en-AU" b="0" dirty="0"/>
              <a:t>Diabetes Educator</a:t>
            </a:r>
          </a:p>
          <a:p>
            <a:pPr>
              <a:buNone/>
            </a:pPr>
            <a:r>
              <a:rPr lang="en-AU" b="0" dirty="0"/>
              <a:t>Referral Process:</a:t>
            </a:r>
          </a:p>
          <a:p>
            <a:pPr>
              <a:buFont typeface="Arial" panose="020B0604020202020204" pitchFamily="34" charset="0"/>
              <a:buChar char="•"/>
            </a:pPr>
            <a:r>
              <a:rPr lang="en-AU" b="0" dirty="0"/>
              <a:t>Requires a GP referral specifically for group services under Medicare</a:t>
            </a:r>
          </a:p>
          <a:p>
            <a:r>
              <a:rPr lang="en-AU" b="0" dirty="0"/>
              <a:t>This program plays a key role in empowering clients to manage their diabetes through education, exercise, and nutritional support.</a:t>
            </a: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13</a:t>
            </a:fld>
            <a:endParaRPr lang="en-AU"/>
          </a:p>
        </p:txBody>
      </p:sp>
    </p:spTree>
    <p:extLst>
      <p:ext uri="{BB962C8B-B14F-4D97-AF65-F5344CB8AC3E}">
        <p14:creationId xmlns:p14="http://schemas.microsoft.com/office/powerpoint/2010/main" val="1553252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0" dirty="0"/>
              <a:t>Other income streams include NDIS services</a:t>
            </a:r>
          </a:p>
          <a:p>
            <a:pPr>
              <a:buFont typeface="Arial" panose="020B0604020202020204" pitchFamily="34" charset="0"/>
              <a:buChar char="•"/>
            </a:pPr>
            <a:r>
              <a:rPr lang="en-AU" b="0" dirty="0"/>
              <a:t>We serve eligible clients under the National Disability Insurance Scheme</a:t>
            </a:r>
          </a:p>
          <a:p>
            <a:pPr>
              <a:buNone/>
            </a:pPr>
            <a:endParaRPr lang="en-AU" b="0" dirty="0"/>
          </a:p>
          <a:p>
            <a:pPr>
              <a:buNone/>
            </a:pPr>
            <a:r>
              <a:rPr lang="en-AU" b="0" dirty="0"/>
              <a:t>CHSP Services</a:t>
            </a:r>
          </a:p>
          <a:p>
            <a:pPr>
              <a:buFont typeface="Arial" panose="020B0604020202020204" pitchFamily="34" charset="0"/>
              <a:buChar char="•"/>
            </a:pPr>
            <a:r>
              <a:rPr lang="en-AU" b="0" dirty="0"/>
              <a:t>Recently registered under the Commonwealth Home Support Programme</a:t>
            </a:r>
          </a:p>
          <a:p>
            <a:pPr marL="742950" lvl="1" indent="-285750">
              <a:buFont typeface="Arial" panose="020B0604020202020204" pitchFamily="34" charset="0"/>
              <a:buChar char="•"/>
            </a:pPr>
            <a:r>
              <a:rPr lang="en-AU" b="0" dirty="0"/>
              <a:t>Supports services for older Australians</a:t>
            </a:r>
          </a:p>
          <a:p>
            <a:pPr>
              <a:buNone/>
            </a:pPr>
            <a:endParaRPr lang="en-AU" b="0" dirty="0"/>
          </a:p>
          <a:p>
            <a:pPr>
              <a:buNone/>
            </a:pPr>
            <a:r>
              <a:rPr lang="en-AU" b="0" dirty="0"/>
              <a:t>Rural Doctors Network</a:t>
            </a:r>
          </a:p>
          <a:p>
            <a:pPr>
              <a:buFont typeface="Arial" panose="020B0604020202020204" pitchFamily="34" charset="0"/>
              <a:buChar char="•"/>
            </a:pPr>
            <a:r>
              <a:rPr lang="en-AU" b="0" dirty="0"/>
              <a:t>Some staff are funded to provide services 1 day per week under this model</a:t>
            </a:r>
          </a:p>
          <a:p>
            <a:pPr>
              <a:buNone/>
            </a:pPr>
            <a:endParaRPr lang="en-AU" b="0" dirty="0"/>
          </a:p>
          <a:p>
            <a:pPr>
              <a:buNone/>
            </a:pPr>
            <a:r>
              <a:rPr lang="en-AU" b="0" dirty="0"/>
              <a:t>Program Grants</a:t>
            </a:r>
          </a:p>
          <a:p>
            <a:pPr>
              <a:buFont typeface="Arial" panose="020B0604020202020204" pitchFamily="34" charset="0"/>
              <a:buChar char="•"/>
            </a:pPr>
            <a:r>
              <a:rPr lang="en-AU" b="0" dirty="0"/>
              <a:t>Support for initiatives such as:</a:t>
            </a:r>
          </a:p>
          <a:p>
            <a:pPr marL="742950" lvl="1" indent="-285750">
              <a:buFont typeface="Arial" panose="020B0604020202020204" pitchFamily="34" charset="0"/>
              <a:buChar char="•"/>
            </a:pPr>
            <a:r>
              <a:rPr lang="en-AU" b="0" dirty="0"/>
              <a:t>Healthy Ageing Program</a:t>
            </a:r>
          </a:p>
          <a:p>
            <a:pPr marL="742950" lvl="1" indent="-285750">
              <a:buFont typeface="Arial" panose="020B0604020202020204" pitchFamily="34" charset="0"/>
              <a:buChar char="•"/>
            </a:pPr>
            <a:r>
              <a:rPr lang="en-AU" b="0" dirty="0"/>
              <a:t>Social Connections Program</a:t>
            </a:r>
          </a:p>
          <a:p>
            <a:r>
              <a:rPr lang="en-AU" b="0" dirty="0"/>
              <a:t>This combination of funding ensures we can deliver consistent, high-quality services while reaching more members of our community.</a:t>
            </a: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14</a:t>
            </a:fld>
            <a:endParaRPr lang="en-AU"/>
          </a:p>
        </p:txBody>
      </p:sp>
    </p:spTree>
    <p:extLst>
      <p:ext uri="{BB962C8B-B14F-4D97-AF65-F5344CB8AC3E}">
        <p14:creationId xmlns:p14="http://schemas.microsoft.com/office/powerpoint/2010/main" val="4232576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D20B0-CA8E-ED2D-0371-444F5525E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6D7CE-CD0C-E39F-F543-3AD0E1187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7CB82-53C8-7D5D-5B3E-7BE17E10DF7E}"/>
              </a:ext>
            </a:extLst>
          </p:cNvPr>
          <p:cNvSpPr>
            <a:spLocks noGrp="1"/>
          </p:cNvSpPr>
          <p:nvPr>
            <p:ph type="body" idx="1"/>
          </p:nvPr>
        </p:nvSpPr>
        <p:spPr/>
        <p:txBody>
          <a:bodyPr/>
          <a:lstStyle/>
          <a:p>
            <a:r>
              <a:rPr lang="en-US" dirty="0">
                <a:ea typeface="Calibri"/>
                <a:cs typeface="Calibri"/>
              </a:rPr>
              <a:t>Medicare – This is our main source of income. Both directly claimed through EPC’s and indirectly by ensuring all patients are up to date with their health checks. </a:t>
            </a:r>
          </a:p>
          <a:p>
            <a:r>
              <a:rPr lang="en-US" dirty="0">
                <a:ea typeface="Calibri"/>
                <a:cs typeface="Calibri"/>
              </a:rPr>
              <a:t>RDN – Rural Doctors Network – some of our clinicians are partly funded for a day a week through the rural doctors' network.</a:t>
            </a:r>
          </a:p>
          <a:p>
            <a:r>
              <a:rPr lang="en-US" dirty="0">
                <a:ea typeface="Calibri"/>
                <a:cs typeface="Calibri"/>
              </a:rPr>
              <a:t>SARRAH – Allied Health Assistant Workforce – funding for developing our allied health assistant workforce which I will talk more about later on. </a:t>
            </a:r>
          </a:p>
          <a:p>
            <a:r>
              <a:rPr lang="en-US" dirty="0">
                <a:ea typeface="Calibri"/>
                <a:cs typeface="Calibri"/>
              </a:rPr>
              <a:t>DCJ – Healthy Connections Program </a:t>
            </a:r>
          </a:p>
          <a:p>
            <a:r>
              <a:rPr lang="en-US" dirty="0">
                <a:ea typeface="Calibri"/>
                <a:cs typeface="Calibri"/>
              </a:rPr>
              <a:t>PHN – Healthy Ageing Program – falls prevention program </a:t>
            </a:r>
          </a:p>
          <a:p>
            <a:r>
              <a:rPr lang="en-US" dirty="0">
                <a:ea typeface="Calibri"/>
                <a:cs typeface="Calibri"/>
              </a:rPr>
              <a:t>NDIS </a:t>
            </a:r>
          </a:p>
          <a:p>
            <a:r>
              <a:rPr lang="en-US" dirty="0">
                <a:ea typeface="Calibri"/>
                <a:cs typeface="Calibri"/>
              </a:rPr>
              <a:t>CHSP – Commonwealth Home Support Program </a:t>
            </a:r>
          </a:p>
        </p:txBody>
      </p:sp>
      <p:sp>
        <p:nvSpPr>
          <p:cNvPr id="4" name="Slide Number Placeholder 3">
            <a:extLst>
              <a:ext uri="{FF2B5EF4-FFF2-40B4-BE49-F238E27FC236}">
                <a16:creationId xmlns:a16="http://schemas.microsoft.com/office/drawing/2014/main" id="{2DAA90C9-FC8A-9A22-E958-8199D2BEF477}"/>
              </a:ext>
            </a:extLst>
          </p:cNvPr>
          <p:cNvSpPr>
            <a:spLocks noGrp="1"/>
          </p:cNvSpPr>
          <p:nvPr>
            <p:ph type="sldNum" sz="quarter" idx="5"/>
          </p:nvPr>
        </p:nvSpPr>
        <p:spPr/>
        <p:txBody>
          <a:bodyPr/>
          <a:lstStyle/>
          <a:p>
            <a:fld id="{BAB5A16E-78E2-4B82-9E9B-0417F1550728}" type="slidenum">
              <a:rPr lang="en-AU" smtClean="0"/>
              <a:t>15</a:t>
            </a:fld>
            <a:endParaRPr lang="en-AU"/>
          </a:p>
        </p:txBody>
      </p:sp>
    </p:spTree>
    <p:extLst>
      <p:ext uri="{BB962C8B-B14F-4D97-AF65-F5344CB8AC3E}">
        <p14:creationId xmlns:p14="http://schemas.microsoft.com/office/powerpoint/2010/main" val="2056860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1. Initial Health Check: 	Patient presents to OAMS for a Health Check (AHC/CDMP).</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2. GP Recommendation: 	GP refers the patient to walu-win for lifestyle intervention or physical rehabilitation.</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3. EPC Allocation: 	GP allocates EPCs to staff (up to 10 combined under AHC/GPMP or 5 under GPMP only).</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4. Booking: 		Patient books an appointment with an Allied Health Professional (AHP) at Medical Reception.</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5. Appointment: 	Patient attends their appointment at walu-win.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ptos" panose="020B0004020202020204" pitchFamily="34" charset="0"/>
                <a:ea typeface="Times New Roman" panose="02020603050405020304" pitchFamily="18" charset="0"/>
                <a:cs typeface="Aptos" panose="020B0004020202020204" pitchFamily="34" charset="0"/>
              </a:rPr>
              <a:t>6. Internal Referrals: 	Potential referral to other AHPs (e.g., Exercise Physiologist, Dietitian).</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ptos" panose="020B0004020202020204" pitchFamily="34" charset="0"/>
                <a:ea typeface="Times New Roman" panose="02020603050405020304" pitchFamily="18" charset="0"/>
                <a:cs typeface="Aptos" panose="020B0004020202020204" pitchFamily="34" charset="0"/>
              </a:rPr>
              <a:t>7. Independent Access: 	After a few supervised sessions, patient may access the exercise room unsupervised following a prescribed exercise program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8. Follow-Up: 		AHP conducts follow-up care and reviews program</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9. Ongoing GP Support: 	Patient continues to have regular GPMP reviews and AHCs with the GP.</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r>
              <a:rPr lang="en-AU" sz="1800" dirty="0">
                <a:effectLst/>
                <a:latin typeface="Aptos" panose="020B0004020202020204" pitchFamily="34" charset="0"/>
                <a:ea typeface="Times New Roman" panose="02020603050405020304" pitchFamily="18"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16</a:t>
            </a:fld>
            <a:endParaRPr lang="en-AU"/>
          </a:p>
        </p:txBody>
      </p:sp>
    </p:spTree>
    <p:extLst>
      <p:ext uri="{BB962C8B-B14F-4D97-AF65-F5344CB8AC3E}">
        <p14:creationId xmlns:p14="http://schemas.microsoft.com/office/powerpoint/2010/main" val="279619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Client Centred Approach – we all work with one another to help improve outcomes for the patient. </a:t>
            </a:r>
          </a:p>
          <a:p>
            <a:r>
              <a:rPr lang="en-AU" dirty="0"/>
              <a:t>One stop shop – we have everyone on site that the patient may need. From the GPs and nurses to our allied health professionals, full mental health team and visiting allied health such as optometrist, hearing, </a:t>
            </a:r>
            <a:r>
              <a:rPr lang="en-AU" dirty="0" err="1"/>
              <a:t>podiatirist</a:t>
            </a:r>
            <a:r>
              <a:rPr lang="en-AU" dirty="0"/>
              <a:t>, </a:t>
            </a:r>
            <a:r>
              <a:rPr lang="en-AU" dirty="0" err="1"/>
              <a:t>Womens</a:t>
            </a:r>
            <a:r>
              <a:rPr lang="en-AU" dirty="0"/>
              <a:t> health</a:t>
            </a:r>
          </a:p>
          <a:p>
            <a:r>
              <a:rPr lang="en-AU" b="0" dirty="0"/>
              <a:t>This integrated care model leads to better coordination, more convenient access to care, and ultimately improved patient outcomes.</a:t>
            </a:r>
          </a:p>
        </p:txBody>
      </p:sp>
      <p:sp>
        <p:nvSpPr>
          <p:cNvPr id="4" name="Slide Number Placeholder 3"/>
          <p:cNvSpPr>
            <a:spLocks noGrp="1"/>
          </p:cNvSpPr>
          <p:nvPr>
            <p:ph type="sldNum" sz="quarter" idx="5"/>
          </p:nvPr>
        </p:nvSpPr>
        <p:spPr/>
        <p:txBody>
          <a:bodyPr/>
          <a:lstStyle/>
          <a:p>
            <a:fld id="{BAB5A16E-78E2-4B82-9E9B-0417F1550728}" type="slidenum">
              <a:rPr lang="en-AU" smtClean="0"/>
              <a:t>18</a:t>
            </a:fld>
            <a:endParaRPr lang="en-AU"/>
          </a:p>
        </p:txBody>
      </p:sp>
    </p:spTree>
    <p:extLst>
      <p:ext uri="{BB962C8B-B14F-4D97-AF65-F5344CB8AC3E}">
        <p14:creationId xmlns:p14="http://schemas.microsoft.com/office/powerpoint/2010/main" val="37294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One of our funded programs is developing an allied health assistant workforce, and this project is funded through SARRAH – which stands for Services for Australian rural and remote allied health. </a:t>
            </a:r>
          </a:p>
        </p:txBody>
      </p:sp>
      <p:sp>
        <p:nvSpPr>
          <p:cNvPr id="4" name="Slide Number Placeholder 3"/>
          <p:cNvSpPr>
            <a:spLocks noGrp="1"/>
          </p:cNvSpPr>
          <p:nvPr>
            <p:ph type="sldNum" sz="quarter" idx="5"/>
          </p:nvPr>
        </p:nvSpPr>
        <p:spPr/>
        <p:txBody>
          <a:bodyPr/>
          <a:lstStyle/>
          <a:p>
            <a:fld id="{BAB5A16E-78E2-4B82-9E9B-0417F1550728}" type="slidenum">
              <a:rPr lang="en-AU" smtClean="0"/>
              <a:t>19</a:t>
            </a:fld>
            <a:endParaRPr lang="en-AU"/>
          </a:p>
        </p:txBody>
      </p:sp>
    </p:spTree>
    <p:extLst>
      <p:ext uri="{BB962C8B-B14F-4D97-AF65-F5344CB8AC3E}">
        <p14:creationId xmlns:p14="http://schemas.microsoft.com/office/powerpoint/2010/main" val="2179269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Id like to introduce our AHA’s. We have Ashley, Rachel and Katrina. </a:t>
            </a:r>
          </a:p>
        </p:txBody>
      </p:sp>
      <p:sp>
        <p:nvSpPr>
          <p:cNvPr id="4" name="Slide Number Placeholder 3"/>
          <p:cNvSpPr>
            <a:spLocks noGrp="1"/>
          </p:cNvSpPr>
          <p:nvPr>
            <p:ph type="sldNum" sz="quarter" idx="5"/>
          </p:nvPr>
        </p:nvSpPr>
        <p:spPr/>
        <p:txBody>
          <a:bodyPr/>
          <a:lstStyle/>
          <a:p>
            <a:fld id="{BAB5A16E-78E2-4B82-9E9B-0417F1550728}" type="slidenum">
              <a:rPr lang="en-AU" smtClean="0"/>
              <a:t>20</a:t>
            </a:fld>
            <a:endParaRPr lang="en-AU"/>
          </a:p>
        </p:txBody>
      </p:sp>
    </p:spTree>
    <p:extLst>
      <p:ext uri="{BB962C8B-B14F-4D97-AF65-F5344CB8AC3E}">
        <p14:creationId xmlns:p14="http://schemas.microsoft.com/office/powerpoint/2010/main" val="955399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We would like to talk about the BRAHAW model, which stands for Building the Rural and Remote Allied Health Assistant Workforce. It's a project by SARRAH—the Services for Australian Rural and Remote Allied Health—aimed at designing and implementing an Allied Health Assistant workforce in multidisciplinary teams.</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At the heart of the model are four key domains:</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1</a:t>
            </a:r>
            <a:r>
              <a:rPr lang="en-AU" sz="1800" baseline="30000" dirty="0">
                <a:effectLst/>
                <a:latin typeface="Aptos" panose="020B0004020202020204" pitchFamily="34" charset="0"/>
                <a:ea typeface="Times New Roman" panose="02020603050405020304" pitchFamily="18" charset="0"/>
                <a:cs typeface="Aptos" panose="020B0004020202020204" pitchFamily="34" charset="0"/>
              </a:rPr>
              <a:t>st</a:t>
            </a:r>
            <a:r>
              <a:rPr lang="en-AU" sz="1800" dirty="0">
                <a:effectLst/>
                <a:latin typeface="Aptos" panose="020B0004020202020204" pitchFamily="34" charset="0"/>
                <a:ea typeface="Times New Roman" panose="02020603050405020304" pitchFamily="18" charset="0"/>
                <a:cs typeface="Aptos" panose="020B0004020202020204" pitchFamily="34" charset="0"/>
              </a:rPr>
              <a:t> domain -. Education and Certification</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Allied Health Assistants (AHAs) are required to complete a Certificate III or IV in Allied Health Assistance.</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2</a:t>
            </a:r>
            <a:r>
              <a:rPr lang="en-AU" sz="1800" baseline="30000" dirty="0">
                <a:effectLst/>
                <a:latin typeface="Aptos" panose="020B0004020202020204" pitchFamily="34" charset="0"/>
                <a:ea typeface="Times New Roman" panose="02020603050405020304" pitchFamily="18" charset="0"/>
                <a:cs typeface="Aptos" panose="020B0004020202020204" pitchFamily="34" charset="0"/>
              </a:rPr>
              <a:t>nd</a:t>
            </a:r>
            <a:r>
              <a:rPr lang="en-AU" sz="1800" dirty="0">
                <a:effectLst/>
                <a:latin typeface="Aptos" panose="020B0004020202020204" pitchFamily="34" charset="0"/>
                <a:ea typeface="Times New Roman" panose="02020603050405020304" pitchFamily="18" charset="0"/>
                <a:cs typeface="Aptos" panose="020B0004020202020204" pitchFamily="34" charset="0"/>
              </a:rPr>
              <a:t> domain -. Workplace Integration and Governance</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This includes identifying relevant AHA service models and tasks, putting a governance framework in place, and using competency checklists for those tasks.</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3</a:t>
            </a:r>
            <a:r>
              <a:rPr lang="en-AU" sz="1800" baseline="30000" dirty="0">
                <a:effectLst/>
                <a:latin typeface="Aptos" panose="020B0004020202020204" pitchFamily="34" charset="0"/>
                <a:ea typeface="Times New Roman" panose="02020603050405020304" pitchFamily="18" charset="0"/>
                <a:cs typeface="Aptos" panose="020B0004020202020204" pitchFamily="34" charset="0"/>
              </a:rPr>
              <a:t>rd</a:t>
            </a:r>
            <a:r>
              <a:rPr lang="en-AU" sz="1800" dirty="0">
                <a:effectLst/>
                <a:latin typeface="Aptos" panose="020B0004020202020204" pitchFamily="34" charset="0"/>
                <a:ea typeface="Times New Roman" panose="02020603050405020304" pitchFamily="18" charset="0"/>
                <a:cs typeface="Aptos" panose="020B0004020202020204" pitchFamily="34" charset="0"/>
              </a:rPr>
              <a:t> domain -. Supervision and Support</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It involves having clear supervision policies, individual development plans, and structured supervision frameworks—both formal and informal.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4</a:t>
            </a:r>
            <a:r>
              <a:rPr lang="en-AU" sz="1800" baseline="30000" dirty="0">
                <a:effectLst/>
                <a:latin typeface="Aptos" panose="020B0004020202020204" pitchFamily="34" charset="0"/>
                <a:ea typeface="Times New Roman" panose="02020603050405020304" pitchFamily="18" charset="0"/>
                <a:cs typeface="Aptos" panose="020B0004020202020204" pitchFamily="34" charset="0"/>
              </a:rPr>
              <a:t>th</a:t>
            </a:r>
            <a:r>
              <a:rPr lang="en-AU" sz="1800" dirty="0">
                <a:effectLst/>
                <a:latin typeface="Aptos" panose="020B0004020202020204" pitchFamily="34" charset="0"/>
                <a:ea typeface="Times New Roman" panose="02020603050405020304" pitchFamily="18" charset="0"/>
                <a:cs typeface="Aptos" panose="020B0004020202020204" pitchFamily="34" charset="0"/>
              </a:rPr>
              <a:t> domain -. Service Model Design</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ptos" panose="020B0004020202020204" pitchFamily="34" charset="0"/>
                <a:ea typeface="Times New Roman" panose="02020603050405020304" pitchFamily="18" charset="0"/>
                <a:cs typeface="Aptos" panose="020B0004020202020204" pitchFamily="34" charset="0"/>
              </a:rPr>
              <a:t>	This focuses on sustainability, offering resources to develop business cases, mentoring opportunities, and support for long-term AHA service models.</a:t>
            </a:r>
            <a:endParaRPr lang="en-AU" sz="1800" dirty="0">
              <a:effectLst/>
              <a:latin typeface="Aptos" panose="020B0004020202020204" pitchFamily="34" charset="0"/>
              <a:ea typeface="Aptos" panose="020B0004020202020204" pitchFamily="34" charset="0"/>
              <a:cs typeface="Aptos" panose="020B0004020202020204" pitchFamily="34" charset="0"/>
            </a:endParaRPr>
          </a:p>
          <a:p>
            <a:r>
              <a:rPr lang="en-AU" sz="1800" dirty="0">
                <a:effectLst/>
                <a:latin typeface="Aptos" panose="020B0004020202020204" pitchFamily="34" charset="0"/>
                <a:ea typeface="Times New Roman" panose="02020603050405020304" pitchFamily="18"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21</a:t>
            </a:fld>
            <a:endParaRPr lang="en-AU"/>
          </a:p>
        </p:txBody>
      </p:sp>
    </p:spTree>
    <p:extLst>
      <p:ext uri="{BB962C8B-B14F-4D97-AF65-F5344CB8AC3E}">
        <p14:creationId xmlns:p14="http://schemas.microsoft.com/office/powerpoint/2010/main" val="349674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sz="1200" dirty="0"/>
              <a:t>Good morning, My name is Josh and this is Ash and we will be taking you on a journey through The walu-win Centre at OAMS. </a:t>
            </a:r>
          </a:p>
          <a:p>
            <a:pPr>
              <a:buNone/>
            </a:pPr>
            <a:endParaRPr lang="en-AU" sz="1200" dirty="0"/>
          </a:p>
          <a:p>
            <a:pPr>
              <a:buNone/>
            </a:pPr>
            <a:r>
              <a:rPr lang="en-AU" sz="1200" b="0" dirty="0"/>
              <a:t>In this presentation, we will be walking you through several key themes that are central to the work we're doing at The walu-win Centre. These include:</a:t>
            </a:r>
          </a:p>
          <a:p>
            <a:pPr>
              <a:buFont typeface="+mj-lt"/>
              <a:buAutoNum type="arabicPeriod"/>
            </a:pPr>
            <a:r>
              <a:rPr lang="en-AU" sz="1200" b="0" dirty="0"/>
              <a:t>An Overview of The Walu-Win Centre – what we offer and how we support our community</a:t>
            </a:r>
          </a:p>
          <a:p>
            <a:pPr>
              <a:buFont typeface="+mj-lt"/>
              <a:buAutoNum type="arabicPeriod"/>
            </a:pPr>
            <a:r>
              <a:rPr lang="en-AU" sz="1200" b="0" dirty="0"/>
              <a:t>Financial Sustainability – ensuring the longevity and impact of our services</a:t>
            </a:r>
          </a:p>
          <a:p>
            <a:pPr>
              <a:buFont typeface="+mj-lt"/>
              <a:buAutoNum type="arabicPeriod"/>
            </a:pPr>
            <a:r>
              <a:rPr lang="en-AU" sz="1200" b="0" dirty="0"/>
              <a:t>The Patient Journey to Walu-Win – a recurring focus throughout today’s discussion, highlighting how client's access and experience our care</a:t>
            </a:r>
          </a:p>
          <a:p>
            <a:pPr>
              <a:buFont typeface="+mj-lt"/>
              <a:buAutoNum type="arabicPeriod"/>
            </a:pPr>
            <a:r>
              <a:rPr lang="en-AU" sz="1200" b="0" dirty="0"/>
              <a:t>The Allied Health Assistant Model – how we’re evolving our workforce to meet client needs more efficiently</a:t>
            </a:r>
          </a:p>
          <a:p>
            <a:pPr>
              <a:buFont typeface="+mj-lt"/>
              <a:buAutoNum type="arabicPeriod"/>
            </a:pPr>
            <a:r>
              <a:rPr lang="en-AU" sz="1200" b="0" dirty="0"/>
              <a:t>Upcoming Hydrotherapy Services </a:t>
            </a:r>
            <a:r>
              <a:rPr lang="en-AU" sz="1200" dirty="0"/>
              <a:t>– a look at our exciting new facility and how it will enhance </a:t>
            </a:r>
            <a:r>
              <a:rPr lang="en-AU" sz="1200"/>
              <a:t>service delivery</a:t>
            </a:r>
          </a:p>
          <a:p>
            <a:pPr>
              <a:buFont typeface="+mj-lt"/>
              <a:buNone/>
            </a:pPr>
            <a:endParaRPr lang="en-AU" sz="1200" dirty="0"/>
          </a:p>
          <a:p>
            <a:r>
              <a:rPr lang="en-AU" sz="1200" dirty="0"/>
              <a:t>Each of these themes plays a role in shaping a more effective, accessible, and sustainable future for Walu-Win and the people we serve.</a:t>
            </a: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2</a:t>
            </a:fld>
            <a:endParaRPr lang="en-AU"/>
          </a:p>
        </p:txBody>
      </p:sp>
    </p:spTree>
    <p:extLst>
      <p:ext uri="{BB962C8B-B14F-4D97-AF65-F5344CB8AC3E}">
        <p14:creationId xmlns:p14="http://schemas.microsoft.com/office/powerpoint/2010/main" val="1232900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flowchart visualises the step by step process for building the Allied Health Assistant Workforce, and is broken into 5 key areas: </a:t>
            </a:r>
          </a:p>
          <a:p>
            <a:r>
              <a:rPr lang="en-AU" dirty="0"/>
              <a:t>Orientation, Service delivery, project governance, supervision and certification. </a:t>
            </a:r>
          </a:p>
          <a:p>
            <a:r>
              <a:rPr lang="en-AU" dirty="0"/>
              <a:t>For us at OAMS, we are currently sitting here on this chart……… and we are working our way down to supervision and implementation of competency tasks for our AHA’s. </a:t>
            </a:r>
          </a:p>
        </p:txBody>
      </p:sp>
      <p:sp>
        <p:nvSpPr>
          <p:cNvPr id="4" name="Slide Number Placeholder 3"/>
          <p:cNvSpPr>
            <a:spLocks noGrp="1"/>
          </p:cNvSpPr>
          <p:nvPr>
            <p:ph type="sldNum" sz="quarter" idx="5"/>
          </p:nvPr>
        </p:nvSpPr>
        <p:spPr/>
        <p:txBody>
          <a:bodyPr/>
          <a:lstStyle/>
          <a:p>
            <a:fld id="{BAB5A16E-78E2-4B82-9E9B-0417F1550728}" type="slidenum">
              <a:rPr lang="en-AU" smtClean="0"/>
              <a:t>22</a:t>
            </a:fld>
            <a:endParaRPr lang="en-AU"/>
          </a:p>
        </p:txBody>
      </p:sp>
    </p:spTree>
    <p:extLst>
      <p:ext uri="{BB962C8B-B14F-4D97-AF65-F5344CB8AC3E}">
        <p14:creationId xmlns:p14="http://schemas.microsoft.com/office/powerpoint/2010/main" val="785327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0" dirty="0"/>
              <a:t>Coming Early 2026: is our New Building Expansion!</a:t>
            </a:r>
          </a:p>
          <a:p>
            <a:pPr>
              <a:buNone/>
            </a:pPr>
            <a:r>
              <a:rPr lang="en-AU" b="0" dirty="0"/>
              <a:t>As previously mentioned, we are excited to share that construction is well underway for the extension of our current facility. This new space will include:</a:t>
            </a:r>
          </a:p>
          <a:p>
            <a:pPr>
              <a:buFont typeface="Arial" panose="020B0604020202020204" pitchFamily="34" charset="0"/>
              <a:buChar char="•"/>
            </a:pPr>
            <a:r>
              <a:rPr lang="en-AU" b="0" dirty="0"/>
              <a:t>Additional consult rooms to better serve our growing services</a:t>
            </a:r>
          </a:p>
          <a:p>
            <a:pPr>
              <a:buFont typeface="Arial" panose="020B0604020202020204" pitchFamily="34" charset="0"/>
              <a:buChar char="•"/>
            </a:pPr>
            <a:r>
              <a:rPr lang="en-AU" b="0" dirty="0"/>
              <a:t>A spacious, open-plan exercise area designed for group classes</a:t>
            </a:r>
          </a:p>
          <a:p>
            <a:pPr>
              <a:buFont typeface="Arial" panose="020B0604020202020204" pitchFamily="34" charset="0"/>
              <a:buChar char="•"/>
            </a:pPr>
            <a:r>
              <a:rPr lang="en-AU" b="0" dirty="0"/>
              <a:t>And a hydrotherapy pool to support a wider range of rehabilitation and wellness services</a:t>
            </a: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23</a:t>
            </a:fld>
            <a:endParaRPr lang="en-AU"/>
          </a:p>
        </p:txBody>
      </p:sp>
    </p:spTree>
    <p:extLst>
      <p:ext uri="{BB962C8B-B14F-4D97-AF65-F5344CB8AC3E}">
        <p14:creationId xmlns:p14="http://schemas.microsoft.com/office/powerpoint/2010/main" val="1747193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dirty="0"/>
              <a:t>This is the design for our new facility. A key </a:t>
            </a:r>
            <a:r>
              <a:rPr lang="en-AU" b="0" dirty="0"/>
              <a:t>feature is the hydrotherapy pool, which will measure approximately 10 metres by 12 metres.</a:t>
            </a:r>
          </a:p>
          <a:p>
            <a:pPr>
              <a:buNone/>
            </a:pPr>
            <a:r>
              <a:rPr lang="en-AU" b="0" dirty="0"/>
              <a:t>To ensure accessibility for all users, the pool will include three main access points:</a:t>
            </a:r>
          </a:p>
          <a:p>
            <a:pPr>
              <a:buFont typeface="Arial" panose="020B0604020202020204" pitchFamily="34" charset="0"/>
              <a:buChar char="•"/>
            </a:pPr>
            <a:r>
              <a:rPr lang="en-AU" b="0" dirty="0"/>
              <a:t>A ramp for gradual entry</a:t>
            </a:r>
          </a:p>
          <a:p>
            <a:pPr>
              <a:buFont typeface="Arial" panose="020B0604020202020204" pitchFamily="34" charset="0"/>
              <a:buChar char="•"/>
            </a:pPr>
            <a:r>
              <a:rPr lang="en-AU" b="0" dirty="0"/>
              <a:t>Stairs with handrails</a:t>
            </a:r>
          </a:p>
          <a:p>
            <a:pPr>
              <a:buFont typeface="Arial" panose="020B0604020202020204" pitchFamily="34" charset="0"/>
              <a:buChar char="•"/>
            </a:pPr>
            <a:r>
              <a:rPr lang="en-AU" b="0" dirty="0"/>
              <a:t>A ‘Pool Pod’ lift to support individuals with limited mobility</a:t>
            </a:r>
          </a:p>
          <a:p>
            <a:r>
              <a:rPr lang="en-AU" b="0" dirty="0"/>
              <a:t>These features reflect our commitment to inclusive and functional design, tailored to meet the diverse needs of our clients.</a:t>
            </a:r>
          </a:p>
          <a:p>
            <a:r>
              <a:rPr lang="en-AU" dirty="0"/>
              <a:t>. </a:t>
            </a:r>
          </a:p>
        </p:txBody>
      </p:sp>
      <p:sp>
        <p:nvSpPr>
          <p:cNvPr id="4" name="Slide Number Placeholder 3"/>
          <p:cNvSpPr>
            <a:spLocks noGrp="1"/>
          </p:cNvSpPr>
          <p:nvPr>
            <p:ph type="sldNum" sz="quarter" idx="5"/>
          </p:nvPr>
        </p:nvSpPr>
        <p:spPr/>
        <p:txBody>
          <a:bodyPr/>
          <a:lstStyle/>
          <a:p>
            <a:fld id="{BAB5A16E-78E2-4B82-9E9B-0417F1550728}" type="slidenum">
              <a:rPr lang="en-AU" smtClean="0"/>
              <a:t>24</a:t>
            </a:fld>
            <a:endParaRPr lang="en-AU"/>
          </a:p>
        </p:txBody>
      </p:sp>
    </p:spTree>
    <p:extLst>
      <p:ext uri="{BB962C8B-B14F-4D97-AF65-F5344CB8AC3E}">
        <p14:creationId xmlns:p14="http://schemas.microsoft.com/office/powerpoint/2010/main" val="2935886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dirty="0"/>
              <a:t>We have partnered with Charles Sturt University to undertake research aimed at informing the design and delivery of our hydrotherapy services.</a:t>
            </a:r>
          </a:p>
          <a:p>
            <a:pPr>
              <a:buNone/>
            </a:pPr>
            <a:r>
              <a:rPr lang="en-AU" dirty="0"/>
              <a:t>This collaborative project has included:</a:t>
            </a:r>
          </a:p>
          <a:p>
            <a:pPr>
              <a:buFont typeface="Arial" panose="020B0604020202020204" pitchFamily="34" charset="0"/>
              <a:buChar char="•"/>
            </a:pPr>
            <a:r>
              <a:rPr lang="en-AU" dirty="0"/>
              <a:t>Focus groups with community members</a:t>
            </a:r>
          </a:p>
          <a:p>
            <a:pPr>
              <a:buFont typeface="Arial" panose="020B0604020202020204" pitchFamily="34" charset="0"/>
              <a:buChar char="•"/>
            </a:pPr>
            <a:r>
              <a:rPr lang="en-AU" dirty="0"/>
              <a:t>Consultations with internal staff</a:t>
            </a:r>
          </a:p>
          <a:p>
            <a:pPr>
              <a:buFont typeface="Arial" panose="020B0604020202020204" pitchFamily="34" charset="0"/>
              <a:buChar char="•"/>
            </a:pPr>
            <a:r>
              <a:rPr lang="en-AU" dirty="0"/>
              <a:t>Interviews with external stakeholders</a:t>
            </a:r>
          </a:p>
          <a:p>
            <a:r>
              <a:rPr lang="en-AU" dirty="0"/>
              <a:t>The insights gained through this research will play a vital role in ensuring our services are effective, sustainable, and aligned with the evolving needs of our clients and broader community.</a:t>
            </a: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25</a:t>
            </a:fld>
            <a:endParaRPr lang="en-AU"/>
          </a:p>
        </p:txBody>
      </p:sp>
    </p:spTree>
    <p:extLst>
      <p:ext uri="{BB962C8B-B14F-4D97-AF65-F5344CB8AC3E}">
        <p14:creationId xmlns:p14="http://schemas.microsoft.com/office/powerpoint/2010/main" val="577531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0" dirty="0"/>
              <a:t>From our focus groups and interviews, five main themes emerged that will guide our service development and delivery at Waluwin:</a:t>
            </a:r>
          </a:p>
          <a:p>
            <a:pPr>
              <a:buNone/>
            </a:pPr>
            <a:r>
              <a:rPr lang="en-AU" b="1" dirty="0"/>
              <a:t>1. Cultural Safety</a:t>
            </a:r>
          </a:p>
          <a:p>
            <a:pPr>
              <a:buFont typeface="Arial" panose="020B0604020202020204" pitchFamily="34" charset="0"/>
              <a:buChar char="•"/>
            </a:pPr>
            <a:r>
              <a:rPr lang="en-AU" b="1" dirty="0"/>
              <a:t>Tailored Services</a:t>
            </a:r>
            <a:r>
              <a:rPr lang="en-AU" dirty="0"/>
              <a:t>:</a:t>
            </a:r>
          </a:p>
          <a:p>
            <a:pPr marL="742950" lvl="1" indent="-285750">
              <a:buFont typeface="Arial" panose="020B0604020202020204" pitchFamily="34" charset="0"/>
              <a:buChar char="•"/>
            </a:pPr>
            <a:r>
              <a:rPr lang="en-AU" dirty="0"/>
              <a:t>Men and Women-only classes/sessions</a:t>
            </a:r>
          </a:p>
          <a:p>
            <a:pPr marL="742950" lvl="1" indent="-285750">
              <a:buFont typeface="Arial" panose="020B0604020202020204" pitchFamily="34" charset="0"/>
              <a:buChar char="•"/>
            </a:pPr>
            <a:r>
              <a:rPr lang="en-AU" dirty="0"/>
              <a:t>Appropriate swimwear options</a:t>
            </a:r>
          </a:p>
          <a:p>
            <a:pPr marL="742950" lvl="1" indent="-285750">
              <a:buFont typeface="Arial" panose="020B0604020202020204" pitchFamily="34" charset="0"/>
              <a:buChar char="•"/>
            </a:pPr>
            <a:r>
              <a:rPr lang="en-AU" dirty="0"/>
              <a:t>Gender-specific staff for comfort and cultural sensitivity</a:t>
            </a:r>
          </a:p>
          <a:p>
            <a:pPr>
              <a:buNone/>
            </a:pPr>
            <a:r>
              <a:rPr lang="en-AU" b="1" dirty="0"/>
              <a:t>2. Funding</a:t>
            </a:r>
          </a:p>
          <a:p>
            <a:pPr>
              <a:buFont typeface="Arial" panose="020B0604020202020204" pitchFamily="34" charset="0"/>
              <a:buChar char="•"/>
            </a:pPr>
            <a:r>
              <a:rPr lang="en-AU" b="1" dirty="0"/>
              <a:t>Hydrotherapy Pool</a:t>
            </a:r>
            <a:r>
              <a:rPr lang="en-AU" dirty="0"/>
              <a:t> comes with increased costs:</a:t>
            </a:r>
          </a:p>
          <a:p>
            <a:pPr marL="742950" lvl="1" indent="-285750">
              <a:buFont typeface="Arial" panose="020B0604020202020204" pitchFamily="34" charset="0"/>
              <a:buChar char="•"/>
            </a:pPr>
            <a:r>
              <a:rPr lang="en-AU" dirty="0"/>
              <a:t>Group services may have </a:t>
            </a:r>
            <a:r>
              <a:rPr lang="en-AU" b="0" dirty="0"/>
              <a:t>small out-of-pocket expenses ($5–10 per person per class)</a:t>
            </a:r>
          </a:p>
          <a:p>
            <a:pPr marL="742950" lvl="1" indent="-285750">
              <a:buFont typeface="Arial" panose="020B0604020202020204" pitchFamily="34" charset="0"/>
              <a:buChar char="•"/>
            </a:pPr>
            <a:r>
              <a:rPr lang="en-AU" b="0" dirty="0"/>
              <a:t>Individual sessions can be covered by Medicare, NDIS, or CHSP funding</a:t>
            </a:r>
          </a:p>
          <a:p>
            <a:pPr>
              <a:buNone/>
            </a:pPr>
            <a:r>
              <a:rPr lang="en-AU" b="1" dirty="0"/>
              <a:t>3. Staffing</a:t>
            </a:r>
          </a:p>
          <a:p>
            <a:pPr>
              <a:buFont typeface="Arial" panose="020B0604020202020204" pitchFamily="34" charset="0"/>
              <a:buChar char="•"/>
            </a:pPr>
            <a:r>
              <a:rPr lang="en-AU" b="1" dirty="0"/>
              <a:t>Qualified Staff</a:t>
            </a:r>
            <a:r>
              <a:rPr lang="en-AU" dirty="0"/>
              <a:t>:</a:t>
            </a:r>
          </a:p>
          <a:p>
            <a:pPr marL="742950" lvl="1" indent="-285750">
              <a:buFont typeface="Arial" panose="020B0604020202020204" pitchFamily="34" charset="0"/>
              <a:buChar char="•"/>
            </a:pPr>
            <a:r>
              <a:rPr lang="en-AU" dirty="0"/>
              <a:t>Ensure we have </a:t>
            </a:r>
            <a:r>
              <a:rPr lang="en-AU" b="0" dirty="0"/>
              <a:t>enough staff </a:t>
            </a:r>
            <a:r>
              <a:rPr lang="en-AU" dirty="0"/>
              <a:t>with appropriate qualifications to safely manage the hydrotherapy pool</a:t>
            </a:r>
          </a:p>
          <a:p>
            <a:pPr>
              <a:buNone/>
            </a:pPr>
            <a:r>
              <a:rPr lang="en-AU" b="1" dirty="0"/>
              <a:t>4. Programs</a:t>
            </a:r>
          </a:p>
          <a:p>
            <a:pPr>
              <a:buFont typeface="Arial" panose="020B0604020202020204" pitchFamily="34" charset="0"/>
              <a:buChar char="•"/>
            </a:pPr>
            <a:r>
              <a:rPr lang="en-AU" dirty="0"/>
              <a:t>Designing and delivering diverse services, including:</a:t>
            </a:r>
          </a:p>
          <a:p>
            <a:pPr marL="742950" lvl="1" indent="-285750">
              <a:buFont typeface="Arial" panose="020B0604020202020204" pitchFamily="34" charset="0"/>
              <a:buChar char="•"/>
            </a:pPr>
            <a:r>
              <a:rPr lang="en-AU" b="0" dirty="0"/>
              <a:t>Group Aqua Classes</a:t>
            </a:r>
          </a:p>
          <a:p>
            <a:pPr marL="742950" lvl="1" indent="-285750">
              <a:buFont typeface="Arial" panose="020B0604020202020204" pitchFamily="34" charset="0"/>
              <a:buChar char="•"/>
            </a:pPr>
            <a:r>
              <a:rPr lang="en-AU" b="0" dirty="0"/>
              <a:t>Aqua Zumba</a:t>
            </a:r>
          </a:p>
          <a:p>
            <a:pPr marL="742950" lvl="1" indent="-285750">
              <a:buFont typeface="Arial" panose="020B0604020202020204" pitchFamily="34" charset="0"/>
              <a:buChar char="•"/>
            </a:pPr>
            <a:r>
              <a:rPr lang="en-AU" b="0" dirty="0"/>
              <a:t>Individual Rehabilitation Sessions</a:t>
            </a:r>
          </a:p>
          <a:p>
            <a:pPr marL="742950" lvl="1" indent="-285750">
              <a:buFont typeface="Arial" panose="020B0604020202020204" pitchFamily="34" charset="0"/>
              <a:buChar char="•"/>
            </a:pPr>
            <a:r>
              <a:rPr lang="en-AU" b="0" dirty="0"/>
              <a:t>Learn to Swim programs</a:t>
            </a:r>
          </a:p>
          <a:p>
            <a:pPr marL="742950" lvl="1" indent="-285750">
              <a:buFont typeface="Arial" panose="020B0604020202020204" pitchFamily="34" charset="0"/>
              <a:buChar char="•"/>
            </a:pPr>
            <a:r>
              <a:rPr lang="en-AU" b="0" dirty="0"/>
              <a:t>Athlete Recovery (supported </a:t>
            </a:r>
            <a:r>
              <a:rPr lang="en-AU" dirty="0"/>
              <a:t>by OAMS sponsorship)</a:t>
            </a:r>
          </a:p>
          <a:p>
            <a:pPr>
              <a:buNone/>
            </a:pPr>
            <a:r>
              <a:rPr lang="en-AU" b="1" dirty="0"/>
              <a:t>5. Sustainability</a:t>
            </a:r>
          </a:p>
          <a:p>
            <a:pPr>
              <a:buFont typeface="Arial" panose="020B0604020202020204" pitchFamily="34" charset="0"/>
              <a:buChar char="•"/>
            </a:pPr>
            <a:r>
              <a:rPr lang="en-AU" b="1" dirty="0"/>
              <a:t>Long-Term Viability</a:t>
            </a:r>
            <a:r>
              <a:rPr lang="en-AU" dirty="0"/>
              <a:t>:</a:t>
            </a:r>
          </a:p>
          <a:p>
            <a:pPr marL="742950" lvl="1" indent="-285750">
              <a:buFont typeface="Arial" panose="020B0604020202020204" pitchFamily="34" charset="0"/>
              <a:buChar char="•"/>
            </a:pPr>
            <a:r>
              <a:rPr lang="en-AU" b="0" dirty="0"/>
              <a:t>Charge a small out-of-pocket fee to cover costs</a:t>
            </a:r>
          </a:p>
          <a:p>
            <a:pPr marL="742950" lvl="1" indent="-285750">
              <a:buFont typeface="Arial" panose="020B0604020202020204" pitchFamily="34" charset="0"/>
              <a:buChar char="•"/>
            </a:pPr>
            <a:r>
              <a:rPr lang="en-AU" b="0" dirty="0"/>
              <a:t>Rent the pool to external providers (e.g., other physios, exercise physiologists)</a:t>
            </a:r>
          </a:p>
          <a:p>
            <a:pPr marL="742950" lvl="1" indent="-285750">
              <a:buFont typeface="Arial" panose="020B0604020202020204" pitchFamily="34" charset="0"/>
              <a:buChar char="•"/>
            </a:pPr>
            <a:r>
              <a:rPr lang="en-AU" b="0" dirty="0"/>
              <a:t>Host training organizations for hydrotherapy training opportunities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AB5A16E-78E2-4B82-9E9B-0417F1550728}" type="slidenum">
              <a:rPr lang="en-AU" smtClean="0"/>
              <a:t>26</a:t>
            </a:fld>
            <a:endParaRPr lang="en-AU"/>
          </a:p>
        </p:txBody>
      </p:sp>
    </p:spTree>
    <p:extLst>
      <p:ext uri="{BB962C8B-B14F-4D97-AF65-F5344CB8AC3E}">
        <p14:creationId xmlns:p14="http://schemas.microsoft.com/office/powerpoint/2010/main" val="1024404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Based on the research interviews with </a:t>
            </a:r>
            <a:r>
              <a:rPr lang="en-AU" b="0" dirty="0"/>
              <a:t>Charles Sturt University (CSU), we </a:t>
            </a:r>
            <a:r>
              <a:rPr lang="en-AU" dirty="0"/>
              <a:t>are exploring the potential to offer the following services:</a:t>
            </a:r>
          </a:p>
          <a:p>
            <a:pPr marL="171450" indent="-171450">
              <a:buFontTx/>
              <a:buChar char="-"/>
            </a:pPr>
            <a:r>
              <a:rPr lang="en-AU" dirty="0"/>
              <a:t>Individual rehabilitation sessions</a:t>
            </a:r>
          </a:p>
          <a:p>
            <a:pPr marL="171450" indent="-171450">
              <a:buFontTx/>
              <a:buChar char="-"/>
            </a:pPr>
            <a:r>
              <a:rPr lang="en-AU" dirty="0"/>
              <a:t>Hydrotherapy programs</a:t>
            </a:r>
          </a:p>
          <a:p>
            <a:pPr marL="171450" indent="-171450">
              <a:buFontTx/>
              <a:buChar char="-"/>
            </a:pPr>
            <a:r>
              <a:rPr lang="en-AU" dirty="0"/>
              <a:t>Professional Development Opportunities </a:t>
            </a:r>
          </a:p>
          <a:p>
            <a:pPr marL="171450" indent="-171450">
              <a:buFontTx/>
              <a:buChar char="-"/>
            </a:pPr>
            <a:r>
              <a:rPr lang="en-AU" dirty="0"/>
              <a:t>and hiring of the facility to external stakeholders</a:t>
            </a:r>
          </a:p>
          <a:p>
            <a:pPr marL="0" indent="0">
              <a:buFontTx/>
              <a:buNone/>
            </a:pPr>
            <a:r>
              <a:rPr lang="en-AU" dirty="0"/>
              <a:t>These new services will help </a:t>
            </a:r>
            <a:r>
              <a:rPr lang="en-AU" b="0" dirty="0"/>
              <a:t>expand our offerings and </a:t>
            </a:r>
            <a:r>
              <a:rPr lang="en-AU" dirty="0"/>
              <a:t>continue to meet the evolving needs of our community.</a:t>
            </a:r>
          </a:p>
        </p:txBody>
      </p:sp>
      <p:sp>
        <p:nvSpPr>
          <p:cNvPr id="4" name="Slide Number Placeholder 3"/>
          <p:cNvSpPr>
            <a:spLocks noGrp="1"/>
          </p:cNvSpPr>
          <p:nvPr>
            <p:ph type="sldNum" sz="quarter" idx="5"/>
          </p:nvPr>
        </p:nvSpPr>
        <p:spPr/>
        <p:txBody>
          <a:bodyPr/>
          <a:lstStyle/>
          <a:p>
            <a:fld id="{BAB5A16E-78E2-4B82-9E9B-0417F1550728}" type="slidenum">
              <a:rPr lang="en-AU" smtClean="0"/>
              <a:t>27</a:t>
            </a:fld>
            <a:endParaRPr lang="en-AU"/>
          </a:p>
        </p:txBody>
      </p:sp>
    </p:spTree>
    <p:extLst>
      <p:ext uri="{BB962C8B-B14F-4D97-AF65-F5344CB8AC3E}">
        <p14:creationId xmlns:p14="http://schemas.microsoft.com/office/powerpoint/2010/main" val="4270860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29</a:t>
            </a:fld>
            <a:endParaRPr lang="en-AU"/>
          </a:p>
        </p:txBody>
      </p:sp>
    </p:spTree>
    <p:extLst>
      <p:ext uri="{BB962C8B-B14F-4D97-AF65-F5344CB8AC3E}">
        <p14:creationId xmlns:p14="http://schemas.microsoft.com/office/powerpoint/2010/main" val="30166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Firstly, Id like to acknowledge that I am a visitor here on Gadigal Land. I would like to pay my respects to the Elders of this land, past and present. </a:t>
            </a:r>
            <a:endParaRPr lang="en-US" dirty="0"/>
          </a:p>
          <a:p>
            <a:r>
              <a:rPr lang="en-US" dirty="0">
                <a:ea typeface="Calibri"/>
                <a:cs typeface="Calibri"/>
              </a:rPr>
              <a:t>I am visiting from </a:t>
            </a:r>
            <a:r>
              <a:rPr lang="en-US" dirty="0" err="1">
                <a:ea typeface="Calibri"/>
                <a:cs typeface="Calibri"/>
              </a:rPr>
              <a:t>wiradjuri</a:t>
            </a:r>
            <a:r>
              <a:rPr lang="en-US" dirty="0">
                <a:ea typeface="Calibri"/>
                <a:cs typeface="Calibri"/>
              </a:rPr>
              <a:t> country, just over the mountains and would also like to pay my respects to the Elders of the land that I have had the privilege to live and work on for 32 years.  </a:t>
            </a:r>
            <a:endParaRPr lang="en-US" dirty="0"/>
          </a:p>
        </p:txBody>
      </p:sp>
      <p:sp>
        <p:nvSpPr>
          <p:cNvPr id="4" name="Slide Number Placeholder 3"/>
          <p:cNvSpPr>
            <a:spLocks noGrp="1"/>
          </p:cNvSpPr>
          <p:nvPr>
            <p:ph type="sldNum" sz="quarter" idx="5"/>
          </p:nvPr>
        </p:nvSpPr>
        <p:spPr/>
        <p:txBody>
          <a:bodyPr/>
          <a:lstStyle/>
          <a:p>
            <a:fld id="{BAB5A16E-78E2-4B82-9E9B-0417F1550728}" type="slidenum">
              <a:rPr lang="en-AU" smtClean="0"/>
              <a:t>3</a:t>
            </a:fld>
            <a:endParaRPr lang="en-AU"/>
          </a:p>
        </p:txBody>
      </p:sp>
    </p:spTree>
    <p:extLst>
      <p:ext uri="{BB962C8B-B14F-4D97-AF65-F5344CB8AC3E}">
        <p14:creationId xmlns:p14="http://schemas.microsoft.com/office/powerpoint/2010/main" val="383042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t>Waluwin means ‘Healthy’ in Wiradjuri. </a:t>
            </a:r>
          </a:p>
          <a:p>
            <a:pPr>
              <a:buNone/>
            </a:pPr>
            <a:endParaRPr lang="en-AU" b="0" dirty="0"/>
          </a:p>
          <a:p>
            <a:pPr>
              <a:buNone/>
            </a:pPr>
            <a:r>
              <a:rPr lang="en-AU" b="0" dirty="0"/>
              <a:t>Built in late 2019, opened early 2020. Launched with:</a:t>
            </a:r>
          </a:p>
          <a:p>
            <a:pPr>
              <a:buFont typeface="Arial" panose="020B0604020202020204" pitchFamily="34" charset="0"/>
              <a:buChar char="•"/>
            </a:pPr>
            <a:r>
              <a:rPr lang="en-AU" b="0" dirty="0"/>
              <a:t>A Centre Manager</a:t>
            </a:r>
          </a:p>
          <a:p>
            <a:pPr>
              <a:buFont typeface="Arial" panose="020B0604020202020204" pitchFamily="34" charset="0"/>
              <a:buChar char="•"/>
            </a:pPr>
            <a:r>
              <a:rPr lang="en-AU" b="0" dirty="0"/>
              <a:t>Two identified Waluwin Coaches with Certificate III in Fitness</a:t>
            </a:r>
          </a:p>
          <a:p>
            <a:pPr>
              <a:buFont typeface="Arial" panose="020B0604020202020204" pitchFamily="34" charset="0"/>
              <a:buChar char="•"/>
            </a:pPr>
            <a:endParaRPr lang="en-AU" b="0" dirty="0"/>
          </a:p>
          <a:p>
            <a:pPr>
              <a:buNone/>
            </a:pPr>
            <a:r>
              <a:rPr lang="en-AU" b="0" dirty="0"/>
              <a:t>Shortly after opening, COVID-19 restrictions began.</a:t>
            </a:r>
          </a:p>
          <a:p>
            <a:pPr>
              <a:buNone/>
            </a:pPr>
            <a:r>
              <a:rPr lang="en-AU" b="0" dirty="0"/>
              <a:t>Our team quickly adapted by:</a:t>
            </a:r>
          </a:p>
          <a:p>
            <a:pPr>
              <a:buFont typeface="Arial" panose="020B0604020202020204" pitchFamily="34" charset="0"/>
              <a:buChar char="•"/>
            </a:pPr>
            <a:r>
              <a:rPr lang="en-AU" b="0" dirty="0"/>
              <a:t>Moving services online</a:t>
            </a:r>
          </a:p>
          <a:p>
            <a:pPr>
              <a:buFont typeface="Arial" panose="020B0604020202020204" pitchFamily="34" charset="0"/>
              <a:buChar char="•"/>
            </a:pPr>
            <a:r>
              <a:rPr lang="en-AU" b="0" dirty="0"/>
              <a:t>Sharing health and fitness videos on social media</a:t>
            </a:r>
          </a:p>
          <a:p>
            <a:pPr>
              <a:buFont typeface="Arial" panose="020B0604020202020204" pitchFamily="34" charset="0"/>
              <a:buChar char="•"/>
            </a:pPr>
            <a:endParaRPr lang="en-AU" b="0" dirty="0"/>
          </a:p>
          <a:p>
            <a:pPr>
              <a:buNone/>
            </a:pPr>
            <a:r>
              <a:rPr lang="en-AU" b="0" dirty="0"/>
              <a:t>In August 2020, following the initial lockdown: OAMS employed a full-time Exercise Physiologist (me). We began offering client consultations and expanding our Exercise Physiology service.</a:t>
            </a:r>
          </a:p>
          <a:p>
            <a:pPr>
              <a:buFont typeface="Arial" panose="020B0604020202020204" pitchFamily="34" charset="0"/>
              <a:buNone/>
            </a:pPr>
            <a:endParaRPr lang="en-AU" b="0" dirty="0"/>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5</a:t>
            </a:fld>
            <a:endParaRPr lang="en-AU"/>
          </a:p>
        </p:txBody>
      </p:sp>
    </p:spTree>
    <p:extLst>
      <p:ext uri="{BB962C8B-B14F-4D97-AF65-F5344CB8AC3E}">
        <p14:creationId xmlns:p14="http://schemas.microsoft.com/office/powerpoint/2010/main" val="1796259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0" dirty="0"/>
              <a:t>Since opening, Waluwin has continued to grow and adapt to better meet the needs of our community.</a:t>
            </a:r>
          </a:p>
          <a:p>
            <a:pPr>
              <a:buNone/>
            </a:pPr>
            <a:r>
              <a:rPr lang="en-AU" b="0" dirty="0"/>
              <a:t>Key Updates:</a:t>
            </a:r>
          </a:p>
          <a:p>
            <a:pPr>
              <a:buFont typeface="Arial" panose="020B0604020202020204" pitchFamily="34" charset="0"/>
              <a:buChar char="•"/>
            </a:pPr>
            <a:r>
              <a:rPr lang="en-AU" b="0" dirty="0"/>
              <a:t>Minor renovations to expand office space and support a growing team.</a:t>
            </a:r>
          </a:p>
          <a:p>
            <a:pPr>
              <a:buFont typeface="Arial" panose="020B0604020202020204" pitchFamily="34" charset="0"/>
              <a:buChar char="•"/>
            </a:pPr>
            <a:r>
              <a:rPr lang="en-AU" b="0" dirty="0"/>
              <a:t>Installation of outdoor exercise equipment to support diverse fitness programs.</a:t>
            </a:r>
          </a:p>
          <a:p>
            <a:pPr>
              <a:buFont typeface="Arial" panose="020B0604020202020204" pitchFamily="34" charset="0"/>
              <a:buChar char="•"/>
            </a:pPr>
            <a:r>
              <a:rPr lang="en-AU" b="0" dirty="0"/>
              <a:t>Currently under construction we have a new Waluwin building featuring a Hydrotherapy Pool, which will further enhance our rehabilitation and wellness services.</a:t>
            </a: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6</a:t>
            </a:fld>
            <a:endParaRPr lang="en-AU"/>
          </a:p>
        </p:txBody>
      </p:sp>
    </p:spTree>
    <p:extLst>
      <p:ext uri="{BB962C8B-B14F-4D97-AF65-F5344CB8AC3E}">
        <p14:creationId xmlns:p14="http://schemas.microsoft.com/office/powerpoint/2010/main" val="1128291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b="0" dirty="0"/>
              <a:t>Over the past 12–18 months, staffing at Waluwin has expanded significantly to meet increasing demand and broaden our service offerings.</a:t>
            </a:r>
          </a:p>
          <a:p>
            <a:pPr>
              <a:buNone/>
            </a:pPr>
            <a:r>
              <a:rPr lang="en-AU" b="0" dirty="0"/>
              <a:t>Current Staff at Waluwin:</a:t>
            </a:r>
          </a:p>
          <a:p>
            <a:pPr>
              <a:buFont typeface="Arial" panose="020B0604020202020204" pitchFamily="34" charset="0"/>
              <a:buChar char="•"/>
            </a:pPr>
            <a:r>
              <a:rPr lang="en-AU" b="0" dirty="0"/>
              <a:t>1 Diabetes Educator</a:t>
            </a:r>
          </a:p>
          <a:p>
            <a:pPr>
              <a:buFont typeface="Arial" panose="020B0604020202020204" pitchFamily="34" charset="0"/>
              <a:buChar char="•"/>
            </a:pPr>
            <a:r>
              <a:rPr lang="en-AU" b="0" dirty="0"/>
              <a:t>2 Exercise Physiologists</a:t>
            </a:r>
          </a:p>
          <a:p>
            <a:pPr>
              <a:buFont typeface="Arial" panose="020B0604020202020204" pitchFamily="34" charset="0"/>
              <a:buChar char="•"/>
            </a:pPr>
            <a:r>
              <a:rPr lang="en-AU" b="0" dirty="0"/>
              <a:t>1 Dietitian</a:t>
            </a:r>
          </a:p>
          <a:p>
            <a:pPr>
              <a:buFont typeface="Arial" panose="020B0604020202020204" pitchFamily="34" charset="0"/>
              <a:buChar char="•"/>
            </a:pPr>
            <a:r>
              <a:rPr lang="en-AU" b="0" dirty="0"/>
              <a:t>2 Part-Time Physiotherapists</a:t>
            </a:r>
          </a:p>
          <a:p>
            <a:pPr>
              <a:buFont typeface="Arial" panose="020B0604020202020204" pitchFamily="34" charset="0"/>
              <a:buChar char="•"/>
            </a:pPr>
            <a:r>
              <a:rPr lang="en-AU" b="0" dirty="0"/>
              <a:t>2 Tackling Indigenous Smoking (TIS) Workers</a:t>
            </a:r>
          </a:p>
          <a:p>
            <a:pPr>
              <a:buFont typeface="Arial" panose="020B0604020202020204" pitchFamily="34" charset="0"/>
              <a:buChar char="•"/>
            </a:pPr>
            <a:r>
              <a:rPr lang="en-AU" b="0" dirty="0"/>
              <a:t>3 Allied Health Assistants, with dual roles:</a:t>
            </a:r>
          </a:p>
          <a:p>
            <a:pPr marL="742950" lvl="1" indent="-285750">
              <a:buFont typeface="Arial" panose="020B0604020202020204" pitchFamily="34" charset="0"/>
              <a:buChar char="•"/>
            </a:pPr>
            <a:r>
              <a:rPr lang="en-AU" b="0" dirty="0"/>
              <a:t>One also serves as a Personal Trainer</a:t>
            </a:r>
          </a:p>
          <a:p>
            <a:pPr marL="742950" lvl="1" indent="-285750">
              <a:buFont typeface="Arial" panose="020B0604020202020204" pitchFamily="34" charset="0"/>
              <a:buChar char="•"/>
            </a:pPr>
            <a:r>
              <a:rPr lang="en-AU" b="0" dirty="0"/>
              <a:t>One also works as a Care Navigator</a:t>
            </a:r>
          </a:p>
          <a:p>
            <a:pPr>
              <a:buFont typeface="Arial" panose="020B0604020202020204" pitchFamily="34" charset="0"/>
              <a:buChar char="•"/>
            </a:pPr>
            <a:r>
              <a:rPr lang="en-AU" b="0" dirty="0"/>
              <a:t>Visiting Sports Doctor – available monthly</a:t>
            </a:r>
          </a:p>
          <a:p>
            <a:r>
              <a:rPr lang="en-AU" b="0" dirty="0"/>
              <a:t>This multidisciplinary team ensures we provide holistic, culturally safe care to our community.</a:t>
            </a: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7</a:t>
            </a:fld>
            <a:endParaRPr lang="en-AU"/>
          </a:p>
        </p:txBody>
      </p:sp>
    </p:spTree>
    <p:extLst>
      <p:ext uri="{BB962C8B-B14F-4D97-AF65-F5344CB8AC3E}">
        <p14:creationId xmlns:p14="http://schemas.microsoft.com/office/powerpoint/2010/main" val="1618906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another look at our team and their role’s</a:t>
            </a:r>
          </a:p>
        </p:txBody>
      </p:sp>
      <p:sp>
        <p:nvSpPr>
          <p:cNvPr id="4" name="Slide Number Placeholder 3"/>
          <p:cNvSpPr>
            <a:spLocks noGrp="1"/>
          </p:cNvSpPr>
          <p:nvPr>
            <p:ph type="sldNum" sz="quarter" idx="5"/>
          </p:nvPr>
        </p:nvSpPr>
        <p:spPr/>
        <p:txBody>
          <a:bodyPr/>
          <a:lstStyle/>
          <a:p>
            <a:fld id="{BAB5A16E-78E2-4B82-9E9B-0417F1550728}" type="slidenum">
              <a:rPr lang="en-AU" smtClean="0"/>
              <a:t>8</a:t>
            </a:fld>
            <a:endParaRPr lang="en-AU"/>
          </a:p>
        </p:txBody>
      </p:sp>
    </p:spTree>
    <p:extLst>
      <p:ext uri="{BB962C8B-B14F-4D97-AF65-F5344CB8AC3E}">
        <p14:creationId xmlns:p14="http://schemas.microsoft.com/office/powerpoint/2010/main" val="631510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AU" sz="1000" b="1" kern="100" dirty="0">
                <a:effectLst/>
                <a:latin typeface="Aptos" panose="020B0004020202020204" pitchFamily="34" charset="0"/>
                <a:ea typeface="Aptos" panose="020B0004020202020204" pitchFamily="34" charset="0"/>
                <a:cs typeface="Times New Roman" panose="02020603050405020304" pitchFamily="18" charset="0"/>
              </a:rPr>
              <a:t>1. Core Clinical Services</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At Waluwin, our core clinical services focus on delivering personalized consultations and tailored sessions across multiple disciplines:</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Physiotherapy</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Exercise Physiology</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Dietetics</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Personal Training</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These services form the foundation of our commitment to improving individual health and wellbeing.</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000" b="1" kern="100" dirty="0">
                <a:effectLst/>
                <a:latin typeface="Aptos" panose="020B0004020202020204" pitchFamily="34" charset="0"/>
                <a:ea typeface="Aptos" panose="020B0004020202020204" pitchFamily="34" charset="0"/>
                <a:cs typeface="Times New Roman" panose="02020603050405020304" pitchFamily="18" charset="0"/>
              </a:rPr>
              <a:t>2. Group Classes</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We currently run </a:t>
            </a:r>
            <a:r>
              <a:rPr lang="en-AU" sz="1000" b="1" kern="100" dirty="0">
                <a:effectLst/>
                <a:latin typeface="Aptos" panose="020B0004020202020204" pitchFamily="34" charset="0"/>
                <a:ea typeface="Aptos" panose="020B0004020202020204" pitchFamily="34" charset="0"/>
                <a:cs typeface="Times New Roman" panose="02020603050405020304" pitchFamily="18" charset="0"/>
              </a:rPr>
              <a:t>7 group fitness classes per week</a:t>
            </a:r>
            <a:r>
              <a:rPr lang="en-AU" sz="1000" kern="100" dirty="0">
                <a:effectLst/>
                <a:latin typeface="Aptos" panose="020B0004020202020204" pitchFamily="34" charset="0"/>
                <a:ea typeface="Aptos" panose="020B0004020202020204" pitchFamily="34" charset="0"/>
                <a:cs typeface="Times New Roman" panose="02020603050405020304" pitchFamily="18" charset="0"/>
              </a:rPr>
              <a:t>, including:</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A general fitness class</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A class tailored for women over 45</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A dedicated teen girls class</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Each class has a capacity of 10 participants, and we are pleased to see attendance nearing full capacity across the board.</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000" b="1" kern="100" dirty="0">
                <a:effectLst/>
                <a:latin typeface="Aptos" panose="020B0004020202020204" pitchFamily="34" charset="0"/>
                <a:ea typeface="Aptos" panose="020B0004020202020204" pitchFamily="34" charset="0"/>
                <a:cs typeface="Times New Roman" panose="02020603050405020304" pitchFamily="18" charset="0"/>
              </a:rPr>
              <a:t>3. Community-Funded Programs</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We deliver two funded programs supporting the Orange community:</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b="1" kern="100" dirty="0">
                <a:effectLst/>
                <a:latin typeface="Aptos" panose="020B0004020202020204" pitchFamily="34" charset="0"/>
                <a:ea typeface="Aptos" panose="020B0004020202020204" pitchFamily="34" charset="0"/>
                <a:cs typeface="Times New Roman" panose="02020603050405020304" pitchFamily="18" charset="0"/>
              </a:rPr>
              <a:t>Healthy Ageing Program</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Focused on fall prevention for older adults, this initiative includes:</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Strength and balance training</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Nutrition support and education</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b="1" kern="100" dirty="0">
                <a:effectLst/>
                <a:latin typeface="Aptos" panose="020B0004020202020204" pitchFamily="34" charset="0"/>
                <a:ea typeface="Aptos" panose="020B0004020202020204" pitchFamily="34" charset="0"/>
                <a:cs typeface="Times New Roman" panose="02020603050405020304" pitchFamily="18" charset="0"/>
              </a:rPr>
              <a:t>Social Connections Program</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Aimed at reducing social isolation, this program fosters community ties through:</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“Walk and Talk” sessions with coffee</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SzPts val="1000"/>
              <a:buFont typeface="Courier New" panose="02070309020205020404" pitchFamily="49" charset="0"/>
              <a:buChar char="o"/>
              <a:tabLst>
                <a:tab pos="9144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Cooking and sharing a meal with one another</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000" b="1" kern="100" dirty="0">
                <a:effectLst/>
                <a:latin typeface="Aptos" panose="020B0004020202020204" pitchFamily="34" charset="0"/>
                <a:ea typeface="Aptos" panose="020B0004020202020204" pitchFamily="34" charset="0"/>
                <a:cs typeface="Times New Roman" panose="02020603050405020304" pitchFamily="18" charset="0"/>
              </a:rPr>
              <a:t>4. Diabetes Education Program</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Through Medicare funding, we offer an 8-week Type 2 Diabetes Group Program, which includes:</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A Dietitian</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A Diabetes Educator</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An Exercise Physiologist</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This collaborative approach supports participants in managing their condition effectively.</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000" b="1" kern="100" dirty="0">
                <a:effectLst/>
                <a:latin typeface="Aptos" panose="020B0004020202020204" pitchFamily="34" charset="0"/>
                <a:ea typeface="Aptos" panose="020B0004020202020204" pitchFamily="34" charset="0"/>
                <a:cs typeface="Times New Roman" panose="02020603050405020304" pitchFamily="18" charset="0"/>
              </a:rPr>
              <a:t>5. Student Education &amp; Placement</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Waluwin proudly hosts university students from:</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Physiotherapy</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Exercise Physiology</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Occupational Therapy</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We offer both project-based placements and clinical physiotherapy placements, contributing to the development of future healthcare professionals.</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000" b="1" kern="100" dirty="0">
                <a:effectLst/>
                <a:latin typeface="Aptos" panose="020B0004020202020204" pitchFamily="34" charset="0"/>
                <a:ea typeface="Aptos" panose="020B0004020202020204" pitchFamily="34" charset="0"/>
                <a:cs typeface="Times New Roman" panose="02020603050405020304" pitchFamily="18" charset="0"/>
              </a:rPr>
              <a:t>6. Health Promotion – Tackling Smoking &amp; Vaping</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Our </a:t>
            </a:r>
            <a:r>
              <a:rPr lang="en-AU" sz="1000" b="1" kern="100" dirty="0">
                <a:effectLst/>
                <a:latin typeface="Aptos" panose="020B0004020202020204" pitchFamily="34" charset="0"/>
                <a:ea typeface="Aptos" panose="020B0004020202020204" pitchFamily="34" charset="0"/>
                <a:cs typeface="Times New Roman" panose="02020603050405020304" pitchFamily="18" charset="0"/>
              </a:rPr>
              <a:t>TIS (Tackling Indigenous Smoking)</a:t>
            </a:r>
            <a:r>
              <a:rPr lang="en-AU" sz="1000" kern="100" dirty="0">
                <a:effectLst/>
                <a:latin typeface="Aptos" panose="020B0004020202020204" pitchFamily="34" charset="0"/>
                <a:ea typeface="Aptos" panose="020B0004020202020204" pitchFamily="34" charset="0"/>
                <a:cs typeface="Times New Roman" panose="02020603050405020304" pitchFamily="18" charset="0"/>
              </a:rPr>
              <a:t> team leads health promotion initiatives around smoking and vaping cessation by:</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Attending community events and schools</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AU" sz="1000" kern="100" dirty="0">
                <a:effectLst/>
                <a:latin typeface="Aptos" panose="020B0004020202020204" pitchFamily="34" charset="0"/>
                <a:ea typeface="Aptos" panose="020B0004020202020204" pitchFamily="34" charset="0"/>
                <a:cs typeface="Times New Roman" panose="02020603050405020304" pitchFamily="18" charset="0"/>
              </a:rPr>
              <a:t>Delivering educational sessions focused on quitting and staying smoke-free</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000" b="1" kern="100" dirty="0">
                <a:effectLst/>
                <a:latin typeface="Aptos" panose="020B0004020202020204" pitchFamily="34" charset="0"/>
                <a:ea typeface="Aptos" panose="020B0004020202020204" pitchFamily="34" charset="0"/>
                <a:cs typeface="Times New Roman" panose="02020603050405020304" pitchFamily="18" charset="0"/>
              </a:rPr>
              <a:t>7. Allied Health Assistant Support</a:t>
            </a:r>
            <a:br>
              <a:rPr lang="en-AU" sz="1000" kern="100" dirty="0">
                <a:effectLst/>
                <a:latin typeface="Aptos" panose="020B0004020202020204" pitchFamily="34" charset="0"/>
                <a:ea typeface="Aptos" panose="020B0004020202020204" pitchFamily="34" charset="0"/>
                <a:cs typeface="Times New Roman" panose="02020603050405020304" pitchFamily="18" charset="0"/>
              </a:rPr>
            </a:br>
            <a:r>
              <a:rPr lang="en-AU" sz="1000" kern="100" dirty="0">
                <a:effectLst/>
                <a:latin typeface="Aptos" panose="020B0004020202020204" pitchFamily="34" charset="0"/>
                <a:ea typeface="Aptos" panose="020B0004020202020204" pitchFamily="34" charset="0"/>
                <a:cs typeface="Times New Roman" panose="02020603050405020304" pitchFamily="18" charset="0"/>
              </a:rPr>
              <a:t>Our </a:t>
            </a:r>
            <a:r>
              <a:rPr lang="en-AU" sz="1000" b="1" kern="100" dirty="0">
                <a:effectLst/>
                <a:latin typeface="Aptos" panose="020B0004020202020204" pitchFamily="34" charset="0"/>
                <a:ea typeface="Aptos" panose="020B0004020202020204" pitchFamily="34" charset="0"/>
                <a:cs typeface="Times New Roman" panose="02020603050405020304" pitchFamily="18" charset="0"/>
              </a:rPr>
              <a:t>Allied Health Assistants (AHAs)</a:t>
            </a:r>
            <a:r>
              <a:rPr lang="en-AU" sz="1000" kern="100" dirty="0">
                <a:effectLst/>
                <a:latin typeface="Aptos" panose="020B0004020202020204" pitchFamily="34" charset="0"/>
                <a:ea typeface="Aptos" panose="020B0004020202020204" pitchFamily="34" charset="0"/>
                <a:cs typeface="Times New Roman" panose="02020603050405020304" pitchFamily="18" charset="0"/>
              </a:rPr>
              <a:t> also support visiting speech and hearing clinics, ensuring broader access to essential communication and auditory services.</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AB5A16E-78E2-4B82-9E9B-0417F1550728}" type="slidenum">
              <a:rPr lang="en-AU" smtClean="0"/>
              <a:t>9</a:t>
            </a:fld>
            <a:endParaRPr lang="en-AU"/>
          </a:p>
        </p:txBody>
      </p:sp>
    </p:spTree>
    <p:extLst>
      <p:ext uri="{BB962C8B-B14F-4D97-AF65-F5344CB8AC3E}">
        <p14:creationId xmlns:p14="http://schemas.microsoft.com/office/powerpoint/2010/main" val="2604528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As we know, this is the AMS model of care. </a:t>
            </a:r>
          </a:p>
          <a:p>
            <a:r>
              <a:rPr lang="en-US" dirty="0">
                <a:ea typeface="Calibri"/>
                <a:cs typeface="Calibri"/>
              </a:rPr>
              <a:t>- And this is where we sit in this model. </a:t>
            </a:r>
          </a:p>
        </p:txBody>
      </p:sp>
      <p:sp>
        <p:nvSpPr>
          <p:cNvPr id="4" name="Slide Number Placeholder 3"/>
          <p:cNvSpPr>
            <a:spLocks noGrp="1"/>
          </p:cNvSpPr>
          <p:nvPr>
            <p:ph type="sldNum" sz="quarter" idx="5"/>
          </p:nvPr>
        </p:nvSpPr>
        <p:spPr/>
        <p:txBody>
          <a:bodyPr/>
          <a:lstStyle/>
          <a:p>
            <a:fld id="{BAB5A16E-78E2-4B82-9E9B-0417F1550728}" type="slidenum">
              <a:rPr lang="en-AU" smtClean="0"/>
              <a:t>10</a:t>
            </a:fld>
            <a:endParaRPr lang="en-AU"/>
          </a:p>
        </p:txBody>
      </p:sp>
    </p:spTree>
    <p:extLst>
      <p:ext uri="{BB962C8B-B14F-4D97-AF65-F5344CB8AC3E}">
        <p14:creationId xmlns:p14="http://schemas.microsoft.com/office/powerpoint/2010/main" val="2949728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8191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13336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2986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u-win">
    <p:spTree>
      <p:nvGrpSpPr>
        <p:cNvPr id="1" name=""/>
        <p:cNvGrpSpPr/>
        <p:nvPr/>
      </p:nvGrpSpPr>
      <p:grpSpPr>
        <a:xfrm>
          <a:off x="0" y="0"/>
          <a:ext cx="0" cy="0"/>
          <a:chOff x="0" y="0"/>
          <a:chExt cx="0" cy="0"/>
        </a:xfrm>
      </p:grpSpPr>
      <p:grpSp>
        <p:nvGrpSpPr>
          <p:cNvPr id="6" name="Group 5"/>
          <p:cNvGrpSpPr/>
          <p:nvPr userDrawn="1"/>
        </p:nvGrpSpPr>
        <p:grpSpPr>
          <a:xfrm rot="5400000">
            <a:off x="5297102" y="-22610"/>
            <a:ext cx="1600975" cy="12195174"/>
            <a:chOff x="-62230" y="-1155"/>
            <a:chExt cx="1280924" cy="4437265"/>
          </a:xfrm>
        </p:grpSpPr>
        <p:sp>
          <p:nvSpPr>
            <p:cNvPr id="7" name="Freeform 6"/>
            <p:cNvSpPr/>
            <p:nvPr/>
          </p:nvSpPr>
          <p:spPr>
            <a:xfrm>
              <a:off x="-62230" y="0"/>
              <a:ext cx="1113584" cy="4436110"/>
            </a:xfrm>
            <a:custGeom>
              <a:avLst/>
              <a:gdLst/>
              <a:ahLst/>
              <a:cxnLst/>
              <a:rect l="l" t="t" r="r" b="b"/>
              <a:pathLst>
                <a:path w="1113584" h="4436110">
                  <a:moveTo>
                    <a:pt x="720090" y="2504440"/>
                  </a:moveTo>
                  <a:cubicBezTo>
                    <a:pt x="1113584" y="1358900"/>
                    <a:pt x="641350" y="843280"/>
                    <a:pt x="461010" y="548640"/>
                  </a:cubicBezTo>
                  <a:cubicBezTo>
                    <a:pt x="195580" y="115570"/>
                    <a:pt x="262890" y="0"/>
                    <a:pt x="262890" y="0"/>
                  </a:cubicBezTo>
                  <a:lnTo>
                    <a:pt x="59690" y="0"/>
                  </a:lnTo>
                  <a:cubicBezTo>
                    <a:pt x="119380" y="441960"/>
                    <a:pt x="1113584"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BC206E"/>
            </a:solidFill>
          </p:spPr>
        </p:sp>
        <p:sp>
          <p:nvSpPr>
            <p:cNvPr id="8" name="Freeform 7"/>
            <p:cNvSpPr/>
            <p:nvPr/>
          </p:nvSpPr>
          <p:spPr>
            <a:xfrm>
              <a:off x="120650" y="0"/>
              <a:ext cx="928164" cy="4436110"/>
            </a:xfrm>
            <a:custGeom>
              <a:avLst/>
              <a:gdLst/>
              <a:ahLst/>
              <a:cxnLst/>
              <a:rect l="l" t="t" r="r" b="b"/>
              <a:pathLst>
                <a:path w="928164" h="4436110">
                  <a:moveTo>
                    <a:pt x="511810" y="3030220"/>
                  </a:moveTo>
                  <a:cubicBezTo>
                    <a:pt x="892810" y="1957070"/>
                    <a:pt x="928164" y="1464310"/>
                    <a:pt x="585470" y="820420"/>
                  </a:cubicBezTo>
                  <a:cubicBezTo>
                    <a:pt x="212090" y="254000"/>
                    <a:pt x="264160" y="0"/>
                    <a:pt x="264160" y="0"/>
                  </a:cubicBezTo>
                  <a:lnTo>
                    <a:pt x="77470" y="0"/>
                  </a:lnTo>
                  <a:cubicBezTo>
                    <a:pt x="77470" y="0"/>
                    <a:pt x="10160" y="115570"/>
                    <a:pt x="275590" y="548640"/>
                  </a:cubicBezTo>
                  <a:cubicBezTo>
                    <a:pt x="455930" y="843280"/>
                    <a:pt x="928164"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BC4999"/>
            </a:solidFill>
          </p:spPr>
        </p:sp>
        <p:sp>
          <p:nvSpPr>
            <p:cNvPr id="9" name="Freeform 8"/>
            <p:cNvSpPr/>
            <p:nvPr/>
          </p:nvSpPr>
          <p:spPr>
            <a:xfrm>
              <a:off x="378662" y="-1155"/>
              <a:ext cx="840032" cy="4437265"/>
            </a:xfrm>
            <a:custGeom>
              <a:avLst/>
              <a:gdLst>
                <a:gd name="connsiteX0" fmla="*/ 667611 w 1419215"/>
                <a:gd name="connsiteY0" fmla="*/ 0 h 4436110"/>
                <a:gd name="connsiteX1" fmla="*/ 2337 w 1419215"/>
                <a:gd name="connsiteY1" fmla="*/ 0 h 4436110"/>
                <a:gd name="connsiteX2" fmla="*/ 323647 w 1419215"/>
                <a:gd name="connsiteY2" fmla="*/ 820420 h 4436110"/>
                <a:gd name="connsiteX3" fmla="*/ 249987 w 1419215"/>
                <a:gd name="connsiteY3" fmla="*/ 3030220 h 4436110"/>
                <a:gd name="connsiteX4" fmla="*/ 570027 w 1419215"/>
                <a:gd name="connsiteY4" fmla="*/ 4436110 h 4436110"/>
                <a:gd name="connsiteX5" fmla="*/ 923860 w 1419215"/>
                <a:gd name="connsiteY5" fmla="*/ 4436110 h 4436110"/>
                <a:gd name="connsiteX6" fmla="*/ 1419215 w 1419215"/>
                <a:gd name="connsiteY6" fmla="*/ 0 h 4436110"/>
                <a:gd name="connsiteX7" fmla="*/ 667611 w 1419215"/>
                <a:gd name="connsiteY7" fmla="*/ 0 h 4436110"/>
                <a:gd name="connsiteX0" fmla="*/ 667611 w 1419215"/>
                <a:gd name="connsiteY0" fmla="*/ 0 h 4436110"/>
                <a:gd name="connsiteX1" fmla="*/ 2337 w 1419215"/>
                <a:gd name="connsiteY1" fmla="*/ 0 h 4436110"/>
                <a:gd name="connsiteX2" fmla="*/ 323647 w 1419215"/>
                <a:gd name="connsiteY2" fmla="*/ 820420 h 4436110"/>
                <a:gd name="connsiteX3" fmla="*/ 249987 w 1419215"/>
                <a:gd name="connsiteY3" fmla="*/ 3030220 h 4436110"/>
                <a:gd name="connsiteX4" fmla="*/ 570027 w 1419215"/>
                <a:gd name="connsiteY4" fmla="*/ 4436110 h 4436110"/>
                <a:gd name="connsiteX5" fmla="*/ 862893 w 1419215"/>
                <a:gd name="connsiteY5" fmla="*/ 4436110 h 4436110"/>
                <a:gd name="connsiteX6" fmla="*/ 1419215 w 1419215"/>
                <a:gd name="connsiteY6" fmla="*/ 0 h 4436110"/>
                <a:gd name="connsiteX7" fmla="*/ 667611 w 1419215"/>
                <a:gd name="connsiteY7" fmla="*/ 0 h 4436110"/>
                <a:gd name="connsiteX0" fmla="*/ 667611 w 1419215"/>
                <a:gd name="connsiteY0" fmla="*/ 0 h 4436110"/>
                <a:gd name="connsiteX1" fmla="*/ 2337 w 1419215"/>
                <a:gd name="connsiteY1" fmla="*/ 0 h 4436110"/>
                <a:gd name="connsiteX2" fmla="*/ 323647 w 1419215"/>
                <a:gd name="connsiteY2" fmla="*/ 820420 h 4436110"/>
                <a:gd name="connsiteX3" fmla="*/ 249987 w 1419215"/>
                <a:gd name="connsiteY3" fmla="*/ 3030220 h 4436110"/>
                <a:gd name="connsiteX4" fmla="*/ 570027 w 1419215"/>
                <a:gd name="connsiteY4" fmla="*/ 4436110 h 4436110"/>
                <a:gd name="connsiteX5" fmla="*/ 771442 w 1419215"/>
                <a:gd name="connsiteY5" fmla="*/ 4436110 h 4436110"/>
                <a:gd name="connsiteX6" fmla="*/ 1419215 w 1419215"/>
                <a:gd name="connsiteY6" fmla="*/ 0 h 4436110"/>
                <a:gd name="connsiteX7" fmla="*/ 667611 w 1419215"/>
                <a:gd name="connsiteY7" fmla="*/ 0 h 4436110"/>
                <a:gd name="connsiteX0" fmla="*/ 667611 w 1419215"/>
                <a:gd name="connsiteY0" fmla="*/ 0 h 4436110"/>
                <a:gd name="connsiteX1" fmla="*/ 2337 w 1419215"/>
                <a:gd name="connsiteY1" fmla="*/ 0 h 4436110"/>
                <a:gd name="connsiteX2" fmla="*/ 323647 w 1419215"/>
                <a:gd name="connsiteY2" fmla="*/ 820420 h 4436110"/>
                <a:gd name="connsiteX3" fmla="*/ 249987 w 1419215"/>
                <a:gd name="connsiteY3" fmla="*/ 3030220 h 4436110"/>
                <a:gd name="connsiteX4" fmla="*/ 570027 w 1419215"/>
                <a:gd name="connsiteY4" fmla="*/ 4436110 h 4436110"/>
                <a:gd name="connsiteX5" fmla="*/ 814118 w 1419215"/>
                <a:gd name="connsiteY5" fmla="*/ 4436110 h 4436110"/>
                <a:gd name="connsiteX6" fmla="*/ 1419215 w 1419215"/>
                <a:gd name="connsiteY6" fmla="*/ 0 h 4436110"/>
                <a:gd name="connsiteX7" fmla="*/ 667611 w 1419215"/>
                <a:gd name="connsiteY7" fmla="*/ 0 h 4436110"/>
                <a:gd name="connsiteX0" fmla="*/ 667611 w 821740"/>
                <a:gd name="connsiteY0" fmla="*/ 0 h 4436110"/>
                <a:gd name="connsiteX1" fmla="*/ 2337 w 821740"/>
                <a:gd name="connsiteY1" fmla="*/ 0 h 4436110"/>
                <a:gd name="connsiteX2" fmla="*/ 323647 w 821740"/>
                <a:gd name="connsiteY2" fmla="*/ 820420 h 4436110"/>
                <a:gd name="connsiteX3" fmla="*/ 249987 w 821740"/>
                <a:gd name="connsiteY3" fmla="*/ 3030220 h 4436110"/>
                <a:gd name="connsiteX4" fmla="*/ 570027 w 821740"/>
                <a:gd name="connsiteY4" fmla="*/ 4436110 h 4436110"/>
                <a:gd name="connsiteX5" fmla="*/ 814118 w 821740"/>
                <a:gd name="connsiteY5" fmla="*/ 4436110 h 4436110"/>
                <a:gd name="connsiteX6" fmla="*/ 821740 w 821740"/>
                <a:gd name="connsiteY6" fmla="*/ 2773 h 4436110"/>
                <a:gd name="connsiteX7" fmla="*/ 667611 w 821740"/>
                <a:gd name="connsiteY7" fmla="*/ 0 h 4436110"/>
                <a:gd name="connsiteX0" fmla="*/ 667611 w 814198"/>
                <a:gd name="connsiteY0" fmla="*/ 0 h 4436110"/>
                <a:gd name="connsiteX1" fmla="*/ 2337 w 814198"/>
                <a:gd name="connsiteY1" fmla="*/ 0 h 4436110"/>
                <a:gd name="connsiteX2" fmla="*/ 323647 w 814198"/>
                <a:gd name="connsiteY2" fmla="*/ 820420 h 4436110"/>
                <a:gd name="connsiteX3" fmla="*/ 249987 w 814198"/>
                <a:gd name="connsiteY3" fmla="*/ 3030220 h 4436110"/>
                <a:gd name="connsiteX4" fmla="*/ 570027 w 814198"/>
                <a:gd name="connsiteY4" fmla="*/ 4436110 h 4436110"/>
                <a:gd name="connsiteX5" fmla="*/ 814118 w 814198"/>
                <a:gd name="connsiteY5" fmla="*/ 4436110 h 4436110"/>
                <a:gd name="connsiteX6" fmla="*/ 760773 w 814198"/>
                <a:gd name="connsiteY6" fmla="*/ 5546 h 4436110"/>
                <a:gd name="connsiteX7" fmla="*/ 667611 w 814198"/>
                <a:gd name="connsiteY7" fmla="*/ 0 h 4436110"/>
                <a:gd name="connsiteX0" fmla="*/ 667611 w 833933"/>
                <a:gd name="connsiteY0" fmla="*/ 11090 h 4447200"/>
                <a:gd name="connsiteX1" fmla="*/ 2337 w 833933"/>
                <a:gd name="connsiteY1" fmla="*/ 11090 h 4447200"/>
                <a:gd name="connsiteX2" fmla="*/ 323647 w 833933"/>
                <a:gd name="connsiteY2" fmla="*/ 831510 h 4447200"/>
                <a:gd name="connsiteX3" fmla="*/ 249987 w 833933"/>
                <a:gd name="connsiteY3" fmla="*/ 3041310 h 4447200"/>
                <a:gd name="connsiteX4" fmla="*/ 570027 w 833933"/>
                <a:gd name="connsiteY4" fmla="*/ 4447200 h 4447200"/>
                <a:gd name="connsiteX5" fmla="*/ 814118 w 833933"/>
                <a:gd name="connsiteY5" fmla="*/ 4447200 h 4447200"/>
                <a:gd name="connsiteX6" fmla="*/ 833933 w 833933"/>
                <a:gd name="connsiteY6" fmla="*/ 0 h 4447200"/>
                <a:gd name="connsiteX7" fmla="*/ 667611 w 833933"/>
                <a:gd name="connsiteY7" fmla="*/ 11090 h 4447200"/>
                <a:gd name="connsiteX0" fmla="*/ 667611 w 833935"/>
                <a:gd name="connsiteY0" fmla="*/ 0 h 4436110"/>
                <a:gd name="connsiteX1" fmla="*/ 2337 w 833935"/>
                <a:gd name="connsiteY1" fmla="*/ 0 h 4436110"/>
                <a:gd name="connsiteX2" fmla="*/ 323647 w 833935"/>
                <a:gd name="connsiteY2" fmla="*/ 820420 h 4436110"/>
                <a:gd name="connsiteX3" fmla="*/ 249987 w 833935"/>
                <a:gd name="connsiteY3" fmla="*/ 3030220 h 4436110"/>
                <a:gd name="connsiteX4" fmla="*/ 570027 w 833935"/>
                <a:gd name="connsiteY4" fmla="*/ 4436110 h 4436110"/>
                <a:gd name="connsiteX5" fmla="*/ 814118 w 833935"/>
                <a:gd name="connsiteY5" fmla="*/ 4436110 h 4436110"/>
                <a:gd name="connsiteX6" fmla="*/ 833935 w 833935"/>
                <a:gd name="connsiteY6" fmla="*/ 2773 h 4436110"/>
                <a:gd name="connsiteX7" fmla="*/ 667611 w 833935"/>
                <a:gd name="connsiteY7" fmla="*/ 0 h 4436110"/>
                <a:gd name="connsiteX0" fmla="*/ 667611 w 840032"/>
                <a:gd name="connsiteY0" fmla="*/ 0 h 4436110"/>
                <a:gd name="connsiteX1" fmla="*/ 2337 w 840032"/>
                <a:gd name="connsiteY1" fmla="*/ 0 h 4436110"/>
                <a:gd name="connsiteX2" fmla="*/ 323647 w 840032"/>
                <a:gd name="connsiteY2" fmla="*/ 820420 h 4436110"/>
                <a:gd name="connsiteX3" fmla="*/ 249987 w 840032"/>
                <a:gd name="connsiteY3" fmla="*/ 3030220 h 4436110"/>
                <a:gd name="connsiteX4" fmla="*/ 570027 w 840032"/>
                <a:gd name="connsiteY4" fmla="*/ 4436110 h 4436110"/>
                <a:gd name="connsiteX5" fmla="*/ 814118 w 840032"/>
                <a:gd name="connsiteY5" fmla="*/ 4436110 h 4436110"/>
                <a:gd name="connsiteX6" fmla="*/ 840032 w 840032"/>
                <a:gd name="connsiteY6" fmla="*/ 0 h 4436110"/>
                <a:gd name="connsiteX7" fmla="*/ 667611 w 840032"/>
                <a:gd name="connsiteY7" fmla="*/ 0 h 4436110"/>
                <a:gd name="connsiteX0" fmla="*/ 667611 w 840032"/>
                <a:gd name="connsiteY0" fmla="*/ 0 h 4436110"/>
                <a:gd name="connsiteX1" fmla="*/ 2337 w 840032"/>
                <a:gd name="connsiteY1" fmla="*/ 0 h 4436110"/>
                <a:gd name="connsiteX2" fmla="*/ 323647 w 840032"/>
                <a:gd name="connsiteY2" fmla="*/ 820420 h 4436110"/>
                <a:gd name="connsiteX3" fmla="*/ 249987 w 840032"/>
                <a:gd name="connsiteY3" fmla="*/ 3030220 h 4436110"/>
                <a:gd name="connsiteX4" fmla="*/ 570027 w 840032"/>
                <a:gd name="connsiteY4" fmla="*/ 4436110 h 4436110"/>
                <a:gd name="connsiteX5" fmla="*/ 819198 w 840032"/>
                <a:gd name="connsiteY5" fmla="*/ 4436110 h 4436110"/>
                <a:gd name="connsiteX6" fmla="*/ 840032 w 840032"/>
                <a:gd name="connsiteY6" fmla="*/ 0 h 4436110"/>
                <a:gd name="connsiteX7" fmla="*/ 667611 w 840032"/>
                <a:gd name="connsiteY7" fmla="*/ 0 h 4436110"/>
                <a:gd name="connsiteX0" fmla="*/ 667611 w 840032"/>
                <a:gd name="connsiteY0" fmla="*/ 0 h 4436110"/>
                <a:gd name="connsiteX1" fmla="*/ 2337 w 840032"/>
                <a:gd name="connsiteY1" fmla="*/ 0 h 4436110"/>
                <a:gd name="connsiteX2" fmla="*/ 323647 w 840032"/>
                <a:gd name="connsiteY2" fmla="*/ 820420 h 4436110"/>
                <a:gd name="connsiteX3" fmla="*/ 249987 w 840032"/>
                <a:gd name="connsiteY3" fmla="*/ 3030220 h 4436110"/>
                <a:gd name="connsiteX4" fmla="*/ 570027 w 840032"/>
                <a:gd name="connsiteY4" fmla="*/ 4436110 h 4436110"/>
                <a:gd name="connsiteX5" fmla="*/ 826819 w 840032"/>
                <a:gd name="connsiteY5" fmla="*/ 4434955 h 4436110"/>
                <a:gd name="connsiteX6" fmla="*/ 840032 w 840032"/>
                <a:gd name="connsiteY6" fmla="*/ 0 h 4436110"/>
                <a:gd name="connsiteX7" fmla="*/ 667611 w 840032"/>
                <a:gd name="connsiteY7" fmla="*/ 0 h 4436110"/>
                <a:gd name="connsiteX0" fmla="*/ 667611 w 840032"/>
                <a:gd name="connsiteY0" fmla="*/ 1155 h 4437265"/>
                <a:gd name="connsiteX1" fmla="*/ 2337 w 840032"/>
                <a:gd name="connsiteY1" fmla="*/ 1155 h 4437265"/>
                <a:gd name="connsiteX2" fmla="*/ 323647 w 840032"/>
                <a:gd name="connsiteY2" fmla="*/ 821575 h 4437265"/>
                <a:gd name="connsiteX3" fmla="*/ 249987 w 840032"/>
                <a:gd name="connsiteY3" fmla="*/ 3031375 h 4437265"/>
                <a:gd name="connsiteX4" fmla="*/ 570027 w 840032"/>
                <a:gd name="connsiteY4" fmla="*/ 4437265 h 4437265"/>
                <a:gd name="connsiteX5" fmla="*/ 826819 w 840032"/>
                <a:gd name="connsiteY5" fmla="*/ 4436110 h 4437265"/>
                <a:gd name="connsiteX6" fmla="*/ 840032 w 840032"/>
                <a:gd name="connsiteY6" fmla="*/ 0 h 4437265"/>
                <a:gd name="connsiteX7" fmla="*/ 667611 w 840032"/>
                <a:gd name="connsiteY7" fmla="*/ 1155 h 44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0032" h="4437265">
                  <a:moveTo>
                    <a:pt x="667611" y="1155"/>
                  </a:moveTo>
                  <a:lnTo>
                    <a:pt x="2337" y="1155"/>
                  </a:lnTo>
                  <a:cubicBezTo>
                    <a:pt x="2337" y="1155"/>
                    <a:pt x="-48463" y="255155"/>
                    <a:pt x="323647" y="821575"/>
                  </a:cubicBezTo>
                  <a:cubicBezTo>
                    <a:pt x="667611" y="1464195"/>
                    <a:pt x="630987" y="1958225"/>
                    <a:pt x="249987" y="3031375"/>
                  </a:cubicBezTo>
                  <a:cubicBezTo>
                    <a:pt x="3607" y="3726065"/>
                    <a:pt x="570027" y="4437265"/>
                    <a:pt x="570027" y="4437265"/>
                  </a:cubicBezTo>
                  <a:lnTo>
                    <a:pt x="826819" y="4436110"/>
                  </a:lnTo>
                  <a:cubicBezTo>
                    <a:pt x="829360" y="2958331"/>
                    <a:pt x="837491" y="1477779"/>
                    <a:pt x="840032" y="0"/>
                  </a:cubicBezTo>
                  <a:lnTo>
                    <a:pt x="667611" y="1155"/>
                  </a:lnTo>
                  <a:close/>
                </a:path>
              </a:pathLst>
            </a:custGeom>
            <a:solidFill>
              <a:srgbClr val="E6AAD4"/>
            </a:solidFill>
          </p:spPr>
        </p:sp>
      </p:grpSp>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783A3E6D-FBD2-4683-972D-ECBD7AC17955}" type="datetimeFigureOut">
              <a:rPr lang="en-AU" smtClean="0"/>
              <a:t>17/06/2025</a:t>
            </a:fld>
            <a:endParaRPr lang="en-AU"/>
          </a:p>
        </p:txBody>
      </p:sp>
      <p:sp>
        <p:nvSpPr>
          <p:cNvPr id="5" name="Slide Number Placeholder 4"/>
          <p:cNvSpPr>
            <a:spLocks noGrp="1"/>
          </p:cNvSpPr>
          <p:nvPr>
            <p:ph type="sldNum" sz="quarter" idx="12"/>
          </p:nvPr>
        </p:nvSpPr>
        <p:spPr/>
        <p:txBody>
          <a:bodyPr/>
          <a:lstStyle/>
          <a:p>
            <a:fld id="{31BA4A83-EC90-48BE-A9AF-3CE7254A50FF}" type="slidenum">
              <a:rPr lang="en-AU" smtClean="0"/>
              <a:t>‹#›</a:t>
            </a:fld>
            <a:endParaRPr lang="en-AU"/>
          </a:p>
        </p:txBody>
      </p:sp>
      <p:sp>
        <p:nvSpPr>
          <p:cNvPr id="12"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11" name="Group 10"/>
          <p:cNvGrpSpPr/>
          <p:nvPr userDrawn="1"/>
        </p:nvGrpSpPr>
        <p:grpSpPr>
          <a:xfrm>
            <a:off x="5044344" y="6064632"/>
            <a:ext cx="2098105" cy="755725"/>
            <a:chOff x="5045132" y="6047874"/>
            <a:chExt cx="2098105" cy="755725"/>
          </a:xfrm>
        </p:grpSpPr>
        <p:pic>
          <p:nvPicPr>
            <p:cNvPr id="13" name="Picture 12"/>
            <p:cNvPicPr>
              <a:picLocks noChangeAspect="1"/>
            </p:cNvPicPr>
            <p:nvPr userDrawn="1"/>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20502" t="7764" r="19396" b="40504"/>
            <a:stretch/>
          </p:blipFill>
          <p:spPr>
            <a:xfrm>
              <a:off x="5045132" y="6047874"/>
              <a:ext cx="762565" cy="755725"/>
            </a:xfrm>
            <a:prstGeom prst="rect">
              <a:avLst/>
            </a:prstGeom>
          </p:spPr>
        </p:pic>
        <p:pic>
          <p:nvPicPr>
            <p:cNvPr id="14" name="Picture 13"/>
            <p:cNvPicPr>
              <a:picLocks noChangeAspect="1"/>
            </p:cNvPicPr>
            <p:nvPr userDrawn="1"/>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14404" t="61426" r="13906" b="7052"/>
            <a:stretch/>
          </p:blipFill>
          <p:spPr>
            <a:xfrm>
              <a:off x="5909297" y="6150681"/>
              <a:ext cx="1233940" cy="624698"/>
            </a:xfrm>
            <a:prstGeom prst="rect">
              <a:avLst/>
            </a:prstGeom>
          </p:spPr>
        </p:pic>
      </p:grpSp>
    </p:spTree>
    <p:extLst>
      <p:ext uri="{BB962C8B-B14F-4D97-AF65-F5344CB8AC3E}">
        <p14:creationId xmlns:p14="http://schemas.microsoft.com/office/powerpoint/2010/main" val="90320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72441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06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76021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19895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2485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73647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357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35555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4948001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8" r:id="rId5"/>
    <p:sldLayoutId id="2147483697"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idx="4294967295"/>
          </p:nvPr>
        </p:nvSpPr>
        <p:spPr>
          <a:xfrm>
            <a:off x="640080" y="2771461"/>
            <a:ext cx="4671622" cy="2863798"/>
          </a:xfrm>
        </p:spPr>
        <p:txBody>
          <a:bodyPr vert="horz" lIns="91440" tIns="45720" rIns="91440" bIns="45720" rtlCol="0" anchor="t">
            <a:normAutofit/>
          </a:bodyPr>
          <a:lstStyle/>
          <a:p>
            <a:pPr marL="0"/>
            <a:endParaRPr lang="en-US" sz="2400" b="1" dirty="0"/>
          </a:p>
          <a:p>
            <a:pPr marL="0" indent="0">
              <a:buNone/>
            </a:pPr>
            <a:r>
              <a:rPr lang="en-US" b="1" dirty="0"/>
              <a:t>Allied Health</a:t>
            </a:r>
            <a:endParaRPr lang="en-US" dirty="0">
              <a:ea typeface="Calibri" panose="020F0502020204030204"/>
              <a:cs typeface="Calibri" panose="020F0502020204030204"/>
            </a:endParaRPr>
          </a:p>
          <a:p>
            <a:pPr marL="0" indent="0">
              <a:buNone/>
            </a:pPr>
            <a:r>
              <a:rPr lang="en-US" sz="2000" b="1" dirty="0"/>
              <a:t>The walu-win Model</a:t>
            </a:r>
            <a:endParaRPr lang="en-US" sz="2000" dirty="0">
              <a:ea typeface="Calibri" panose="020F0502020204030204"/>
              <a:cs typeface="Calibri" panose="020F0502020204030204"/>
            </a:endParaRPr>
          </a:p>
          <a:p>
            <a:endParaRPr lang="en-US" sz="2400" dirty="0">
              <a:ea typeface="Calibri" panose="020F0502020204030204"/>
              <a:cs typeface="Calibri" panose="020F0502020204030204"/>
            </a:endParaRPr>
          </a:p>
          <a:p>
            <a:pPr marL="0" indent="0">
              <a:buNone/>
            </a:pPr>
            <a:r>
              <a:rPr lang="en-US" b="1" dirty="0"/>
              <a:t>AH&amp;MRC State CQI Forum</a:t>
            </a:r>
            <a:endParaRPr lang="en-US" b="1" dirty="0">
              <a:ea typeface="Calibri" panose="020F0502020204030204"/>
              <a:cs typeface="Calibri" panose="020F0502020204030204"/>
            </a:endParaRPr>
          </a:p>
          <a:p>
            <a:pPr marL="0" indent="0">
              <a:buNone/>
            </a:pPr>
            <a:r>
              <a:rPr lang="en-US" sz="2400" dirty="0"/>
              <a:t>June 2025</a:t>
            </a:r>
            <a:endParaRPr lang="en-US" sz="2400" dirty="0">
              <a:ea typeface="Calibri" panose="020F0502020204030204"/>
              <a:cs typeface="Calibri" panose="020F0502020204030204"/>
            </a:endParaRPr>
          </a:p>
          <a:p>
            <a:pPr marL="0"/>
            <a:endParaRPr lang="en-US" sz="2400" b="1" dirty="0"/>
          </a:p>
        </p:txBody>
      </p:sp>
      <p:pic>
        <p:nvPicPr>
          <p:cNvPr id="2" name="Picture 1">
            <a:extLst>
              <a:ext uri="{FF2B5EF4-FFF2-40B4-BE49-F238E27FC236}">
                <a16:creationId xmlns:a16="http://schemas.microsoft.com/office/drawing/2014/main" id="{065285EC-EE0E-62A0-7994-FA55C6CEACDC}"/>
              </a:ext>
            </a:extLst>
          </p:cNvPr>
          <p:cNvPicPr>
            <a:picLocks noChangeAspect="1"/>
          </p:cNvPicPr>
          <p:nvPr/>
        </p:nvPicPr>
        <p:blipFill>
          <a:blip r:embed="rId3">
            <a:alphaModFix amt="60000"/>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descr="A logo with a black background&#10;&#10;AI-generated content may be incorrect.">
            <a:extLst>
              <a:ext uri="{FF2B5EF4-FFF2-40B4-BE49-F238E27FC236}">
                <a16:creationId xmlns:a16="http://schemas.microsoft.com/office/drawing/2014/main" id="{2DB2BE4C-D5C4-AD63-9D31-6782578871CD}"/>
              </a:ext>
            </a:extLst>
          </p:cNvPr>
          <p:cNvPicPr>
            <a:picLocks noChangeAspect="1"/>
          </p:cNvPicPr>
          <p:nvPr/>
        </p:nvPicPr>
        <p:blipFill>
          <a:blip r:embed="rId4"/>
          <a:stretch>
            <a:fillRect/>
          </a:stretch>
        </p:blipFill>
        <p:spPr>
          <a:xfrm>
            <a:off x="644037" y="644768"/>
            <a:ext cx="1373066" cy="1699847"/>
          </a:xfrm>
          <a:prstGeom prst="rect">
            <a:avLst/>
          </a:prstGeom>
        </p:spPr>
      </p:pic>
      <p:pic>
        <p:nvPicPr>
          <p:cNvPr id="5" name="Picture 4" descr="A red and yellow logo&#10;&#10;AI-generated content may be incorrect.">
            <a:extLst>
              <a:ext uri="{FF2B5EF4-FFF2-40B4-BE49-F238E27FC236}">
                <a16:creationId xmlns:a16="http://schemas.microsoft.com/office/drawing/2014/main" id="{ADDB82CA-C44D-54D0-4708-AACA12C4DA74}"/>
              </a:ext>
            </a:extLst>
          </p:cNvPr>
          <p:cNvPicPr>
            <a:picLocks noChangeAspect="1"/>
          </p:cNvPicPr>
          <p:nvPr/>
        </p:nvPicPr>
        <p:blipFill>
          <a:blip r:embed="rId5"/>
          <a:stretch>
            <a:fillRect/>
          </a:stretch>
        </p:blipFill>
        <p:spPr>
          <a:xfrm>
            <a:off x="2427043" y="732693"/>
            <a:ext cx="1230190" cy="1688123"/>
          </a:xfrm>
          <a:prstGeom prst="rect">
            <a:avLst/>
          </a:prstGeom>
        </p:spPr>
      </p:pic>
    </p:spTree>
    <p:extLst>
      <p:ext uri="{BB962C8B-B14F-4D97-AF65-F5344CB8AC3E}">
        <p14:creationId xmlns:p14="http://schemas.microsoft.com/office/powerpoint/2010/main" val="46646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038247-7EFB-5E26-3211-C05C640B1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532" y="0"/>
            <a:ext cx="9692935" cy="6858000"/>
          </a:xfrm>
          <a:prstGeom prst="rect">
            <a:avLst/>
          </a:prstGeom>
        </p:spPr>
      </p:pic>
      <p:pic>
        <p:nvPicPr>
          <p:cNvPr id="3" name="Picture 2">
            <a:extLst>
              <a:ext uri="{FF2B5EF4-FFF2-40B4-BE49-F238E27FC236}">
                <a16:creationId xmlns:a16="http://schemas.microsoft.com/office/drawing/2014/main" id="{A315379B-987C-A94E-12B4-39E22E472B3A}"/>
              </a:ext>
            </a:extLst>
          </p:cNvPr>
          <p:cNvPicPr>
            <a:picLocks noChangeAspect="1"/>
          </p:cNvPicPr>
          <p:nvPr/>
        </p:nvPicPr>
        <p:blipFill>
          <a:blip r:embed="rId4"/>
          <a:stretch>
            <a:fillRect/>
          </a:stretch>
        </p:blipFill>
        <p:spPr>
          <a:xfrm>
            <a:off x="11208189" y="96253"/>
            <a:ext cx="778745" cy="965644"/>
          </a:xfrm>
          <a:prstGeom prst="rect">
            <a:avLst/>
          </a:prstGeom>
        </p:spPr>
      </p:pic>
      <p:sp>
        <p:nvSpPr>
          <p:cNvPr id="7" name="Oval 6">
            <a:extLst>
              <a:ext uri="{FF2B5EF4-FFF2-40B4-BE49-F238E27FC236}">
                <a16:creationId xmlns:a16="http://schemas.microsoft.com/office/drawing/2014/main" id="{10940970-8D38-2490-53F7-A583BEDC9A61}"/>
              </a:ext>
            </a:extLst>
          </p:cNvPr>
          <p:cNvSpPr/>
          <p:nvPr/>
        </p:nvSpPr>
        <p:spPr>
          <a:xfrm>
            <a:off x="3486684" y="1240325"/>
            <a:ext cx="1900128" cy="124743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D92004BE-2302-719A-AF24-C95387899060}"/>
              </a:ext>
            </a:extLst>
          </p:cNvPr>
          <p:cNvSpPr/>
          <p:nvPr/>
        </p:nvSpPr>
        <p:spPr>
          <a:xfrm>
            <a:off x="5818362" y="2362956"/>
            <a:ext cx="986828" cy="159901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0182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19000" r="-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E7C-A45C-2898-0272-128812CB02A9}"/>
              </a:ext>
            </a:extLst>
          </p:cNvPr>
          <p:cNvSpPr>
            <a:spLocks noGrp="1"/>
          </p:cNvSpPr>
          <p:nvPr>
            <p:ph type="title"/>
          </p:nvPr>
        </p:nvSpPr>
        <p:spPr>
          <a:xfrm>
            <a:off x="684764" y="283133"/>
            <a:ext cx="4780536" cy="1321141"/>
          </a:xfrm>
        </p:spPr>
        <p:txBody>
          <a:bodyPr>
            <a:normAutofit/>
          </a:bodyPr>
          <a:lstStyle/>
          <a:p>
            <a:r>
              <a:rPr lang="en-US" b="1">
                <a:solidFill>
                  <a:schemeClr val="bg1"/>
                </a:solidFill>
                <a:ea typeface="Calibri Light"/>
                <a:cs typeface="Calibri Light"/>
              </a:rPr>
              <a:t>The </a:t>
            </a:r>
            <a:r>
              <a:rPr lang="en-US" b="1" err="1">
                <a:solidFill>
                  <a:schemeClr val="bg1"/>
                </a:solidFill>
                <a:ea typeface="Calibri Light"/>
                <a:cs typeface="Calibri Light"/>
              </a:rPr>
              <a:t>walu</a:t>
            </a:r>
            <a:r>
              <a:rPr lang="en-US" b="1">
                <a:solidFill>
                  <a:schemeClr val="bg1"/>
                </a:solidFill>
                <a:ea typeface="Calibri Light"/>
                <a:cs typeface="Calibri Light"/>
              </a:rPr>
              <a:t>-win Centre Sustainability</a:t>
            </a:r>
            <a:endParaRPr lang="en-US" b="1">
              <a:solidFill>
                <a:schemeClr val="bg1"/>
              </a:solidFill>
            </a:endParaRPr>
          </a:p>
        </p:txBody>
      </p:sp>
      <p:sp>
        <p:nvSpPr>
          <p:cNvPr id="3" name="Content Placeholder 2">
            <a:extLst>
              <a:ext uri="{FF2B5EF4-FFF2-40B4-BE49-F238E27FC236}">
                <a16:creationId xmlns:a16="http://schemas.microsoft.com/office/drawing/2014/main" id="{615BC4CF-BFBD-9D25-E6D4-C1398D8F3250}"/>
              </a:ext>
            </a:extLst>
          </p:cNvPr>
          <p:cNvSpPr>
            <a:spLocks noGrp="1"/>
          </p:cNvSpPr>
          <p:nvPr>
            <p:ph idx="1"/>
          </p:nvPr>
        </p:nvSpPr>
        <p:spPr>
          <a:xfrm>
            <a:off x="685681" y="2426011"/>
            <a:ext cx="3905079" cy="2791964"/>
          </a:xfrm>
        </p:spPr>
        <p:txBody>
          <a:bodyPr vert="horz" lIns="91440" tIns="45720" rIns="91440" bIns="45720" rtlCol="0" anchor="t">
            <a:normAutofit/>
          </a:bodyPr>
          <a:lstStyle/>
          <a:p>
            <a:pPr marL="0" indent="0">
              <a:buNone/>
            </a:pPr>
            <a:r>
              <a:rPr lang="en-US" dirty="0">
                <a:ea typeface="Calibri" panose="020F0502020204030204"/>
                <a:cs typeface="Calibri" panose="020F0502020204030204"/>
              </a:rPr>
              <a:t>Primary Income: Medicare</a:t>
            </a:r>
          </a:p>
          <a:p>
            <a:pPr marL="0" indent="0">
              <a:buNone/>
            </a:pPr>
            <a:endParaRPr lang="en-US" sz="900" dirty="0">
              <a:ea typeface="Calibri" panose="020F0502020204030204"/>
              <a:cs typeface="Calibri" panose="020F0502020204030204"/>
            </a:endParaRPr>
          </a:p>
          <a:p>
            <a:pPr>
              <a:buFont typeface="Calibri" panose="020B0604020202020204" pitchFamily="34" charset="0"/>
              <a:buChar char="-"/>
            </a:pPr>
            <a:endParaRPr lang="en-US" dirty="0">
              <a:ea typeface="Calibri" panose="020F0502020204030204"/>
              <a:cs typeface="Calibri" panose="020F0502020204030204"/>
            </a:endParaRPr>
          </a:p>
        </p:txBody>
      </p:sp>
      <p:graphicFrame>
        <p:nvGraphicFramePr>
          <p:cNvPr id="4" name="Diagram 3">
            <a:extLst>
              <a:ext uri="{FF2B5EF4-FFF2-40B4-BE49-F238E27FC236}">
                <a16:creationId xmlns:a16="http://schemas.microsoft.com/office/drawing/2014/main" id="{D496AD56-DBEF-2EF4-A2BF-E9D0E1AC57CC}"/>
              </a:ext>
            </a:extLst>
          </p:cNvPr>
          <p:cNvGraphicFramePr/>
          <p:nvPr>
            <p:extLst>
              <p:ext uri="{D42A27DB-BD31-4B8C-83A1-F6EECF244321}">
                <p14:modId xmlns:p14="http://schemas.microsoft.com/office/powerpoint/2010/main" val="4120568410"/>
              </p:ext>
            </p:extLst>
          </p:nvPr>
        </p:nvGraphicFramePr>
        <p:xfrm>
          <a:off x="4314825" y="1343025"/>
          <a:ext cx="7259301" cy="48359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4" name="Picture 2" descr="Will Medicare Cover My Implant Surgery? | Removal or Revision">
            <a:extLst>
              <a:ext uri="{FF2B5EF4-FFF2-40B4-BE49-F238E27FC236}">
                <a16:creationId xmlns:a16="http://schemas.microsoft.com/office/drawing/2014/main" id="{2C95190E-FEA3-D628-1DBF-8C18DB82D9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1671" y="4105333"/>
            <a:ext cx="2121985" cy="206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36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95663D04-2A1B-4131-8C24-B813F755B1A1}"/>
                                            </p:graphicEl>
                                          </p:spTgt>
                                        </p:tgtEl>
                                        <p:attrNameLst>
                                          <p:attrName>style.visibility</p:attrName>
                                        </p:attrNameLst>
                                      </p:cBhvr>
                                      <p:to>
                                        <p:strVal val="visible"/>
                                      </p:to>
                                    </p:set>
                                    <p:animEffect transition="in" filter="fade">
                                      <p:cBhvr>
                                        <p:cTn id="7" dur="500"/>
                                        <p:tgtEl>
                                          <p:spTgt spid="4">
                                            <p:graphicEl>
                                              <a:dgm id="{95663D04-2A1B-4131-8C24-B813F755B1A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0A0F3A96-63AF-4B1A-A9FC-D60B3D1841EC}"/>
                                            </p:graphicEl>
                                          </p:spTgt>
                                        </p:tgtEl>
                                        <p:attrNameLst>
                                          <p:attrName>style.visibility</p:attrName>
                                        </p:attrNameLst>
                                      </p:cBhvr>
                                      <p:to>
                                        <p:strVal val="visible"/>
                                      </p:to>
                                    </p:set>
                                    <p:animEffect transition="in" filter="fade">
                                      <p:cBhvr>
                                        <p:cTn id="12" dur="500"/>
                                        <p:tgtEl>
                                          <p:spTgt spid="4">
                                            <p:graphicEl>
                                              <a:dgm id="{0A0F3A96-63AF-4B1A-A9FC-D60B3D1841EC}"/>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F4324D9F-5C98-44A5-B38B-3FED29D47C0D}"/>
                                            </p:graphicEl>
                                          </p:spTgt>
                                        </p:tgtEl>
                                        <p:attrNameLst>
                                          <p:attrName>style.visibility</p:attrName>
                                        </p:attrNameLst>
                                      </p:cBhvr>
                                      <p:to>
                                        <p:strVal val="visible"/>
                                      </p:to>
                                    </p:set>
                                    <p:animEffect transition="in" filter="fade">
                                      <p:cBhvr>
                                        <p:cTn id="15" dur="500"/>
                                        <p:tgtEl>
                                          <p:spTgt spid="4">
                                            <p:graphicEl>
                                              <a:dgm id="{F4324D9F-5C98-44A5-B38B-3FED29D47C0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F952C109-9E55-4AF7-8D02-DD042E46F069}"/>
                                            </p:graphicEl>
                                          </p:spTgt>
                                        </p:tgtEl>
                                        <p:attrNameLst>
                                          <p:attrName>style.visibility</p:attrName>
                                        </p:attrNameLst>
                                      </p:cBhvr>
                                      <p:to>
                                        <p:strVal val="visible"/>
                                      </p:to>
                                    </p:set>
                                    <p:animEffect transition="in" filter="fade">
                                      <p:cBhvr>
                                        <p:cTn id="20" dur="500"/>
                                        <p:tgtEl>
                                          <p:spTgt spid="4">
                                            <p:graphicEl>
                                              <a:dgm id="{F952C109-9E55-4AF7-8D02-DD042E46F069}"/>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5B919CCA-37C0-4D01-A6B5-3ED475C2956E}"/>
                                            </p:graphicEl>
                                          </p:spTgt>
                                        </p:tgtEl>
                                        <p:attrNameLst>
                                          <p:attrName>style.visibility</p:attrName>
                                        </p:attrNameLst>
                                      </p:cBhvr>
                                      <p:to>
                                        <p:strVal val="visible"/>
                                      </p:to>
                                    </p:set>
                                    <p:animEffect transition="in" filter="fade">
                                      <p:cBhvr>
                                        <p:cTn id="25" dur="500"/>
                                        <p:tgtEl>
                                          <p:spTgt spid="4">
                                            <p:graphicEl>
                                              <a:dgm id="{5B919CCA-37C0-4D01-A6B5-3ED475C2956E}"/>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EEBF7">
            <a:alpha val="7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FD02-EC18-A4D2-0BE6-F84A129496E0}"/>
              </a:ext>
            </a:extLst>
          </p:cNvPr>
          <p:cNvSpPr>
            <a:spLocks noGrp="1"/>
          </p:cNvSpPr>
          <p:nvPr>
            <p:ph type="title" idx="4294967295"/>
          </p:nvPr>
        </p:nvSpPr>
        <p:spPr>
          <a:xfrm>
            <a:off x="282408" y="385178"/>
            <a:ext cx="10515600" cy="1325563"/>
          </a:xfrm>
        </p:spPr>
        <p:txBody>
          <a:bodyPr/>
          <a:lstStyle/>
          <a:p>
            <a:r>
              <a:rPr lang="en-AU" b="1"/>
              <a:t>Medicare Benefits Scheme</a:t>
            </a:r>
            <a:r>
              <a:rPr lang="en-AU"/>
              <a:t> </a:t>
            </a:r>
            <a:r>
              <a:rPr lang="en-AU" b="1"/>
              <a:t>Items</a:t>
            </a:r>
            <a:r>
              <a:rPr lang="en-AU"/>
              <a:t> </a:t>
            </a:r>
          </a:p>
        </p:txBody>
      </p:sp>
      <p:sp>
        <p:nvSpPr>
          <p:cNvPr id="23" name="TextBox 22">
            <a:extLst>
              <a:ext uri="{FF2B5EF4-FFF2-40B4-BE49-F238E27FC236}">
                <a16:creationId xmlns:a16="http://schemas.microsoft.com/office/drawing/2014/main" id="{9D055766-25DF-8ABA-14E8-84825F18E3CC}"/>
              </a:ext>
            </a:extLst>
          </p:cNvPr>
          <p:cNvSpPr txBox="1"/>
          <p:nvPr/>
        </p:nvSpPr>
        <p:spPr>
          <a:xfrm>
            <a:off x="523024" y="2037674"/>
            <a:ext cx="2529135" cy="1692771"/>
          </a:xfrm>
          <a:prstGeom prst="rect">
            <a:avLst/>
          </a:prstGeom>
          <a:noFill/>
        </p:spPr>
        <p:txBody>
          <a:bodyPr wrap="square" lIns="91440" tIns="45720" rIns="91440" bIns="45720" rtlCol="0" anchor="t">
            <a:spAutoFit/>
          </a:bodyPr>
          <a:lstStyle/>
          <a:p>
            <a:r>
              <a:rPr lang="en-AU"/>
              <a:t>GPMP and EPC’s </a:t>
            </a:r>
            <a:endParaRPr lang="en-US"/>
          </a:p>
          <a:p>
            <a:r>
              <a:rPr lang="en-AU" sz="1400" i="1"/>
              <a:t>(max 5 per calendar year)</a:t>
            </a:r>
            <a:endParaRPr lang="en-AU"/>
          </a:p>
          <a:p>
            <a:pPr marL="285750" indent="-285750">
              <a:buFontTx/>
              <a:buChar char="-"/>
            </a:pPr>
            <a:r>
              <a:rPr lang="en-AU"/>
              <a:t>Diabetes Educator</a:t>
            </a:r>
            <a:endParaRPr lang="en-AU">
              <a:ea typeface="Calibri"/>
              <a:cs typeface="Calibri"/>
            </a:endParaRPr>
          </a:p>
          <a:p>
            <a:pPr marL="285750" indent="-285750">
              <a:buFontTx/>
              <a:buChar char="-"/>
            </a:pPr>
            <a:r>
              <a:rPr lang="en-AU"/>
              <a:t>Exercise Physiologist</a:t>
            </a:r>
            <a:endParaRPr lang="en-AU">
              <a:ea typeface="Calibri"/>
              <a:cs typeface="Calibri"/>
            </a:endParaRPr>
          </a:p>
          <a:p>
            <a:pPr marL="285750" indent="-285750">
              <a:buFontTx/>
              <a:buChar char="-"/>
            </a:pPr>
            <a:r>
              <a:rPr lang="en-AU"/>
              <a:t>Dietitian</a:t>
            </a:r>
            <a:endParaRPr lang="en-AU">
              <a:ea typeface="Calibri"/>
              <a:cs typeface="Calibri"/>
            </a:endParaRPr>
          </a:p>
          <a:p>
            <a:pPr marL="285750" indent="-285750">
              <a:buFontTx/>
              <a:buChar char="-"/>
            </a:pPr>
            <a:r>
              <a:rPr lang="en-AU"/>
              <a:t>Physiotherapist</a:t>
            </a:r>
            <a:endParaRPr lang="en-AU">
              <a:ea typeface="Calibri"/>
              <a:cs typeface="Calibri"/>
            </a:endParaRPr>
          </a:p>
        </p:txBody>
      </p:sp>
      <p:sp>
        <p:nvSpPr>
          <p:cNvPr id="25" name="TextBox 24">
            <a:extLst>
              <a:ext uri="{FF2B5EF4-FFF2-40B4-BE49-F238E27FC236}">
                <a16:creationId xmlns:a16="http://schemas.microsoft.com/office/drawing/2014/main" id="{04FFA4A4-BD4F-2110-48FD-FE5C90C3D695}"/>
              </a:ext>
            </a:extLst>
          </p:cNvPr>
          <p:cNvSpPr txBox="1"/>
          <p:nvPr/>
        </p:nvSpPr>
        <p:spPr>
          <a:xfrm>
            <a:off x="518711" y="4469415"/>
            <a:ext cx="2527125" cy="1692771"/>
          </a:xfrm>
          <a:prstGeom prst="rect">
            <a:avLst/>
          </a:prstGeom>
          <a:noFill/>
        </p:spPr>
        <p:txBody>
          <a:bodyPr wrap="square" lIns="91440" tIns="45720" rIns="91440" bIns="45720" anchor="t">
            <a:spAutoFit/>
          </a:bodyPr>
          <a:lstStyle/>
          <a:p>
            <a:r>
              <a:rPr lang="en-AU"/>
              <a:t>715 AHC and EPC’s </a:t>
            </a:r>
            <a:endParaRPr lang="en-US"/>
          </a:p>
          <a:p>
            <a:r>
              <a:rPr lang="en-AU" sz="1400" i="1"/>
              <a:t>(max 5-10 per calendar year)</a:t>
            </a:r>
            <a:endParaRPr lang="en-AU"/>
          </a:p>
          <a:p>
            <a:pPr marL="285750" indent="-285750">
              <a:buFontTx/>
              <a:buChar char="-"/>
            </a:pPr>
            <a:r>
              <a:rPr lang="en-AU"/>
              <a:t>Diabetes Educator</a:t>
            </a:r>
            <a:endParaRPr lang="en-AU">
              <a:ea typeface="Calibri"/>
              <a:cs typeface="Calibri"/>
            </a:endParaRPr>
          </a:p>
          <a:p>
            <a:pPr marL="285750" indent="-285750">
              <a:buFontTx/>
              <a:buChar char="-"/>
            </a:pPr>
            <a:r>
              <a:rPr lang="en-AU"/>
              <a:t>Exercise Physiologist</a:t>
            </a:r>
            <a:endParaRPr lang="en-AU">
              <a:ea typeface="Calibri"/>
              <a:cs typeface="Calibri"/>
            </a:endParaRPr>
          </a:p>
          <a:p>
            <a:pPr marL="285750" indent="-285750">
              <a:buFontTx/>
              <a:buChar char="-"/>
            </a:pPr>
            <a:r>
              <a:rPr lang="en-AU"/>
              <a:t>Dietitian</a:t>
            </a:r>
            <a:endParaRPr lang="en-AU">
              <a:ea typeface="Calibri"/>
              <a:cs typeface="Calibri"/>
            </a:endParaRPr>
          </a:p>
          <a:p>
            <a:pPr marL="285750" indent="-285750">
              <a:buFontTx/>
              <a:buChar char="-"/>
            </a:pPr>
            <a:r>
              <a:rPr lang="en-AU"/>
              <a:t>Physiotherapist</a:t>
            </a:r>
            <a:endParaRPr lang="en-AU">
              <a:ea typeface="Calibri"/>
              <a:cs typeface="Calibri"/>
            </a:endParaRPr>
          </a:p>
        </p:txBody>
      </p:sp>
      <p:grpSp>
        <p:nvGrpSpPr>
          <p:cNvPr id="4" name="Group 3">
            <a:extLst>
              <a:ext uri="{FF2B5EF4-FFF2-40B4-BE49-F238E27FC236}">
                <a16:creationId xmlns:a16="http://schemas.microsoft.com/office/drawing/2014/main" id="{1588EF55-2A58-212C-3FFF-C00755F6C7DC}"/>
              </a:ext>
            </a:extLst>
          </p:cNvPr>
          <p:cNvGrpSpPr/>
          <p:nvPr/>
        </p:nvGrpSpPr>
        <p:grpSpPr>
          <a:xfrm>
            <a:off x="3156425" y="4651054"/>
            <a:ext cx="8201952" cy="1332891"/>
            <a:chOff x="312216" y="4030821"/>
            <a:chExt cx="8644975" cy="1332891"/>
          </a:xfrm>
        </p:grpSpPr>
        <p:pic>
          <p:nvPicPr>
            <p:cNvPr id="7" name="Picture 6">
              <a:extLst>
                <a:ext uri="{FF2B5EF4-FFF2-40B4-BE49-F238E27FC236}">
                  <a16:creationId xmlns:a16="http://schemas.microsoft.com/office/drawing/2014/main" id="{65CD65D2-C1FE-471B-A04E-25DD707946F0}"/>
                </a:ext>
              </a:extLst>
            </p:cNvPr>
            <p:cNvPicPr>
              <a:picLocks noChangeAspect="1"/>
            </p:cNvPicPr>
            <p:nvPr/>
          </p:nvPicPr>
          <p:blipFill>
            <a:blip r:embed="rId3"/>
            <a:stretch>
              <a:fillRect/>
            </a:stretch>
          </p:blipFill>
          <p:spPr>
            <a:xfrm>
              <a:off x="312216" y="4030821"/>
              <a:ext cx="8644975" cy="1325563"/>
            </a:xfrm>
            <a:prstGeom prst="rect">
              <a:avLst/>
            </a:prstGeom>
          </p:spPr>
        </p:pic>
        <p:sp>
          <p:nvSpPr>
            <p:cNvPr id="17" name="Oval 16">
              <a:extLst>
                <a:ext uri="{FF2B5EF4-FFF2-40B4-BE49-F238E27FC236}">
                  <a16:creationId xmlns:a16="http://schemas.microsoft.com/office/drawing/2014/main" id="{4F370272-D715-72AA-F5F3-E8BCC64C8C61}"/>
                </a:ext>
              </a:extLst>
            </p:cNvPr>
            <p:cNvSpPr/>
            <p:nvPr/>
          </p:nvSpPr>
          <p:spPr>
            <a:xfrm>
              <a:off x="5617051" y="4309199"/>
              <a:ext cx="481263" cy="2334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8CA77CE0-8EA2-6169-3DCF-F13463453BE1}"/>
                </a:ext>
              </a:extLst>
            </p:cNvPr>
            <p:cNvSpPr/>
            <p:nvPr/>
          </p:nvSpPr>
          <p:spPr>
            <a:xfrm>
              <a:off x="2680808" y="4929772"/>
              <a:ext cx="481263" cy="2334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5F42F21A-4474-7D8C-1F0A-92461AF2D6EC}"/>
                </a:ext>
              </a:extLst>
            </p:cNvPr>
            <p:cNvSpPr/>
            <p:nvPr/>
          </p:nvSpPr>
          <p:spPr>
            <a:xfrm>
              <a:off x="5614312" y="5130299"/>
              <a:ext cx="481263" cy="2334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F351009B-77FF-719A-E5E7-A85CCBD591D2}"/>
                </a:ext>
              </a:extLst>
            </p:cNvPr>
            <p:cNvSpPr/>
            <p:nvPr/>
          </p:nvSpPr>
          <p:spPr>
            <a:xfrm>
              <a:off x="2680204" y="5116494"/>
              <a:ext cx="481263" cy="2334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 name="Group 2">
            <a:extLst>
              <a:ext uri="{FF2B5EF4-FFF2-40B4-BE49-F238E27FC236}">
                <a16:creationId xmlns:a16="http://schemas.microsoft.com/office/drawing/2014/main" id="{7F6D4D77-2A11-3C6E-39D4-481F8F52F527}"/>
              </a:ext>
            </a:extLst>
          </p:cNvPr>
          <p:cNvGrpSpPr/>
          <p:nvPr/>
        </p:nvGrpSpPr>
        <p:grpSpPr>
          <a:xfrm>
            <a:off x="3152559" y="2215432"/>
            <a:ext cx="8202626" cy="1335082"/>
            <a:chOff x="317210" y="2055944"/>
            <a:chExt cx="8202626" cy="1335082"/>
          </a:xfrm>
        </p:grpSpPr>
        <p:pic>
          <p:nvPicPr>
            <p:cNvPr id="19" name="Picture 18">
              <a:extLst>
                <a:ext uri="{FF2B5EF4-FFF2-40B4-BE49-F238E27FC236}">
                  <a16:creationId xmlns:a16="http://schemas.microsoft.com/office/drawing/2014/main" id="{62412FAF-3240-8D33-9E25-301AEFA79A9B}"/>
                </a:ext>
              </a:extLst>
            </p:cNvPr>
            <p:cNvPicPr>
              <a:picLocks noChangeAspect="1"/>
            </p:cNvPicPr>
            <p:nvPr/>
          </p:nvPicPr>
          <p:blipFill>
            <a:blip r:embed="rId4"/>
            <a:stretch>
              <a:fillRect/>
            </a:stretch>
          </p:blipFill>
          <p:spPr>
            <a:xfrm>
              <a:off x="317210" y="2055944"/>
              <a:ext cx="8202626" cy="1325563"/>
            </a:xfrm>
            <a:prstGeom prst="rect">
              <a:avLst/>
            </a:prstGeom>
          </p:spPr>
        </p:pic>
        <p:sp>
          <p:nvSpPr>
            <p:cNvPr id="29" name="Oval 28">
              <a:extLst>
                <a:ext uri="{FF2B5EF4-FFF2-40B4-BE49-F238E27FC236}">
                  <a16:creationId xmlns:a16="http://schemas.microsoft.com/office/drawing/2014/main" id="{2EAB1E77-32E8-FAB0-8BCB-3BACF71F884C}"/>
                </a:ext>
              </a:extLst>
            </p:cNvPr>
            <p:cNvSpPr/>
            <p:nvPr/>
          </p:nvSpPr>
          <p:spPr>
            <a:xfrm>
              <a:off x="8038573" y="2314019"/>
              <a:ext cx="481263" cy="2334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5ACF554B-42FC-712B-ABB4-4C20CC0D15FF}"/>
                </a:ext>
              </a:extLst>
            </p:cNvPr>
            <p:cNvSpPr/>
            <p:nvPr/>
          </p:nvSpPr>
          <p:spPr>
            <a:xfrm>
              <a:off x="5510502" y="2348794"/>
              <a:ext cx="481263" cy="2334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F004F6D8-91C3-AD86-D561-57FEC1788931}"/>
                </a:ext>
              </a:extLst>
            </p:cNvPr>
            <p:cNvSpPr/>
            <p:nvPr/>
          </p:nvSpPr>
          <p:spPr>
            <a:xfrm>
              <a:off x="5500531" y="2492650"/>
              <a:ext cx="481263" cy="2334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0D99F2BF-255C-D352-B7B0-19EDF26C0C62}"/>
                </a:ext>
              </a:extLst>
            </p:cNvPr>
            <p:cNvSpPr/>
            <p:nvPr/>
          </p:nvSpPr>
          <p:spPr>
            <a:xfrm>
              <a:off x="2703864" y="3157613"/>
              <a:ext cx="481263" cy="2334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4098" name="Picture 2" descr="Will Medicare Cover My Implant Surgery? | Removal or Revision">
            <a:extLst>
              <a:ext uri="{FF2B5EF4-FFF2-40B4-BE49-F238E27FC236}">
                <a16:creationId xmlns:a16="http://schemas.microsoft.com/office/drawing/2014/main" id="{CCF41886-40CD-9103-B2B5-0E48508567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40906" y="255442"/>
            <a:ext cx="1462447" cy="146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338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8C4B37-3281-FCA6-1B3E-E6E4B0D00FAA}"/>
              </a:ext>
            </a:extLst>
          </p:cNvPr>
          <p:cNvSpPr>
            <a:spLocks noGrp="1"/>
          </p:cNvSpPr>
          <p:nvPr>
            <p:ph type="title"/>
          </p:nvPr>
        </p:nvSpPr>
        <p:spPr>
          <a:xfrm>
            <a:off x="839949" y="325369"/>
            <a:ext cx="4980700" cy="1956841"/>
          </a:xfrm>
        </p:spPr>
        <p:txBody>
          <a:bodyPr anchor="b">
            <a:normAutofit/>
          </a:bodyPr>
          <a:lstStyle/>
          <a:p>
            <a:r>
              <a:rPr lang="en-US" sz="5000">
                <a:ea typeface="Calibri Light"/>
                <a:cs typeface="Calibri Light"/>
              </a:rPr>
              <a:t>T2DM Diabetes Program</a:t>
            </a:r>
            <a:endParaRPr lang="en-US" sz="500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9B502F-64E3-A5FB-D567-7BE6CC377516}"/>
              </a:ext>
            </a:extLst>
          </p:cNvPr>
          <p:cNvSpPr>
            <a:spLocks noGrp="1"/>
          </p:cNvSpPr>
          <p:nvPr>
            <p:ph idx="1"/>
          </p:nvPr>
        </p:nvSpPr>
        <p:spPr>
          <a:xfrm>
            <a:off x="839949" y="2935358"/>
            <a:ext cx="4980605" cy="3320668"/>
          </a:xfrm>
        </p:spPr>
        <p:txBody>
          <a:bodyPr vert="horz" lIns="91440" tIns="45720" rIns="91440" bIns="45720" rtlCol="0">
            <a:normAutofit/>
          </a:bodyPr>
          <a:lstStyle/>
          <a:p>
            <a:pPr marL="0" indent="0">
              <a:buNone/>
            </a:pPr>
            <a:r>
              <a:rPr lang="en-US" sz="2200">
                <a:ea typeface="Calibri"/>
                <a:cs typeface="Calibri"/>
              </a:rPr>
              <a:t>8 Week Diabetes Program</a:t>
            </a:r>
          </a:p>
          <a:p>
            <a:pPr>
              <a:buFont typeface="Calibri" panose="020B0604020202020204" pitchFamily="34" charset="0"/>
              <a:buChar char="-"/>
            </a:pPr>
            <a:r>
              <a:rPr lang="en-US" sz="2200">
                <a:ea typeface="Calibri"/>
                <a:cs typeface="Calibri"/>
              </a:rPr>
              <a:t>Diabetes Educator, Dietitian, Exercise Physiologist </a:t>
            </a:r>
          </a:p>
          <a:p>
            <a:pPr>
              <a:buFont typeface="Calibri" panose="020B0604020202020204" pitchFamily="34" charset="0"/>
              <a:buChar char="-"/>
            </a:pPr>
            <a:r>
              <a:rPr lang="en-US" sz="2200">
                <a:ea typeface="Calibri"/>
                <a:cs typeface="Calibri"/>
              </a:rPr>
              <a:t>Education for self-management</a:t>
            </a:r>
          </a:p>
          <a:p>
            <a:pPr>
              <a:buFont typeface="Calibri" panose="020B0604020202020204" pitchFamily="34" charset="0"/>
              <a:buChar char="-"/>
            </a:pPr>
            <a:r>
              <a:rPr lang="en-US" sz="2200">
                <a:ea typeface="Calibri"/>
                <a:cs typeface="Calibri"/>
              </a:rPr>
              <a:t>Exercise and dietary advice</a:t>
            </a:r>
          </a:p>
          <a:p>
            <a:pPr>
              <a:buFont typeface="Calibri" panose="020B0604020202020204" pitchFamily="34" charset="0"/>
              <a:buChar char="-"/>
            </a:pPr>
            <a:r>
              <a:rPr lang="en-US" sz="2200">
                <a:ea typeface="Calibri"/>
                <a:cs typeface="Calibri"/>
              </a:rPr>
              <a:t>Medicare claimable</a:t>
            </a:r>
          </a:p>
          <a:p>
            <a:pPr lvl="1">
              <a:buFont typeface="Courier New" panose="020B0604020202020204" pitchFamily="34" charset="0"/>
              <a:buChar char="o"/>
            </a:pPr>
            <a:r>
              <a:rPr lang="en-US" sz="2200">
                <a:ea typeface="Calibri"/>
                <a:cs typeface="Calibri"/>
              </a:rPr>
              <a:t>1 x Consult - $77.40</a:t>
            </a:r>
          </a:p>
          <a:p>
            <a:pPr lvl="1">
              <a:buFont typeface="Courier New" panose="020B0604020202020204" pitchFamily="34" charset="0"/>
              <a:buChar char="o"/>
            </a:pPr>
            <a:r>
              <a:rPr lang="en-US" sz="2200">
                <a:ea typeface="Calibri"/>
                <a:cs typeface="Calibri"/>
              </a:rPr>
              <a:t>8 x Group Sessions - $19.30</a:t>
            </a:r>
          </a:p>
        </p:txBody>
      </p:sp>
      <p:pic>
        <p:nvPicPr>
          <p:cNvPr id="4" name="Picture 3">
            <a:extLst>
              <a:ext uri="{FF2B5EF4-FFF2-40B4-BE49-F238E27FC236}">
                <a16:creationId xmlns:a16="http://schemas.microsoft.com/office/drawing/2014/main" id="{67990B60-0267-4C7B-B708-74CED15E448B}"/>
              </a:ext>
            </a:extLst>
          </p:cNvPr>
          <p:cNvPicPr>
            <a:picLocks noChangeAspect="1"/>
          </p:cNvPicPr>
          <p:nvPr/>
        </p:nvPicPr>
        <p:blipFill>
          <a:blip r:embed="rId3"/>
          <a:srcRect t="3742" r="-143" b="10839"/>
          <a:stretch/>
        </p:blipFill>
        <p:spPr>
          <a:xfrm>
            <a:off x="6448455" y="9"/>
            <a:ext cx="5739352" cy="686415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2" descr="Will Medicare Cover My Implant Surgery? | Removal or Revision">
            <a:extLst>
              <a:ext uri="{FF2B5EF4-FFF2-40B4-BE49-F238E27FC236}">
                <a16:creationId xmlns:a16="http://schemas.microsoft.com/office/drawing/2014/main" id="{5D057A10-18D8-4732-F00E-6BA46743F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4863" y="5244131"/>
            <a:ext cx="1462447" cy="146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85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315888-0DDD-8051-E6A0-7E3F0B4F7F48}"/>
              </a:ext>
            </a:extLst>
          </p:cNvPr>
          <p:cNvSpPr>
            <a:spLocks noGrp="1"/>
          </p:cNvSpPr>
          <p:nvPr>
            <p:ph type="title"/>
          </p:nvPr>
        </p:nvSpPr>
        <p:spPr>
          <a:xfrm>
            <a:off x="635000" y="640823"/>
            <a:ext cx="3418659" cy="5583148"/>
          </a:xfrm>
        </p:spPr>
        <p:txBody>
          <a:bodyPr anchor="ctr">
            <a:normAutofit/>
          </a:bodyPr>
          <a:lstStyle/>
          <a:p>
            <a:r>
              <a:rPr lang="en-AU" sz="5400"/>
              <a:t>Additional Sources of income</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AF8DA95-14A1-35B4-1583-768863822156}"/>
              </a:ext>
            </a:extLst>
          </p:cNvPr>
          <p:cNvGraphicFramePr>
            <a:graphicFrameLocks noGrp="1"/>
          </p:cNvGraphicFramePr>
          <p:nvPr>
            <p:ph idx="1"/>
            <p:extLst>
              <p:ext uri="{D42A27DB-BD31-4B8C-83A1-F6EECF244321}">
                <p14:modId xmlns:p14="http://schemas.microsoft.com/office/powerpoint/2010/main" val="91683687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44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FD14DA3A-B3FD-438A-AE8F-81587BC81196}"/>
                                            </p:graphicEl>
                                          </p:spTgt>
                                        </p:tgtEl>
                                        <p:attrNameLst>
                                          <p:attrName>style.visibility</p:attrName>
                                        </p:attrNameLst>
                                      </p:cBhvr>
                                      <p:to>
                                        <p:strVal val="visible"/>
                                      </p:to>
                                    </p:set>
                                    <p:animEffect transition="in" filter="fade">
                                      <p:cBhvr>
                                        <p:cTn id="7" dur="500"/>
                                        <p:tgtEl>
                                          <p:spTgt spid="5">
                                            <p:graphicEl>
                                              <a:dgm id="{FD14DA3A-B3FD-438A-AE8F-81587BC8119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4C7783EB-DD60-464A-B9BB-1DE7878822CD}"/>
                                            </p:graphicEl>
                                          </p:spTgt>
                                        </p:tgtEl>
                                        <p:attrNameLst>
                                          <p:attrName>style.visibility</p:attrName>
                                        </p:attrNameLst>
                                      </p:cBhvr>
                                      <p:to>
                                        <p:strVal val="visible"/>
                                      </p:to>
                                    </p:set>
                                    <p:animEffect transition="in" filter="fade">
                                      <p:cBhvr>
                                        <p:cTn id="12" dur="500"/>
                                        <p:tgtEl>
                                          <p:spTgt spid="5">
                                            <p:graphicEl>
                                              <a:dgm id="{4C7783EB-DD60-464A-B9BB-1DE7878822C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DBE56E63-49D1-439D-8AF7-918BF7393F67}"/>
                                            </p:graphicEl>
                                          </p:spTgt>
                                        </p:tgtEl>
                                        <p:attrNameLst>
                                          <p:attrName>style.visibility</p:attrName>
                                        </p:attrNameLst>
                                      </p:cBhvr>
                                      <p:to>
                                        <p:strVal val="visible"/>
                                      </p:to>
                                    </p:set>
                                    <p:animEffect transition="in" filter="fade">
                                      <p:cBhvr>
                                        <p:cTn id="17" dur="500"/>
                                        <p:tgtEl>
                                          <p:spTgt spid="5">
                                            <p:graphicEl>
                                              <a:dgm id="{DBE56E63-49D1-439D-8AF7-918BF7393F6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F48482CA-D682-4E10-9C7F-B15EB44E20D5}"/>
                                            </p:graphicEl>
                                          </p:spTgt>
                                        </p:tgtEl>
                                        <p:attrNameLst>
                                          <p:attrName>style.visibility</p:attrName>
                                        </p:attrNameLst>
                                      </p:cBhvr>
                                      <p:to>
                                        <p:strVal val="visible"/>
                                      </p:to>
                                    </p:set>
                                    <p:animEffect transition="in" filter="fade">
                                      <p:cBhvr>
                                        <p:cTn id="22" dur="500"/>
                                        <p:tgtEl>
                                          <p:spTgt spid="5">
                                            <p:graphicEl>
                                              <a:dgm id="{F48482CA-D682-4E10-9C7F-B15EB44E20D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66373847-2BC6-45DD-AD3A-D80546ED1A52}"/>
                                            </p:graphicEl>
                                          </p:spTgt>
                                        </p:tgtEl>
                                        <p:attrNameLst>
                                          <p:attrName>style.visibility</p:attrName>
                                        </p:attrNameLst>
                                      </p:cBhvr>
                                      <p:to>
                                        <p:strVal val="visible"/>
                                      </p:to>
                                    </p:set>
                                    <p:animEffect transition="in" filter="fade">
                                      <p:cBhvr>
                                        <p:cTn id="27" dur="500"/>
                                        <p:tgtEl>
                                          <p:spTgt spid="5">
                                            <p:graphicEl>
                                              <a:dgm id="{66373847-2BC6-45DD-AD3A-D80546ED1A5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081F983E-AF7E-4396-86B1-C420C114F488}"/>
                                            </p:graphicEl>
                                          </p:spTgt>
                                        </p:tgtEl>
                                        <p:attrNameLst>
                                          <p:attrName>style.visibility</p:attrName>
                                        </p:attrNameLst>
                                      </p:cBhvr>
                                      <p:to>
                                        <p:strVal val="visible"/>
                                      </p:to>
                                    </p:set>
                                    <p:animEffect transition="in" filter="fade">
                                      <p:cBhvr>
                                        <p:cTn id="32" dur="500"/>
                                        <p:tgtEl>
                                          <p:spTgt spid="5">
                                            <p:graphicEl>
                                              <a:dgm id="{081F983E-AF7E-4396-86B1-C420C114F48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D74A7E99-7F81-4811-B1C1-E5AC6CC0FCF0}"/>
                                            </p:graphicEl>
                                          </p:spTgt>
                                        </p:tgtEl>
                                        <p:attrNameLst>
                                          <p:attrName>style.visibility</p:attrName>
                                        </p:attrNameLst>
                                      </p:cBhvr>
                                      <p:to>
                                        <p:strVal val="visible"/>
                                      </p:to>
                                    </p:set>
                                    <p:animEffect transition="in" filter="fade">
                                      <p:cBhvr>
                                        <p:cTn id="37" dur="500"/>
                                        <p:tgtEl>
                                          <p:spTgt spid="5">
                                            <p:graphicEl>
                                              <a:dgm id="{D74A7E99-7F81-4811-B1C1-E5AC6CC0FCF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E981523A-4A2E-49A0-9911-3F69BE09861F}"/>
                                            </p:graphicEl>
                                          </p:spTgt>
                                        </p:tgtEl>
                                        <p:attrNameLst>
                                          <p:attrName>style.visibility</p:attrName>
                                        </p:attrNameLst>
                                      </p:cBhvr>
                                      <p:to>
                                        <p:strVal val="visible"/>
                                      </p:to>
                                    </p:set>
                                    <p:animEffect transition="in" filter="fade">
                                      <p:cBhvr>
                                        <p:cTn id="42" dur="500"/>
                                        <p:tgtEl>
                                          <p:spTgt spid="5">
                                            <p:graphicEl>
                                              <a:dgm id="{E981523A-4A2E-49A0-9911-3F69BE09861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F18BA7-BA49-67E4-0A20-B6CA76B81C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94F871-30CD-A616-23EE-A7AE52DAC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43A4C545-BEE9-A396-C89D-FDA291115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47D4A2-DCFA-F96F-FDA0-12693EE11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29887A-AC75-0975-0826-C37676894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61FE779-BD47-6669-A92C-2753C13F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Isosceles Triangle 15">
            <a:extLst>
              <a:ext uri="{FF2B5EF4-FFF2-40B4-BE49-F238E27FC236}">
                <a16:creationId xmlns:a16="http://schemas.microsoft.com/office/drawing/2014/main" id="{5A796DB8-87B0-6568-AB1C-2928784A8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72FF1ED5-99E6-4BFD-28EA-48A99216B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1C519C8-6324-8A87-DA86-28C8E97995F0}"/>
              </a:ext>
            </a:extLst>
          </p:cNvPr>
          <p:cNvPicPr>
            <a:picLocks noChangeAspect="1"/>
          </p:cNvPicPr>
          <p:nvPr/>
        </p:nvPicPr>
        <p:blipFill>
          <a:blip r:embed="rId3"/>
          <a:stretch>
            <a:fillRect/>
          </a:stretch>
        </p:blipFill>
        <p:spPr>
          <a:xfrm>
            <a:off x="444816" y="4399474"/>
            <a:ext cx="2117709" cy="625570"/>
          </a:xfrm>
          <a:prstGeom prst="rect">
            <a:avLst/>
          </a:prstGeom>
        </p:spPr>
      </p:pic>
      <p:pic>
        <p:nvPicPr>
          <p:cNvPr id="1026" name="Picture 2" descr="NDIS National Disability Insurance Scheme">
            <a:extLst>
              <a:ext uri="{FF2B5EF4-FFF2-40B4-BE49-F238E27FC236}">
                <a16:creationId xmlns:a16="http://schemas.microsoft.com/office/drawing/2014/main" id="{082CD870-D62F-6C23-0078-E7385790F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670" y="1208649"/>
            <a:ext cx="1144745" cy="11447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DN Recognises Long Serving North Coast GPs | Healthy North Coast">
            <a:extLst>
              <a:ext uri="{FF2B5EF4-FFF2-40B4-BE49-F238E27FC236}">
                <a16:creationId xmlns:a16="http://schemas.microsoft.com/office/drawing/2014/main" id="{E154854F-DB0D-E4DF-8C18-88007506E2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5464" y="5025044"/>
            <a:ext cx="1843064" cy="12287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RRAH - Services for Australian Rural &amp; Remote Allied Health | LinkedIn">
            <a:extLst>
              <a:ext uri="{FF2B5EF4-FFF2-40B4-BE49-F238E27FC236}">
                <a16:creationId xmlns:a16="http://schemas.microsoft.com/office/drawing/2014/main" id="{CB103D4A-DFC4-02EA-E310-091099281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738" y="5298039"/>
            <a:ext cx="1357532" cy="13575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mmonwealth Home Support Program extension – Community Data Solutions">
            <a:extLst>
              <a:ext uri="{FF2B5EF4-FFF2-40B4-BE49-F238E27FC236}">
                <a16:creationId xmlns:a16="http://schemas.microsoft.com/office/drawing/2014/main" id="{6194519E-5830-03B1-B58E-784A0C86FA5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869" r="23320"/>
          <a:stretch/>
        </p:blipFill>
        <p:spPr bwMode="auto">
          <a:xfrm>
            <a:off x="4719488" y="118203"/>
            <a:ext cx="2242897" cy="7891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NSW PHN Welcomes Commonwealth Government's Commitment to Primary Health : Western  NSW PHN">
            <a:extLst>
              <a:ext uri="{FF2B5EF4-FFF2-40B4-BE49-F238E27FC236}">
                <a16:creationId xmlns:a16="http://schemas.microsoft.com/office/drawing/2014/main" id="{1BE90D9F-57BB-7B1B-0298-DE7B98F6A4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688" y="3035154"/>
            <a:ext cx="1603633" cy="10808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e chart with different colored sections&#10;&#10;AI-generated content may be incorrect.">
            <a:extLst>
              <a:ext uri="{FF2B5EF4-FFF2-40B4-BE49-F238E27FC236}">
                <a16:creationId xmlns:a16="http://schemas.microsoft.com/office/drawing/2014/main" id="{C3EB49EC-07CF-41A9-C12D-1D15D34B9FF4}"/>
              </a:ext>
            </a:extLst>
          </p:cNvPr>
          <p:cNvPicPr>
            <a:picLocks noChangeAspect="1"/>
          </p:cNvPicPr>
          <p:nvPr/>
        </p:nvPicPr>
        <p:blipFill>
          <a:blip r:embed="rId9"/>
          <a:stretch>
            <a:fillRect/>
          </a:stretch>
        </p:blipFill>
        <p:spPr>
          <a:xfrm>
            <a:off x="3047335" y="995694"/>
            <a:ext cx="6106190" cy="5858983"/>
          </a:xfrm>
          <a:prstGeom prst="rect">
            <a:avLst/>
          </a:prstGeom>
        </p:spPr>
      </p:pic>
      <p:sp>
        <p:nvSpPr>
          <p:cNvPr id="3" name="TextBox 2">
            <a:extLst>
              <a:ext uri="{FF2B5EF4-FFF2-40B4-BE49-F238E27FC236}">
                <a16:creationId xmlns:a16="http://schemas.microsoft.com/office/drawing/2014/main" id="{9A45D0DA-12C0-AB0B-822D-C5942FEE4566}"/>
              </a:ext>
            </a:extLst>
          </p:cNvPr>
          <p:cNvSpPr txBox="1"/>
          <p:nvPr/>
        </p:nvSpPr>
        <p:spPr>
          <a:xfrm>
            <a:off x="9255083" y="246675"/>
            <a:ext cx="283535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u="sng" dirty="0">
                <a:latin typeface="+mj-lt"/>
                <a:ea typeface="Calibri"/>
                <a:cs typeface="Calibri"/>
              </a:rPr>
              <a:t>The </a:t>
            </a:r>
            <a:r>
              <a:rPr lang="en-GB" sz="2800" b="1" u="sng" dirty="0" err="1">
                <a:latin typeface="+mj-lt"/>
                <a:ea typeface="Calibri"/>
                <a:cs typeface="Calibri"/>
              </a:rPr>
              <a:t>walu</a:t>
            </a:r>
            <a:r>
              <a:rPr lang="en-GB" sz="2800" b="1" u="sng" dirty="0">
                <a:latin typeface="+mj-lt"/>
                <a:ea typeface="Calibri"/>
                <a:cs typeface="Calibri"/>
              </a:rPr>
              <a:t>-win Centre Income</a:t>
            </a:r>
            <a:endParaRPr lang="en-US" sz="2800" b="1" u="sng" dirty="0">
              <a:latin typeface="+mj-lt"/>
            </a:endParaRPr>
          </a:p>
        </p:txBody>
      </p:sp>
      <p:pic>
        <p:nvPicPr>
          <p:cNvPr id="4" name="Picture 2" descr="Will Medicare Cover My Implant Surgery? | Removal or Revision">
            <a:extLst>
              <a:ext uri="{FF2B5EF4-FFF2-40B4-BE49-F238E27FC236}">
                <a16:creationId xmlns:a16="http://schemas.microsoft.com/office/drawing/2014/main" id="{33F64051-611E-D9DE-ED13-D75B547C79E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01101" y="2278656"/>
            <a:ext cx="1677087" cy="167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64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fade">
                                      <p:cBhvr>
                                        <p:cTn id="4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19000" r="-19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A1F60B-1B0C-028D-9240-2E65592F7CB8}"/>
              </a:ext>
            </a:extLst>
          </p:cNvPr>
          <p:cNvSpPr>
            <a:spLocks noGrp="1"/>
          </p:cNvSpPr>
          <p:nvPr>
            <p:ph type="title" idx="4294967295"/>
          </p:nvPr>
        </p:nvSpPr>
        <p:spPr>
          <a:xfrm>
            <a:off x="602572" y="-2093"/>
            <a:ext cx="10983079" cy="1283788"/>
          </a:xfrm>
        </p:spPr>
        <p:txBody>
          <a:bodyPr vert="horz" lIns="91440" tIns="45720" rIns="91440" bIns="45720" rtlCol="0" anchor="b">
            <a:normAutofit/>
          </a:bodyPr>
          <a:lstStyle/>
          <a:p>
            <a:r>
              <a:rPr lang="en-US" sz="4800" b="1" dirty="0">
                <a:solidFill>
                  <a:schemeClr val="bg1"/>
                </a:solidFill>
              </a:rPr>
              <a:t>Patient's Journey to walu-win</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DF3CF2DF-24A9-0F5B-CADD-A187336AE3FD}"/>
              </a:ext>
            </a:extLst>
          </p:cNvPr>
          <p:cNvGraphicFramePr/>
          <p:nvPr>
            <p:extLst>
              <p:ext uri="{D42A27DB-BD31-4B8C-83A1-F6EECF244321}">
                <p14:modId xmlns:p14="http://schemas.microsoft.com/office/powerpoint/2010/main" val="967550212"/>
              </p:ext>
            </p:extLst>
          </p:nvPr>
        </p:nvGraphicFramePr>
        <p:xfrm>
          <a:off x="2104324" y="1878616"/>
          <a:ext cx="7979573"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682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3B781A65-B67B-4205-B0DC-D7AD17607E2A}"/>
                                            </p:graphicEl>
                                          </p:spTgt>
                                        </p:tgtEl>
                                        <p:attrNameLst>
                                          <p:attrName>style.visibility</p:attrName>
                                        </p:attrNameLst>
                                      </p:cBhvr>
                                      <p:to>
                                        <p:strVal val="visible"/>
                                      </p:to>
                                    </p:set>
                                    <p:animEffect transition="in" filter="fade">
                                      <p:cBhvr>
                                        <p:cTn id="7" dur="500"/>
                                        <p:tgtEl>
                                          <p:spTgt spid="5">
                                            <p:graphicEl>
                                              <a:dgm id="{3B781A65-B67B-4205-B0DC-D7AD17607E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C61627D0-001C-4C69-9FD8-56B58E94DC8D}"/>
                                            </p:graphicEl>
                                          </p:spTgt>
                                        </p:tgtEl>
                                        <p:attrNameLst>
                                          <p:attrName>style.visibility</p:attrName>
                                        </p:attrNameLst>
                                      </p:cBhvr>
                                      <p:to>
                                        <p:strVal val="visible"/>
                                      </p:to>
                                    </p:set>
                                    <p:animEffect transition="in" filter="fade">
                                      <p:cBhvr>
                                        <p:cTn id="12" dur="500"/>
                                        <p:tgtEl>
                                          <p:spTgt spid="5">
                                            <p:graphicEl>
                                              <a:dgm id="{C61627D0-001C-4C69-9FD8-56B58E94DC8D}"/>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5F9ED078-0C98-4664-B84C-13D6D1ED5CF2}"/>
                                            </p:graphicEl>
                                          </p:spTgt>
                                        </p:tgtEl>
                                        <p:attrNameLst>
                                          <p:attrName>style.visibility</p:attrName>
                                        </p:attrNameLst>
                                      </p:cBhvr>
                                      <p:to>
                                        <p:strVal val="visible"/>
                                      </p:to>
                                    </p:set>
                                    <p:animEffect transition="in" filter="fade">
                                      <p:cBhvr>
                                        <p:cTn id="15" dur="500"/>
                                        <p:tgtEl>
                                          <p:spTgt spid="5">
                                            <p:graphicEl>
                                              <a:dgm id="{5F9ED078-0C98-4664-B84C-13D6D1ED5CF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C57596B7-F273-43A0-8163-DF157DD5174A}"/>
                                            </p:graphicEl>
                                          </p:spTgt>
                                        </p:tgtEl>
                                        <p:attrNameLst>
                                          <p:attrName>style.visibility</p:attrName>
                                        </p:attrNameLst>
                                      </p:cBhvr>
                                      <p:to>
                                        <p:strVal val="visible"/>
                                      </p:to>
                                    </p:set>
                                    <p:animEffect transition="in" filter="fade">
                                      <p:cBhvr>
                                        <p:cTn id="20" dur="500"/>
                                        <p:tgtEl>
                                          <p:spTgt spid="5">
                                            <p:graphicEl>
                                              <a:dgm id="{C57596B7-F273-43A0-8163-DF157DD5174A}"/>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55EE110F-B85D-4196-9DEA-1F79A2A6B2CC}"/>
                                            </p:graphicEl>
                                          </p:spTgt>
                                        </p:tgtEl>
                                        <p:attrNameLst>
                                          <p:attrName>style.visibility</p:attrName>
                                        </p:attrNameLst>
                                      </p:cBhvr>
                                      <p:to>
                                        <p:strVal val="visible"/>
                                      </p:to>
                                    </p:set>
                                    <p:animEffect transition="in" filter="fade">
                                      <p:cBhvr>
                                        <p:cTn id="23" dur="500"/>
                                        <p:tgtEl>
                                          <p:spTgt spid="5">
                                            <p:graphicEl>
                                              <a:dgm id="{55EE110F-B85D-4196-9DEA-1F79A2A6B2C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4F8EF0F5-BF7F-4468-9D89-294BADC03548}"/>
                                            </p:graphicEl>
                                          </p:spTgt>
                                        </p:tgtEl>
                                        <p:attrNameLst>
                                          <p:attrName>style.visibility</p:attrName>
                                        </p:attrNameLst>
                                      </p:cBhvr>
                                      <p:to>
                                        <p:strVal val="visible"/>
                                      </p:to>
                                    </p:set>
                                    <p:animEffect transition="in" filter="fade">
                                      <p:cBhvr>
                                        <p:cTn id="28" dur="500"/>
                                        <p:tgtEl>
                                          <p:spTgt spid="5">
                                            <p:graphicEl>
                                              <a:dgm id="{4F8EF0F5-BF7F-4468-9D89-294BADC03548}"/>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A0DE3912-A314-4FB6-B36C-30CC1A268BC4}"/>
                                            </p:graphicEl>
                                          </p:spTgt>
                                        </p:tgtEl>
                                        <p:attrNameLst>
                                          <p:attrName>style.visibility</p:attrName>
                                        </p:attrNameLst>
                                      </p:cBhvr>
                                      <p:to>
                                        <p:strVal val="visible"/>
                                      </p:to>
                                    </p:set>
                                    <p:animEffect transition="in" filter="fade">
                                      <p:cBhvr>
                                        <p:cTn id="31" dur="500"/>
                                        <p:tgtEl>
                                          <p:spTgt spid="5">
                                            <p:graphicEl>
                                              <a:dgm id="{A0DE3912-A314-4FB6-B36C-30CC1A268BC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graphicEl>
                                              <a:dgm id="{CC2FB494-83D8-44B8-9336-F80F3CDD2BB2}"/>
                                            </p:graphicEl>
                                          </p:spTgt>
                                        </p:tgtEl>
                                        <p:attrNameLst>
                                          <p:attrName>style.visibility</p:attrName>
                                        </p:attrNameLst>
                                      </p:cBhvr>
                                      <p:to>
                                        <p:strVal val="visible"/>
                                      </p:to>
                                    </p:set>
                                    <p:animEffect transition="in" filter="fade">
                                      <p:cBhvr>
                                        <p:cTn id="36" dur="500"/>
                                        <p:tgtEl>
                                          <p:spTgt spid="5">
                                            <p:graphicEl>
                                              <a:dgm id="{CC2FB494-83D8-44B8-9336-F80F3CDD2BB2}"/>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graphicEl>
                                              <a:dgm id="{F12C3728-2546-4D98-9547-73B93ADD628E}"/>
                                            </p:graphicEl>
                                          </p:spTgt>
                                        </p:tgtEl>
                                        <p:attrNameLst>
                                          <p:attrName>style.visibility</p:attrName>
                                        </p:attrNameLst>
                                      </p:cBhvr>
                                      <p:to>
                                        <p:strVal val="visible"/>
                                      </p:to>
                                    </p:set>
                                    <p:animEffect transition="in" filter="fade">
                                      <p:cBhvr>
                                        <p:cTn id="39" dur="500"/>
                                        <p:tgtEl>
                                          <p:spTgt spid="5">
                                            <p:graphicEl>
                                              <a:dgm id="{F12C3728-2546-4D98-9547-73B93ADD628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graphicEl>
                                              <a:dgm id="{0870926C-EE60-4064-9973-0BBDDD99228B}"/>
                                            </p:graphicEl>
                                          </p:spTgt>
                                        </p:tgtEl>
                                        <p:attrNameLst>
                                          <p:attrName>style.visibility</p:attrName>
                                        </p:attrNameLst>
                                      </p:cBhvr>
                                      <p:to>
                                        <p:strVal val="visible"/>
                                      </p:to>
                                    </p:set>
                                    <p:animEffect transition="in" filter="fade">
                                      <p:cBhvr>
                                        <p:cTn id="44" dur="500"/>
                                        <p:tgtEl>
                                          <p:spTgt spid="5">
                                            <p:graphicEl>
                                              <a:dgm id="{0870926C-EE60-4064-9973-0BBDDD99228B}"/>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graphicEl>
                                              <a:dgm id="{FBB94562-CE03-4288-B191-09CFBA1B372D}"/>
                                            </p:graphicEl>
                                          </p:spTgt>
                                        </p:tgtEl>
                                        <p:attrNameLst>
                                          <p:attrName>style.visibility</p:attrName>
                                        </p:attrNameLst>
                                      </p:cBhvr>
                                      <p:to>
                                        <p:strVal val="visible"/>
                                      </p:to>
                                    </p:set>
                                    <p:animEffect transition="in" filter="fade">
                                      <p:cBhvr>
                                        <p:cTn id="47" dur="500"/>
                                        <p:tgtEl>
                                          <p:spTgt spid="5">
                                            <p:graphicEl>
                                              <a:dgm id="{FBB94562-CE03-4288-B191-09CFBA1B372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dgm id="{2CF2C0AB-22B7-4EB7-90E9-380095BEFD0B}"/>
                                            </p:graphicEl>
                                          </p:spTgt>
                                        </p:tgtEl>
                                        <p:attrNameLst>
                                          <p:attrName>style.visibility</p:attrName>
                                        </p:attrNameLst>
                                      </p:cBhvr>
                                      <p:to>
                                        <p:strVal val="visible"/>
                                      </p:to>
                                    </p:set>
                                    <p:animEffect transition="in" filter="fade">
                                      <p:cBhvr>
                                        <p:cTn id="52" dur="500"/>
                                        <p:tgtEl>
                                          <p:spTgt spid="5">
                                            <p:graphicEl>
                                              <a:dgm id="{2CF2C0AB-22B7-4EB7-90E9-380095BEFD0B}"/>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graphicEl>
                                              <a:dgm id="{BCE989E2-B28D-491D-8072-D0AB8777E16F}"/>
                                            </p:graphicEl>
                                          </p:spTgt>
                                        </p:tgtEl>
                                        <p:attrNameLst>
                                          <p:attrName>style.visibility</p:attrName>
                                        </p:attrNameLst>
                                      </p:cBhvr>
                                      <p:to>
                                        <p:strVal val="visible"/>
                                      </p:to>
                                    </p:set>
                                    <p:animEffect transition="in" filter="fade">
                                      <p:cBhvr>
                                        <p:cTn id="55" dur="500"/>
                                        <p:tgtEl>
                                          <p:spTgt spid="5">
                                            <p:graphicEl>
                                              <a:dgm id="{BCE989E2-B28D-491D-8072-D0AB8777E16F}"/>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graphicEl>
                                              <a:dgm id="{C7DAB831-6DDF-493C-8D0D-8A4B3DF4DC91}"/>
                                            </p:graphicEl>
                                          </p:spTgt>
                                        </p:tgtEl>
                                        <p:attrNameLst>
                                          <p:attrName>style.visibility</p:attrName>
                                        </p:attrNameLst>
                                      </p:cBhvr>
                                      <p:to>
                                        <p:strVal val="visible"/>
                                      </p:to>
                                    </p:set>
                                    <p:animEffect transition="in" filter="fade">
                                      <p:cBhvr>
                                        <p:cTn id="60" dur="500"/>
                                        <p:tgtEl>
                                          <p:spTgt spid="5">
                                            <p:graphicEl>
                                              <a:dgm id="{C7DAB831-6DDF-493C-8D0D-8A4B3DF4DC91}"/>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graphicEl>
                                              <a:dgm id="{B048FF18-EBE9-445A-9CE3-DE4A8973D9D0}"/>
                                            </p:graphicEl>
                                          </p:spTgt>
                                        </p:tgtEl>
                                        <p:attrNameLst>
                                          <p:attrName>style.visibility</p:attrName>
                                        </p:attrNameLst>
                                      </p:cBhvr>
                                      <p:to>
                                        <p:strVal val="visible"/>
                                      </p:to>
                                    </p:set>
                                    <p:animEffect transition="in" filter="fade">
                                      <p:cBhvr>
                                        <p:cTn id="63" dur="500"/>
                                        <p:tgtEl>
                                          <p:spTgt spid="5">
                                            <p:graphicEl>
                                              <a:dgm id="{B048FF18-EBE9-445A-9CE3-DE4A8973D9D0}"/>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
                                            <p:graphicEl>
                                              <a:dgm id="{1569FD9F-BB12-4DBF-84DD-91285B9E030F}"/>
                                            </p:graphicEl>
                                          </p:spTgt>
                                        </p:tgtEl>
                                        <p:attrNameLst>
                                          <p:attrName>style.visibility</p:attrName>
                                        </p:attrNameLst>
                                      </p:cBhvr>
                                      <p:to>
                                        <p:strVal val="visible"/>
                                      </p:to>
                                    </p:set>
                                    <p:animEffect transition="in" filter="fade">
                                      <p:cBhvr>
                                        <p:cTn id="68" dur="500"/>
                                        <p:tgtEl>
                                          <p:spTgt spid="5">
                                            <p:graphicEl>
                                              <a:dgm id="{1569FD9F-BB12-4DBF-84DD-91285B9E030F}"/>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
                                            <p:graphicEl>
                                              <a:dgm id="{7A7B80E5-15F0-4FAB-B0CC-19862E708671}"/>
                                            </p:graphicEl>
                                          </p:spTgt>
                                        </p:tgtEl>
                                        <p:attrNameLst>
                                          <p:attrName>style.visibility</p:attrName>
                                        </p:attrNameLst>
                                      </p:cBhvr>
                                      <p:to>
                                        <p:strVal val="visible"/>
                                      </p:to>
                                    </p:set>
                                    <p:animEffect transition="in" filter="fade">
                                      <p:cBhvr>
                                        <p:cTn id="71" dur="500"/>
                                        <p:tgtEl>
                                          <p:spTgt spid="5">
                                            <p:graphicEl>
                                              <a:dgm id="{7A7B80E5-15F0-4FAB-B0CC-19862E70867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QI Waluwin Presentation 30.5.25.pptx">
            <a:hlinkClick r:id="" action="ppaction://media"/>
            <a:extLst>
              <a:ext uri="{FF2B5EF4-FFF2-40B4-BE49-F238E27FC236}">
                <a16:creationId xmlns:a16="http://schemas.microsoft.com/office/drawing/2014/main" id="{847EEE06-AD71-7E3C-3011-E61EB54CE5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189" y="-805"/>
            <a:ext cx="12283440" cy="6858000"/>
          </a:xfrm>
          <a:prstGeom prst="rect">
            <a:avLst/>
          </a:prstGeom>
        </p:spPr>
      </p:pic>
    </p:spTree>
    <p:extLst>
      <p:ext uri="{BB962C8B-B14F-4D97-AF65-F5344CB8AC3E}">
        <p14:creationId xmlns:p14="http://schemas.microsoft.com/office/powerpoint/2010/main" val="417575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811FC-D2CF-3EDA-C184-A9C48655DCCB}"/>
              </a:ext>
            </a:extLst>
          </p:cNvPr>
          <p:cNvSpPr>
            <a:spLocks noGrp="1"/>
          </p:cNvSpPr>
          <p:nvPr>
            <p:ph type="title"/>
          </p:nvPr>
        </p:nvSpPr>
        <p:spPr>
          <a:xfrm>
            <a:off x="630936" y="640080"/>
            <a:ext cx="4818888" cy="1481328"/>
          </a:xfrm>
        </p:spPr>
        <p:txBody>
          <a:bodyPr anchor="b">
            <a:normAutofit/>
          </a:bodyPr>
          <a:lstStyle/>
          <a:p>
            <a:r>
              <a:rPr lang="en-AU" sz="3800"/>
              <a:t>Multidisciplinary Approach to Healthcare</a:t>
            </a:r>
          </a:p>
        </p:txBody>
      </p:sp>
      <p:sp>
        <p:nvSpPr>
          <p:cNvPr id="2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ontent Placeholder 5">
            <a:extLst>
              <a:ext uri="{FF2B5EF4-FFF2-40B4-BE49-F238E27FC236}">
                <a16:creationId xmlns:a16="http://schemas.microsoft.com/office/drawing/2014/main" id="{42C9A35E-6B92-1767-58FB-10C066CB24C3}"/>
              </a:ext>
            </a:extLst>
          </p:cNvPr>
          <p:cNvGraphicFramePr>
            <a:graphicFrameLocks noGrp="1"/>
          </p:cNvGraphicFramePr>
          <p:nvPr>
            <p:ph idx="1"/>
            <p:extLst>
              <p:ext uri="{D42A27DB-BD31-4B8C-83A1-F6EECF244321}">
                <p14:modId xmlns:p14="http://schemas.microsoft.com/office/powerpoint/2010/main" val="637185657"/>
              </p:ext>
            </p:extLst>
          </p:nvPr>
        </p:nvGraphicFramePr>
        <p:xfrm>
          <a:off x="4288536" y="82296"/>
          <a:ext cx="8266176" cy="6693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TextBox 36">
            <a:extLst>
              <a:ext uri="{FF2B5EF4-FFF2-40B4-BE49-F238E27FC236}">
                <a16:creationId xmlns:a16="http://schemas.microsoft.com/office/drawing/2014/main" id="{6BE4CBC0-58DB-5A06-30FE-E2826DC217EF}"/>
              </a:ext>
            </a:extLst>
          </p:cNvPr>
          <p:cNvSpPr txBox="1"/>
          <p:nvPr/>
        </p:nvSpPr>
        <p:spPr>
          <a:xfrm>
            <a:off x="777240" y="3536264"/>
            <a:ext cx="3255095" cy="1754326"/>
          </a:xfrm>
          <a:prstGeom prst="rect">
            <a:avLst/>
          </a:prstGeom>
          <a:noFill/>
        </p:spPr>
        <p:txBody>
          <a:bodyPr wrap="square" rtlCol="0">
            <a:spAutoFit/>
          </a:bodyPr>
          <a:lstStyle/>
          <a:p>
            <a:pPr marL="285750" indent="-285750">
              <a:buFont typeface="Arial" panose="020B0604020202020204" pitchFamily="34" charset="0"/>
              <a:buChar char="•"/>
            </a:pPr>
            <a:r>
              <a:rPr lang="en-AU" dirty="0"/>
              <a:t>Client Centred Approach</a:t>
            </a:r>
          </a:p>
          <a:p>
            <a:endParaRPr lang="en-AU" dirty="0"/>
          </a:p>
          <a:p>
            <a:pPr marL="285750" indent="-285750">
              <a:buFont typeface="Arial" panose="020B0604020202020204" pitchFamily="34" charset="0"/>
              <a:buChar char="•"/>
            </a:pPr>
            <a:r>
              <a:rPr lang="en-AU" dirty="0"/>
              <a:t>‘One stop shop’</a:t>
            </a:r>
          </a:p>
          <a:p>
            <a:endParaRPr lang="en-AU" dirty="0"/>
          </a:p>
          <a:p>
            <a:pPr marL="285750" indent="-285750">
              <a:buFont typeface="Arial" panose="020B0604020202020204" pitchFamily="34" charset="0"/>
              <a:buChar char="•"/>
            </a:pPr>
            <a:r>
              <a:rPr lang="en-AU" dirty="0"/>
              <a:t>Improve in patient outcomes</a:t>
            </a:r>
          </a:p>
          <a:p>
            <a:endParaRPr lang="en-AU" dirty="0"/>
          </a:p>
        </p:txBody>
      </p:sp>
    </p:spTree>
    <p:extLst>
      <p:ext uri="{BB962C8B-B14F-4D97-AF65-F5344CB8AC3E}">
        <p14:creationId xmlns:p14="http://schemas.microsoft.com/office/powerpoint/2010/main" val="101479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graphicEl>
                                              <a:dgm id="{84F023ED-DE1A-4E7A-BF1A-5727B147AD00}"/>
                                            </p:graphicEl>
                                          </p:spTgt>
                                        </p:tgtEl>
                                        <p:attrNameLst>
                                          <p:attrName>style.visibility</p:attrName>
                                        </p:attrNameLst>
                                      </p:cBhvr>
                                      <p:to>
                                        <p:strVal val="visible"/>
                                      </p:to>
                                    </p:set>
                                    <p:animEffect transition="in" filter="fade">
                                      <p:cBhvr>
                                        <p:cTn id="7" dur="500"/>
                                        <p:tgtEl>
                                          <p:spTgt spid="11">
                                            <p:graphicEl>
                                              <a:dgm id="{84F023ED-DE1A-4E7A-BF1A-5727B147AD0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graphicEl>
                                              <a:dgm id="{0CF75318-97B5-4C74-855E-A3ADC5DBD92F}"/>
                                            </p:graphicEl>
                                          </p:spTgt>
                                        </p:tgtEl>
                                        <p:attrNameLst>
                                          <p:attrName>style.visibility</p:attrName>
                                        </p:attrNameLst>
                                      </p:cBhvr>
                                      <p:to>
                                        <p:strVal val="visible"/>
                                      </p:to>
                                    </p:set>
                                    <p:animEffect transition="in" filter="fade">
                                      <p:cBhvr>
                                        <p:cTn id="12" dur="500"/>
                                        <p:tgtEl>
                                          <p:spTgt spid="11">
                                            <p:graphicEl>
                                              <a:dgm id="{0CF75318-97B5-4C74-855E-A3ADC5DBD92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graphicEl>
                                              <a:dgm id="{E4680083-206B-4C32-A1A6-434A9654C8DD}"/>
                                            </p:graphicEl>
                                          </p:spTgt>
                                        </p:tgtEl>
                                        <p:attrNameLst>
                                          <p:attrName>style.visibility</p:attrName>
                                        </p:attrNameLst>
                                      </p:cBhvr>
                                      <p:to>
                                        <p:strVal val="visible"/>
                                      </p:to>
                                    </p:set>
                                    <p:animEffect transition="in" filter="fade">
                                      <p:cBhvr>
                                        <p:cTn id="17" dur="500"/>
                                        <p:tgtEl>
                                          <p:spTgt spid="11">
                                            <p:graphicEl>
                                              <a:dgm id="{E4680083-206B-4C32-A1A6-434A9654C8DD}"/>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graphicEl>
                                              <a:dgm id="{FF00D378-1634-4499-9EA7-27B6156DDFC0}"/>
                                            </p:graphicEl>
                                          </p:spTgt>
                                        </p:tgtEl>
                                        <p:attrNameLst>
                                          <p:attrName>style.visibility</p:attrName>
                                        </p:attrNameLst>
                                      </p:cBhvr>
                                      <p:to>
                                        <p:strVal val="visible"/>
                                      </p:to>
                                    </p:set>
                                    <p:animEffect transition="in" filter="fade">
                                      <p:cBhvr>
                                        <p:cTn id="20" dur="500"/>
                                        <p:tgtEl>
                                          <p:spTgt spid="11">
                                            <p:graphicEl>
                                              <a:dgm id="{FF00D378-1634-4499-9EA7-27B6156DDFC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graphicEl>
                                              <a:dgm id="{F67DCF40-BDDA-4D8D-9654-399473E7CE96}"/>
                                            </p:graphicEl>
                                          </p:spTgt>
                                        </p:tgtEl>
                                        <p:attrNameLst>
                                          <p:attrName>style.visibility</p:attrName>
                                        </p:attrNameLst>
                                      </p:cBhvr>
                                      <p:to>
                                        <p:strVal val="visible"/>
                                      </p:to>
                                    </p:set>
                                    <p:animEffect transition="in" filter="fade">
                                      <p:cBhvr>
                                        <p:cTn id="25" dur="500"/>
                                        <p:tgtEl>
                                          <p:spTgt spid="11">
                                            <p:graphicEl>
                                              <a:dgm id="{F67DCF40-BDDA-4D8D-9654-399473E7CE96}"/>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graphicEl>
                                              <a:dgm id="{5256C98E-3DD2-4BFE-BBB3-241778C22696}"/>
                                            </p:graphicEl>
                                          </p:spTgt>
                                        </p:tgtEl>
                                        <p:attrNameLst>
                                          <p:attrName>style.visibility</p:attrName>
                                        </p:attrNameLst>
                                      </p:cBhvr>
                                      <p:to>
                                        <p:strVal val="visible"/>
                                      </p:to>
                                    </p:set>
                                    <p:animEffect transition="in" filter="fade">
                                      <p:cBhvr>
                                        <p:cTn id="28" dur="500"/>
                                        <p:tgtEl>
                                          <p:spTgt spid="11">
                                            <p:graphicEl>
                                              <a:dgm id="{5256C98E-3DD2-4BFE-BBB3-241778C22696}"/>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graphicEl>
                                              <a:dgm id="{8144601D-036B-4D69-BE80-7C312ED32D94}"/>
                                            </p:graphicEl>
                                          </p:spTgt>
                                        </p:tgtEl>
                                        <p:attrNameLst>
                                          <p:attrName>style.visibility</p:attrName>
                                        </p:attrNameLst>
                                      </p:cBhvr>
                                      <p:to>
                                        <p:strVal val="visible"/>
                                      </p:to>
                                    </p:set>
                                    <p:animEffect transition="in" filter="fade">
                                      <p:cBhvr>
                                        <p:cTn id="33" dur="500"/>
                                        <p:tgtEl>
                                          <p:spTgt spid="11">
                                            <p:graphicEl>
                                              <a:dgm id="{8144601D-036B-4D69-BE80-7C312ED32D94}"/>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graphicEl>
                                              <a:dgm id="{A0D96CD7-CCCC-458A-9D30-9D17EA7ED7DC}"/>
                                            </p:graphicEl>
                                          </p:spTgt>
                                        </p:tgtEl>
                                        <p:attrNameLst>
                                          <p:attrName>style.visibility</p:attrName>
                                        </p:attrNameLst>
                                      </p:cBhvr>
                                      <p:to>
                                        <p:strVal val="visible"/>
                                      </p:to>
                                    </p:set>
                                    <p:animEffect transition="in" filter="fade">
                                      <p:cBhvr>
                                        <p:cTn id="36" dur="500"/>
                                        <p:tgtEl>
                                          <p:spTgt spid="11">
                                            <p:graphicEl>
                                              <a:dgm id="{A0D96CD7-CCCC-458A-9D30-9D17EA7ED7DC}"/>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graphicEl>
                                              <a:dgm id="{55D09FB7-42DD-496B-A3F8-7B70F9202FA1}"/>
                                            </p:graphicEl>
                                          </p:spTgt>
                                        </p:tgtEl>
                                        <p:attrNameLst>
                                          <p:attrName>style.visibility</p:attrName>
                                        </p:attrNameLst>
                                      </p:cBhvr>
                                      <p:to>
                                        <p:strVal val="visible"/>
                                      </p:to>
                                    </p:set>
                                    <p:animEffect transition="in" filter="fade">
                                      <p:cBhvr>
                                        <p:cTn id="41" dur="500"/>
                                        <p:tgtEl>
                                          <p:spTgt spid="11">
                                            <p:graphicEl>
                                              <a:dgm id="{55D09FB7-42DD-496B-A3F8-7B70F9202FA1}"/>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graphicEl>
                                              <a:dgm id="{6027A022-4164-4D46-BDBB-27712C7B6F99}"/>
                                            </p:graphicEl>
                                          </p:spTgt>
                                        </p:tgtEl>
                                        <p:attrNameLst>
                                          <p:attrName>style.visibility</p:attrName>
                                        </p:attrNameLst>
                                      </p:cBhvr>
                                      <p:to>
                                        <p:strVal val="visible"/>
                                      </p:to>
                                    </p:set>
                                    <p:animEffect transition="in" filter="fade">
                                      <p:cBhvr>
                                        <p:cTn id="44" dur="500"/>
                                        <p:tgtEl>
                                          <p:spTgt spid="11">
                                            <p:graphicEl>
                                              <a:dgm id="{6027A022-4164-4D46-BDBB-27712C7B6F9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graphicEl>
                                              <a:dgm id="{1CCEAA35-FFB1-44F1-933D-AC73E8D40DE9}"/>
                                            </p:graphicEl>
                                          </p:spTgt>
                                        </p:tgtEl>
                                        <p:attrNameLst>
                                          <p:attrName>style.visibility</p:attrName>
                                        </p:attrNameLst>
                                      </p:cBhvr>
                                      <p:to>
                                        <p:strVal val="visible"/>
                                      </p:to>
                                    </p:set>
                                    <p:animEffect transition="in" filter="fade">
                                      <p:cBhvr>
                                        <p:cTn id="49" dur="500"/>
                                        <p:tgtEl>
                                          <p:spTgt spid="11">
                                            <p:graphicEl>
                                              <a:dgm id="{1CCEAA35-FFB1-44F1-933D-AC73E8D40DE9}"/>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graphicEl>
                                              <a:dgm id="{A14C6310-5D43-46DC-9109-52A0DD4F499D}"/>
                                            </p:graphicEl>
                                          </p:spTgt>
                                        </p:tgtEl>
                                        <p:attrNameLst>
                                          <p:attrName>style.visibility</p:attrName>
                                        </p:attrNameLst>
                                      </p:cBhvr>
                                      <p:to>
                                        <p:strVal val="visible"/>
                                      </p:to>
                                    </p:set>
                                    <p:animEffect transition="in" filter="fade">
                                      <p:cBhvr>
                                        <p:cTn id="52" dur="500"/>
                                        <p:tgtEl>
                                          <p:spTgt spid="11">
                                            <p:graphicEl>
                                              <a:dgm id="{A14C6310-5D43-46DC-9109-52A0DD4F499D}"/>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graphicEl>
                                              <a:dgm id="{209A08FA-7C0E-4F2B-B339-95B4B93A58C5}"/>
                                            </p:graphicEl>
                                          </p:spTgt>
                                        </p:tgtEl>
                                        <p:attrNameLst>
                                          <p:attrName>style.visibility</p:attrName>
                                        </p:attrNameLst>
                                      </p:cBhvr>
                                      <p:to>
                                        <p:strVal val="visible"/>
                                      </p:to>
                                    </p:set>
                                    <p:animEffect transition="in" filter="fade">
                                      <p:cBhvr>
                                        <p:cTn id="57" dur="500"/>
                                        <p:tgtEl>
                                          <p:spTgt spid="11">
                                            <p:graphicEl>
                                              <a:dgm id="{209A08FA-7C0E-4F2B-B339-95B4B93A58C5}"/>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graphicEl>
                                              <a:dgm id="{2637AC02-4CD1-4C85-9A91-E6629C845793}"/>
                                            </p:graphicEl>
                                          </p:spTgt>
                                        </p:tgtEl>
                                        <p:attrNameLst>
                                          <p:attrName>style.visibility</p:attrName>
                                        </p:attrNameLst>
                                      </p:cBhvr>
                                      <p:to>
                                        <p:strVal val="visible"/>
                                      </p:to>
                                    </p:set>
                                    <p:animEffect transition="in" filter="fade">
                                      <p:cBhvr>
                                        <p:cTn id="60" dur="500"/>
                                        <p:tgtEl>
                                          <p:spTgt spid="11">
                                            <p:graphicEl>
                                              <a:dgm id="{2637AC02-4CD1-4C85-9A91-E6629C845793}"/>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
                                            <p:graphicEl>
                                              <a:dgm id="{469F5B25-FD2E-4C35-B3F2-BC756E68F71A}"/>
                                            </p:graphicEl>
                                          </p:spTgt>
                                        </p:tgtEl>
                                        <p:attrNameLst>
                                          <p:attrName>style.visibility</p:attrName>
                                        </p:attrNameLst>
                                      </p:cBhvr>
                                      <p:to>
                                        <p:strVal val="visible"/>
                                      </p:to>
                                    </p:set>
                                    <p:animEffect transition="in" filter="fade">
                                      <p:cBhvr>
                                        <p:cTn id="65" dur="500"/>
                                        <p:tgtEl>
                                          <p:spTgt spid="11">
                                            <p:graphicEl>
                                              <a:dgm id="{469F5B25-FD2E-4C35-B3F2-BC756E68F71A}"/>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
                                            <p:graphicEl>
                                              <a:dgm id="{2FD0D2FB-74EA-4844-B920-41D1FC82A3FB}"/>
                                            </p:graphicEl>
                                          </p:spTgt>
                                        </p:tgtEl>
                                        <p:attrNameLst>
                                          <p:attrName>style.visibility</p:attrName>
                                        </p:attrNameLst>
                                      </p:cBhvr>
                                      <p:to>
                                        <p:strVal val="visible"/>
                                      </p:to>
                                    </p:set>
                                    <p:animEffect transition="in" filter="fade">
                                      <p:cBhvr>
                                        <p:cTn id="68" dur="500"/>
                                        <p:tgtEl>
                                          <p:spTgt spid="11">
                                            <p:graphicEl>
                                              <a:dgm id="{2FD0D2FB-74EA-4844-B920-41D1FC82A3FB}"/>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
                                            <p:graphicEl>
                                              <a:dgm id="{73D4F2B3-9B49-49C7-8836-52A4DD9B0E4F}"/>
                                            </p:graphicEl>
                                          </p:spTgt>
                                        </p:tgtEl>
                                        <p:attrNameLst>
                                          <p:attrName>style.visibility</p:attrName>
                                        </p:attrNameLst>
                                      </p:cBhvr>
                                      <p:to>
                                        <p:strVal val="visible"/>
                                      </p:to>
                                    </p:set>
                                    <p:animEffect transition="in" filter="fade">
                                      <p:cBhvr>
                                        <p:cTn id="71" dur="500"/>
                                        <p:tgtEl>
                                          <p:spTgt spid="11">
                                            <p:graphicEl>
                                              <a:dgm id="{73D4F2B3-9B49-49C7-8836-52A4DD9B0E4F}"/>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7">
                                            <p:txEl>
                                              <p:pRg st="0" end="0"/>
                                            </p:txEl>
                                          </p:spTgt>
                                        </p:tgtEl>
                                        <p:attrNameLst>
                                          <p:attrName>style.visibility</p:attrName>
                                        </p:attrNameLst>
                                      </p:cBhvr>
                                      <p:to>
                                        <p:strVal val="visible"/>
                                      </p:to>
                                    </p:set>
                                    <p:animEffect transition="in" filter="fade">
                                      <p:cBhvr>
                                        <p:cTn id="76" dur="500"/>
                                        <p:tgtEl>
                                          <p:spTgt spid="37">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7">
                                            <p:txEl>
                                              <p:pRg st="2" end="2"/>
                                            </p:txEl>
                                          </p:spTgt>
                                        </p:tgtEl>
                                        <p:attrNameLst>
                                          <p:attrName>style.visibility</p:attrName>
                                        </p:attrNameLst>
                                      </p:cBhvr>
                                      <p:to>
                                        <p:strVal val="visible"/>
                                      </p:to>
                                    </p:set>
                                    <p:animEffect transition="in" filter="fade">
                                      <p:cBhvr>
                                        <p:cTn id="81" dur="500"/>
                                        <p:tgtEl>
                                          <p:spTgt spid="37">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7">
                                            <p:txEl>
                                              <p:pRg st="4" end="4"/>
                                            </p:txEl>
                                          </p:spTgt>
                                        </p:tgtEl>
                                        <p:attrNameLst>
                                          <p:attrName>style.visibility</p:attrName>
                                        </p:attrNameLst>
                                      </p:cBhvr>
                                      <p:to>
                                        <p:strVal val="visible"/>
                                      </p:to>
                                    </p:set>
                                    <p:animEffect transition="in" filter="fade">
                                      <p:cBhvr>
                                        <p:cTn id="86" dur="500"/>
                                        <p:tgtEl>
                                          <p:spTgt spid="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P spid="3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E090D-1968-0175-72EF-7E9E150C0A7B}"/>
              </a:ext>
            </a:extLst>
          </p:cNvPr>
          <p:cNvSpPr>
            <a:spLocks noGrp="1"/>
          </p:cNvSpPr>
          <p:nvPr>
            <p:ph type="title"/>
          </p:nvPr>
        </p:nvSpPr>
        <p:spPr>
          <a:xfrm>
            <a:off x="841247" y="548640"/>
            <a:ext cx="3952159" cy="5431536"/>
          </a:xfrm>
        </p:spPr>
        <p:txBody>
          <a:bodyPr>
            <a:normAutofit/>
          </a:bodyPr>
          <a:lstStyle/>
          <a:p>
            <a:r>
              <a:rPr lang="en-US" sz="5400">
                <a:ea typeface="Calibri Light"/>
                <a:cs typeface="Calibri Light"/>
              </a:rPr>
              <a:t>Allied Health Assistant Project</a:t>
            </a:r>
            <a:endParaRPr lang="en-US" sz="5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ARRAH announces the newly appointed Allied Health Rural Generalist  Accreditation Council | Rural Health Pro">
            <a:extLst>
              <a:ext uri="{FF2B5EF4-FFF2-40B4-BE49-F238E27FC236}">
                <a16:creationId xmlns:a16="http://schemas.microsoft.com/office/drawing/2014/main" id="{BC3F6377-3B82-6015-FA59-B1F692A25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697" y="2507108"/>
            <a:ext cx="5742355" cy="15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344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2B2473-EA0D-113D-5405-571620D9FFA9}"/>
              </a:ext>
            </a:extLst>
          </p:cNvPr>
          <p:cNvSpPr>
            <a:spLocks noGrp="1"/>
          </p:cNvSpPr>
          <p:nvPr>
            <p:ph type="title"/>
          </p:nvPr>
        </p:nvSpPr>
        <p:spPr>
          <a:xfrm>
            <a:off x="635000" y="640823"/>
            <a:ext cx="3418659" cy="5583148"/>
          </a:xfrm>
        </p:spPr>
        <p:txBody>
          <a:bodyPr anchor="ctr">
            <a:normAutofit/>
          </a:bodyPr>
          <a:lstStyle/>
          <a:p>
            <a:r>
              <a:rPr lang="en-AU" sz="5000" dirty="0"/>
              <a:t>Presentation Outline</a:t>
            </a:r>
          </a:p>
        </p:txBody>
      </p:sp>
      <p:sp>
        <p:nvSpPr>
          <p:cNvPr id="5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Content Placeholder 2">
            <a:extLst>
              <a:ext uri="{FF2B5EF4-FFF2-40B4-BE49-F238E27FC236}">
                <a16:creationId xmlns:a16="http://schemas.microsoft.com/office/drawing/2014/main" id="{26E41A6C-E488-C82B-2FAD-FDD591D4A44D}"/>
              </a:ext>
            </a:extLst>
          </p:cNvPr>
          <p:cNvGraphicFramePr>
            <a:graphicFrameLocks noGrp="1"/>
          </p:cNvGraphicFramePr>
          <p:nvPr>
            <p:ph idx="1"/>
            <p:extLst>
              <p:ext uri="{D42A27DB-BD31-4B8C-83A1-F6EECF244321}">
                <p14:modId xmlns:p14="http://schemas.microsoft.com/office/powerpoint/2010/main" val="68815824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069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graphicEl>
                                              <a:dgm id="{C016F029-5E99-4B7B-98BB-670742DA3596}"/>
                                            </p:graphicEl>
                                          </p:spTgt>
                                        </p:tgtEl>
                                        <p:attrNameLst>
                                          <p:attrName>style.visibility</p:attrName>
                                        </p:attrNameLst>
                                      </p:cBhvr>
                                      <p:to>
                                        <p:strVal val="visible"/>
                                      </p:to>
                                    </p:set>
                                    <p:animEffect transition="in" filter="fade">
                                      <p:cBhvr>
                                        <p:cTn id="7" dur="500"/>
                                        <p:tgtEl>
                                          <p:spTgt spid="43">
                                            <p:graphicEl>
                                              <a:dgm id="{C016F029-5E99-4B7B-98BB-670742DA359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graphicEl>
                                              <a:dgm id="{A328B78E-2072-4D9D-8276-5A22318D7B36}"/>
                                            </p:graphicEl>
                                          </p:spTgt>
                                        </p:tgtEl>
                                        <p:attrNameLst>
                                          <p:attrName>style.visibility</p:attrName>
                                        </p:attrNameLst>
                                      </p:cBhvr>
                                      <p:to>
                                        <p:strVal val="visible"/>
                                      </p:to>
                                    </p:set>
                                    <p:animEffect transition="in" filter="fade">
                                      <p:cBhvr>
                                        <p:cTn id="12" dur="500"/>
                                        <p:tgtEl>
                                          <p:spTgt spid="43">
                                            <p:graphicEl>
                                              <a:dgm id="{A328B78E-2072-4D9D-8276-5A22318D7B3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graphicEl>
                                              <a:dgm id="{2FAC628C-0F83-4500-AB32-38BF6CB6547C}"/>
                                            </p:graphicEl>
                                          </p:spTgt>
                                        </p:tgtEl>
                                        <p:attrNameLst>
                                          <p:attrName>style.visibility</p:attrName>
                                        </p:attrNameLst>
                                      </p:cBhvr>
                                      <p:to>
                                        <p:strVal val="visible"/>
                                      </p:to>
                                    </p:set>
                                    <p:animEffect transition="in" filter="fade">
                                      <p:cBhvr>
                                        <p:cTn id="17" dur="500"/>
                                        <p:tgtEl>
                                          <p:spTgt spid="43">
                                            <p:graphicEl>
                                              <a:dgm id="{2FAC628C-0F83-4500-AB32-38BF6CB6547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graphicEl>
                                              <a:dgm id="{61E73804-185B-4F2A-9E35-E453E1E7FD3A}"/>
                                            </p:graphicEl>
                                          </p:spTgt>
                                        </p:tgtEl>
                                        <p:attrNameLst>
                                          <p:attrName>style.visibility</p:attrName>
                                        </p:attrNameLst>
                                      </p:cBhvr>
                                      <p:to>
                                        <p:strVal val="visible"/>
                                      </p:to>
                                    </p:set>
                                    <p:animEffect transition="in" filter="fade">
                                      <p:cBhvr>
                                        <p:cTn id="22" dur="500"/>
                                        <p:tgtEl>
                                          <p:spTgt spid="43">
                                            <p:graphicEl>
                                              <a:dgm id="{61E73804-185B-4F2A-9E35-E453E1E7FD3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graphicEl>
                                              <a:dgm id="{87F7C270-6095-4199-B51B-992A06D421FF}"/>
                                            </p:graphicEl>
                                          </p:spTgt>
                                        </p:tgtEl>
                                        <p:attrNameLst>
                                          <p:attrName>style.visibility</p:attrName>
                                        </p:attrNameLst>
                                      </p:cBhvr>
                                      <p:to>
                                        <p:strVal val="visible"/>
                                      </p:to>
                                    </p:set>
                                    <p:animEffect transition="in" filter="fade">
                                      <p:cBhvr>
                                        <p:cTn id="27" dur="500"/>
                                        <p:tgtEl>
                                          <p:spTgt spid="43">
                                            <p:graphicEl>
                                              <a:dgm id="{87F7C270-6095-4199-B51B-992A06D421F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19000" r="-19000"/>
          </a:stretch>
        </a:blipFill>
        <a:effectLst/>
      </p:bgPr>
    </p:bg>
    <p:spTree>
      <p:nvGrpSpPr>
        <p:cNvPr id="1" name="">
          <a:extLst>
            <a:ext uri="{FF2B5EF4-FFF2-40B4-BE49-F238E27FC236}">
              <a16:creationId xmlns:a16="http://schemas.microsoft.com/office/drawing/2014/main" id="{86429BAD-8E10-A1A3-4039-6011D73FDE43}"/>
            </a:ext>
          </a:extLst>
        </p:cNvPr>
        <p:cNvGrpSpPr/>
        <p:nvPr/>
      </p:nvGrpSpPr>
      <p:grpSpPr>
        <a:xfrm>
          <a:off x="0" y="0"/>
          <a:ext cx="0" cy="0"/>
          <a:chOff x="0" y="0"/>
          <a:chExt cx="0" cy="0"/>
        </a:xfrm>
      </p:grpSpPr>
      <p:pic>
        <p:nvPicPr>
          <p:cNvPr id="4" name="Picture 3" descr="A person smiling at the camera&#10;&#10;AI-generated content may be incorrect.">
            <a:extLst>
              <a:ext uri="{FF2B5EF4-FFF2-40B4-BE49-F238E27FC236}">
                <a16:creationId xmlns:a16="http://schemas.microsoft.com/office/drawing/2014/main" id="{BD9D9778-9843-A96C-E0A9-C3312319DB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6753" t="-152" r="6494" b="456"/>
          <a:stretch/>
        </p:blipFill>
        <p:spPr>
          <a:xfrm>
            <a:off x="4305830" y="2277534"/>
            <a:ext cx="3528409" cy="3467116"/>
          </a:xfrm>
          <a:prstGeom prst="rect">
            <a:avLst/>
          </a:prstGeom>
        </p:spPr>
      </p:pic>
      <p:sp>
        <p:nvSpPr>
          <p:cNvPr id="2" name="Title 1">
            <a:extLst>
              <a:ext uri="{FF2B5EF4-FFF2-40B4-BE49-F238E27FC236}">
                <a16:creationId xmlns:a16="http://schemas.microsoft.com/office/drawing/2014/main" id="{2739B71A-CE5F-A41C-C75D-EDB15A054636}"/>
              </a:ext>
            </a:extLst>
          </p:cNvPr>
          <p:cNvSpPr>
            <a:spLocks noGrp="1"/>
          </p:cNvSpPr>
          <p:nvPr>
            <p:ph type="title" idx="4294967295"/>
          </p:nvPr>
        </p:nvSpPr>
        <p:spPr>
          <a:xfrm>
            <a:off x="572493" y="238539"/>
            <a:ext cx="10983079" cy="1283788"/>
          </a:xfrm>
        </p:spPr>
        <p:txBody>
          <a:bodyPr vert="horz" lIns="91440" tIns="45720" rIns="91440" bIns="45720" rtlCol="0" anchor="b">
            <a:normAutofit/>
          </a:bodyPr>
          <a:lstStyle/>
          <a:p>
            <a:r>
              <a:rPr lang="en-US" sz="4000" b="1">
                <a:solidFill>
                  <a:schemeClr val="bg1"/>
                </a:solidFill>
                <a:ea typeface="Calibri Light"/>
                <a:cs typeface="Calibri Light"/>
              </a:rPr>
              <a:t>Meet our AHA's:</a:t>
            </a:r>
          </a:p>
        </p:txBody>
      </p:sp>
      <p:sp>
        <p:nvSpPr>
          <p:cNvPr id="12" name="sketchy line">
            <a:extLst>
              <a:ext uri="{FF2B5EF4-FFF2-40B4-BE49-F238E27FC236}">
                <a16:creationId xmlns:a16="http://schemas.microsoft.com/office/drawing/2014/main" id="{79041886-D3CA-277E-5855-6739DC45E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4E25A72-A936-0DFD-F3AB-D326D9500FF6}"/>
              </a:ext>
            </a:extLst>
          </p:cNvPr>
          <p:cNvSpPr txBox="1"/>
          <p:nvPr/>
        </p:nvSpPr>
        <p:spPr>
          <a:xfrm>
            <a:off x="1652125" y="5923608"/>
            <a:ext cx="13874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latin typeface="Calibri Light"/>
                <a:ea typeface="Calibri"/>
                <a:cs typeface="Calibri"/>
              </a:rPr>
              <a:t>Ashley</a:t>
            </a:r>
            <a:endParaRPr lang="en-US" sz="3200" b="1">
              <a:latin typeface="Calibri Light"/>
              <a:ea typeface="Calibri Light"/>
              <a:cs typeface="Calibri Light"/>
            </a:endParaRPr>
          </a:p>
        </p:txBody>
      </p:sp>
      <p:sp>
        <p:nvSpPr>
          <p:cNvPr id="33" name="TextBox 32">
            <a:extLst>
              <a:ext uri="{FF2B5EF4-FFF2-40B4-BE49-F238E27FC236}">
                <a16:creationId xmlns:a16="http://schemas.microsoft.com/office/drawing/2014/main" id="{7C2394EE-833E-B84F-C160-6593DA2BEB55}"/>
              </a:ext>
            </a:extLst>
          </p:cNvPr>
          <p:cNvSpPr txBox="1"/>
          <p:nvPr/>
        </p:nvSpPr>
        <p:spPr>
          <a:xfrm>
            <a:off x="9093789" y="5923608"/>
            <a:ext cx="13726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latin typeface="Calibri Light"/>
                <a:ea typeface="Calibri"/>
                <a:cs typeface="Calibri"/>
              </a:rPr>
              <a:t>Katrina</a:t>
            </a:r>
            <a:endParaRPr lang="en-US" sz="3200" b="1" i="1">
              <a:latin typeface="Calibri Light"/>
            </a:endParaRPr>
          </a:p>
        </p:txBody>
      </p:sp>
      <p:sp>
        <p:nvSpPr>
          <p:cNvPr id="35" name="TextBox 34">
            <a:extLst>
              <a:ext uri="{FF2B5EF4-FFF2-40B4-BE49-F238E27FC236}">
                <a16:creationId xmlns:a16="http://schemas.microsoft.com/office/drawing/2014/main" id="{DA98BCB7-8DA7-0E62-53D0-054527ED4CD8}"/>
              </a:ext>
            </a:extLst>
          </p:cNvPr>
          <p:cNvSpPr txBox="1"/>
          <p:nvPr/>
        </p:nvSpPr>
        <p:spPr>
          <a:xfrm>
            <a:off x="5408521" y="5923608"/>
            <a:ext cx="137854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latin typeface="Calibri Light"/>
                <a:ea typeface="Calibri"/>
                <a:cs typeface="Calibri"/>
              </a:rPr>
              <a:t>Rachel</a:t>
            </a:r>
          </a:p>
        </p:txBody>
      </p:sp>
      <p:pic>
        <p:nvPicPr>
          <p:cNvPr id="3" name="Picture 2" descr="A person with long hair wearing a blue and green shirt&#10;&#10;AI-generated content may be incorrect.">
            <a:extLst>
              <a:ext uri="{FF2B5EF4-FFF2-40B4-BE49-F238E27FC236}">
                <a16:creationId xmlns:a16="http://schemas.microsoft.com/office/drawing/2014/main" id="{BD43DF16-8670-690A-EA4F-74304ACC4B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5630" r="5094" b="-306"/>
          <a:stretch/>
        </p:blipFill>
        <p:spPr>
          <a:xfrm>
            <a:off x="574146" y="2277534"/>
            <a:ext cx="3528978" cy="3477705"/>
          </a:xfrm>
          <a:prstGeom prst="rect">
            <a:avLst/>
          </a:prstGeom>
        </p:spPr>
      </p:pic>
      <p:pic>
        <p:nvPicPr>
          <p:cNvPr id="5" name="Picture 4" descr="A person wearing glasses and a black shirt&#10;&#10;AI-generated content may be incorrect.">
            <a:extLst>
              <a:ext uri="{FF2B5EF4-FFF2-40B4-BE49-F238E27FC236}">
                <a16:creationId xmlns:a16="http://schemas.microsoft.com/office/drawing/2014/main" id="{5388FDD2-FAF7-199E-5373-A1BDE461063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5435" t="3018" r="4076" b="-59"/>
          <a:stretch/>
        </p:blipFill>
        <p:spPr>
          <a:xfrm>
            <a:off x="8012113" y="2277534"/>
            <a:ext cx="3532876" cy="3471336"/>
          </a:xfrm>
          <a:prstGeom prst="rect">
            <a:avLst/>
          </a:prstGeom>
        </p:spPr>
      </p:pic>
    </p:spTree>
    <p:extLst>
      <p:ext uri="{BB962C8B-B14F-4D97-AF65-F5344CB8AC3E}">
        <p14:creationId xmlns:p14="http://schemas.microsoft.com/office/powerpoint/2010/main" val="406378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l="-19000" r="-1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5C2F56-2FC2-7A91-51B9-73561E2E8D56}"/>
              </a:ext>
            </a:extLst>
          </p:cNvPr>
          <p:cNvSpPr>
            <a:spLocks noGrp="1"/>
          </p:cNvSpPr>
          <p:nvPr>
            <p:ph type="title" idx="4294967295"/>
          </p:nvPr>
        </p:nvSpPr>
        <p:spPr>
          <a:xfrm>
            <a:off x="631494" y="-452234"/>
            <a:ext cx="3639552" cy="2019861"/>
          </a:xfrm>
        </p:spPr>
        <p:txBody>
          <a:bodyPr vert="horz" lIns="91440" tIns="45720" rIns="91440" bIns="45720" rtlCol="0" anchor="b">
            <a:noAutofit/>
          </a:bodyPr>
          <a:lstStyle/>
          <a:p>
            <a:r>
              <a:rPr lang="en-US" sz="4000" b="1">
                <a:solidFill>
                  <a:schemeClr val="bg1"/>
                </a:solidFill>
              </a:rPr>
              <a:t>Allied Health</a:t>
            </a:r>
            <a:r>
              <a:rPr lang="en-US" sz="4000" b="1" kern="1200">
                <a:solidFill>
                  <a:schemeClr val="bg1"/>
                </a:solidFill>
                <a:latin typeface="+mj-lt"/>
                <a:ea typeface="+mj-ea"/>
                <a:cs typeface="+mj-cs"/>
              </a:rPr>
              <a:t> </a:t>
            </a:r>
            <a:r>
              <a:rPr lang="en-US" sz="4000" b="1">
                <a:solidFill>
                  <a:schemeClr val="bg1"/>
                </a:solidFill>
              </a:rPr>
              <a:t>Assistant </a:t>
            </a:r>
            <a:r>
              <a:rPr lang="en-US" sz="4000" b="1" kern="1200">
                <a:solidFill>
                  <a:schemeClr val="bg1"/>
                </a:solidFill>
                <a:latin typeface="+mj-lt"/>
                <a:ea typeface="+mj-ea"/>
                <a:cs typeface="+mj-cs"/>
              </a:rPr>
              <a:t>Model</a:t>
            </a:r>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AB20B5-71DC-8F69-C4D5-DB766502D03C}"/>
              </a:ext>
            </a:extLst>
          </p:cNvPr>
          <p:cNvSpPr>
            <a:spLocks noGrp="1"/>
          </p:cNvSpPr>
          <p:nvPr>
            <p:ph idx="4294967295"/>
          </p:nvPr>
        </p:nvSpPr>
        <p:spPr>
          <a:xfrm>
            <a:off x="630936" y="2807208"/>
            <a:ext cx="3429000" cy="3410712"/>
          </a:xfrm>
        </p:spPr>
        <p:txBody>
          <a:bodyPr vert="horz" lIns="91440" tIns="45720" rIns="91440" bIns="45720" rtlCol="0" anchor="t">
            <a:normAutofit/>
          </a:bodyPr>
          <a:lstStyle/>
          <a:p>
            <a:pPr marL="0" indent="0">
              <a:buNone/>
            </a:pPr>
            <a:r>
              <a:rPr lang="en-US" sz="1700" b="1" i="1" u="sng">
                <a:ea typeface="Calibri"/>
                <a:cs typeface="Calibri"/>
              </a:rPr>
              <a:t>SARRAH: </a:t>
            </a:r>
            <a:r>
              <a:rPr lang="en-US" sz="1700">
                <a:ea typeface="Calibri"/>
                <a:cs typeface="Calibri"/>
              </a:rPr>
              <a:t>Services for Australian Rural and Remote Allied Health</a:t>
            </a:r>
          </a:p>
          <a:p>
            <a:pPr marL="0" indent="0">
              <a:buNone/>
            </a:pPr>
            <a:r>
              <a:rPr lang="en-US" sz="1700" b="1" i="1" u="sng">
                <a:ea typeface="Calibri"/>
                <a:cs typeface="Calibri"/>
              </a:rPr>
              <a:t>BRAHAW:</a:t>
            </a:r>
            <a:r>
              <a:rPr lang="en-US" sz="1700">
                <a:ea typeface="Calibri"/>
                <a:cs typeface="Calibri"/>
              </a:rPr>
              <a:t> Building the Rural and Remote Allied Health Assistant workforce</a:t>
            </a:r>
            <a:endParaRPr lang="en-US"/>
          </a:p>
          <a:p>
            <a:pPr marL="0" indent="0">
              <a:buNone/>
            </a:pPr>
            <a:endParaRPr lang="en-US" sz="1700">
              <a:ea typeface="Calibri"/>
              <a:cs typeface="Calibri"/>
            </a:endParaRPr>
          </a:p>
          <a:p>
            <a:pPr marL="0" indent="0">
              <a:buNone/>
            </a:pPr>
            <a:r>
              <a:rPr lang="en-US" sz="1700"/>
              <a:t>Design and implementation of an Allied Health Assistant workforce within a multidisciplinary team through the BRAHAW project by SARRAH. </a:t>
            </a:r>
            <a:endParaRPr lang="en-US">
              <a:ea typeface="Calibri"/>
              <a:cs typeface="Calibri"/>
            </a:endParaRPr>
          </a:p>
          <a:p>
            <a:pPr marL="0"/>
            <a:endParaRPr lang="en-US" sz="1700"/>
          </a:p>
          <a:p>
            <a:pPr marL="0" indent="0">
              <a:buNone/>
            </a:pPr>
            <a:endParaRPr lang="en-US" sz="1700">
              <a:ea typeface="Calibri" panose="020F0502020204030204"/>
              <a:cs typeface="Calibri" panose="020F0502020204030204"/>
            </a:endParaRPr>
          </a:p>
        </p:txBody>
      </p:sp>
      <p:pic>
        <p:nvPicPr>
          <p:cNvPr id="4" name="Picture 3" descr="A diagram of a diagram&#10;&#10;AI-generated content may be incorrect.">
            <a:extLst>
              <a:ext uri="{FF2B5EF4-FFF2-40B4-BE49-F238E27FC236}">
                <a16:creationId xmlns:a16="http://schemas.microsoft.com/office/drawing/2014/main" id="{56CCAABB-D1C1-24B6-62DB-87C435D78CCC}"/>
              </a:ext>
            </a:extLst>
          </p:cNvPr>
          <p:cNvPicPr>
            <a:picLocks noChangeAspect="1"/>
          </p:cNvPicPr>
          <p:nvPr/>
        </p:nvPicPr>
        <p:blipFill>
          <a:blip r:embed="rId4"/>
          <a:stretch>
            <a:fillRect/>
          </a:stretch>
        </p:blipFill>
        <p:spPr>
          <a:xfrm>
            <a:off x="4269332" y="1197932"/>
            <a:ext cx="7569421" cy="4524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bird flying in the air&#10;&#10;AI-generated content may be incorrect.">
            <a:extLst>
              <a:ext uri="{FF2B5EF4-FFF2-40B4-BE49-F238E27FC236}">
                <a16:creationId xmlns:a16="http://schemas.microsoft.com/office/drawing/2014/main" id="{C8FC2C05-2FBF-437A-F084-93F529B87B58}"/>
              </a:ext>
            </a:extLst>
          </p:cNvPr>
          <p:cNvPicPr>
            <a:picLocks noChangeAspect="1"/>
          </p:cNvPicPr>
          <p:nvPr/>
        </p:nvPicPr>
        <p:blipFill>
          <a:blip r:embed="rId5"/>
          <a:stretch>
            <a:fillRect/>
          </a:stretch>
        </p:blipFill>
        <p:spPr>
          <a:xfrm>
            <a:off x="10712302" y="5431464"/>
            <a:ext cx="1267047" cy="1231605"/>
          </a:xfrm>
          <a:prstGeom prst="rect">
            <a:avLst/>
          </a:prstGeom>
        </p:spPr>
      </p:pic>
    </p:spTree>
    <p:extLst>
      <p:ext uri="{BB962C8B-B14F-4D97-AF65-F5344CB8AC3E}">
        <p14:creationId xmlns:p14="http://schemas.microsoft.com/office/powerpoint/2010/main" val="425693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DB312-7207-B177-02C1-0E4C0C50410C}"/>
              </a:ext>
            </a:extLst>
          </p:cNvPr>
          <p:cNvPicPr>
            <a:picLocks noChangeAspect="1"/>
          </p:cNvPicPr>
          <p:nvPr/>
        </p:nvPicPr>
        <p:blipFill>
          <a:blip r:embed="rId3"/>
          <a:stretch>
            <a:fillRect/>
          </a:stretch>
        </p:blipFill>
        <p:spPr>
          <a:xfrm>
            <a:off x="1208993" y="51916"/>
            <a:ext cx="9774014" cy="6754168"/>
          </a:xfrm>
          <a:prstGeom prst="rect">
            <a:avLst/>
          </a:prstGeom>
        </p:spPr>
      </p:pic>
      <p:sp>
        <p:nvSpPr>
          <p:cNvPr id="4" name="Oval 3">
            <a:extLst>
              <a:ext uri="{FF2B5EF4-FFF2-40B4-BE49-F238E27FC236}">
                <a16:creationId xmlns:a16="http://schemas.microsoft.com/office/drawing/2014/main" id="{AF0F2CFB-31FE-E9CF-2949-C7FCB9B87E9D}"/>
              </a:ext>
            </a:extLst>
          </p:cNvPr>
          <p:cNvSpPr/>
          <p:nvPr/>
        </p:nvSpPr>
        <p:spPr>
          <a:xfrm>
            <a:off x="6862916" y="2684206"/>
            <a:ext cx="2320413" cy="113071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Arrow Connector 5">
            <a:extLst>
              <a:ext uri="{FF2B5EF4-FFF2-40B4-BE49-F238E27FC236}">
                <a16:creationId xmlns:a16="http://schemas.microsoft.com/office/drawing/2014/main" id="{CF5FF706-4CBA-5801-8A1A-3EA215DEC53B}"/>
              </a:ext>
            </a:extLst>
          </p:cNvPr>
          <p:cNvCxnSpPr/>
          <p:nvPr/>
        </p:nvCxnSpPr>
        <p:spPr>
          <a:xfrm>
            <a:off x="9418320" y="3291840"/>
            <a:ext cx="0" cy="10149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bird flying in the air&#10;&#10;AI-generated content may be incorrect.">
            <a:extLst>
              <a:ext uri="{FF2B5EF4-FFF2-40B4-BE49-F238E27FC236}">
                <a16:creationId xmlns:a16="http://schemas.microsoft.com/office/drawing/2014/main" id="{8693454A-FA0D-9A0F-7DE9-27EB973D93C6}"/>
              </a:ext>
            </a:extLst>
          </p:cNvPr>
          <p:cNvPicPr>
            <a:picLocks noChangeAspect="1"/>
          </p:cNvPicPr>
          <p:nvPr/>
        </p:nvPicPr>
        <p:blipFill>
          <a:blip r:embed="rId4"/>
          <a:stretch>
            <a:fillRect/>
          </a:stretch>
        </p:blipFill>
        <p:spPr>
          <a:xfrm>
            <a:off x="10712302" y="5431464"/>
            <a:ext cx="1267047" cy="1231605"/>
          </a:xfrm>
          <a:prstGeom prst="rect">
            <a:avLst/>
          </a:prstGeom>
        </p:spPr>
      </p:pic>
    </p:spTree>
    <p:extLst>
      <p:ext uri="{BB962C8B-B14F-4D97-AF65-F5344CB8AC3E}">
        <p14:creationId xmlns:p14="http://schemas.microsoft.com/office/powerpoint/2010/main" val="148102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4EFF9-8B60-4D81-73D1-4CA2F041DE81}"/>
              </a:ext>
            </a:extLst>
          </p:cNvPr>
          <p:cNvSpPr>
            <a:spLocks noGrp="1"/>
          </p:cNvSpPr>
          <p:nvPr>
            <p:ph type="title" idx="4294967295"/>
          </p:nvPr>
        </p:nvSpPr>
        <p:spPr>
          <a:xfrm>
            <a:off x="638881" y="417576"/>
            <a:ext cx="10909640" cy="1249394"/>
          </a:xfrm>
        </p:spPr>
        <p:txBody>
          <a:bodyPr vert="horz" lIns="91440" tIns="45720" rIns="91440" bIns="45720" rtlCol="0" anchor="ctr">
            <a:normAutofit/>
          </a:bodyPr>
          <a:lstStyle/>
          <a:p>
            <a:pPr algn="ctr"/>
            <a:r>
              <a:rPr lang="en-US" sz="4100" b="1" kern="1200">
                <a:latin typeface="+mj-lt"/>
                <a:ea typeface="+mj-ea"/>
                <a:cs typeface="+mj-cs"/>
              </a:rPr>
              <a:t>OAMS Hydrotherapy Pool</a:t>
            </a:r>
            <a:r>
              <a:rPr lang="en-US" sz="4100" kern="1200">
                <a:latin typeface="+mj-lt"/>
                <a:ea typeface="+mj-ea"/>
                <a:cs typeface="+mj-cs"/>
              </a:rPr>
              <a:t> </a:t>
            </a:r>
            <a:br>
              <a:rPr lang="en-US" sz="4100" kern="1200"/>
            </a:br>
            <a:r>
              <a:rPr lang="en-US" sz="3600">
                <a:ea typeface="Calibri Light"/>
                <a:cs typeface="Calibri Light"/>
              </a:rPr>
              <a:t>Completion January 2026</a:t>
            </a:r>
            <a:endParaRPr lang="en-US" sz="3600" i="1" kern="1200">
              <a:latin typeface="+mj-lt"/>
              <a:ea typeface="Calibri Light"/>
              <a:cs typeface="Calibri Light"/>
            </a:endParaRPr>
          </a:p>
        </p:txBody>
      </p:sp>
      <p:sp>
        <p:nvSpPr>
          <p:cNvPr id="1033"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33AA197-5F01-930A-ED5C-82EAE84283C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40" y="2380949"/>
            <a:ext cx="11548872" cy="291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60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loor plan of a gym&#10;&#10;AI-generated content may be incorrect.">
            <a:extLst>
              <a:ext uri="{FF2B5EF4-FFF2-40B4-BE49-F238E27FC236}">
                <a16:creationId xmlns:a16="http://schemas.microsoft.com/office/drawing/2014/main" id="{47C47C9F-EA9A-C095-3B0E-AC6CE2239F99}"/>
              </a:ext>
            </a:extLst>
          </p:cNvPr>
          <p:cNvPicPr>
            <a:picLocks noChangeAspect="1"/>
          </p:cNvPicPr>
          <p:nvPr/>
        </p:nvPicPr>
        <p:blipFill>
          <a:blip r:embed="rId3"/>
          <a:stretch>
            <a:fillRect/>
          </a:stretch>
        </p:blipFill>
        <p:spPr>
          <a:xfrm>
            <a:off x="323842" y="626946"/>
            <a:ext cx="11545302" cy="5588166"/>
          </a:xfrm>
          <a:prstGeom prst="rect">
            <a:avLst/>
          </a:prstGeom>
        </p:spPr>
      </p:pic>
    </p:spTree>
    <p:extLst>
      <p:ext uri="{BB962C8B-B14F-4D97-AF65-F5344CB8AC3E}">
        <p14:creationId xmlns:p14="http://schemas.microsoft.com/office/powerpoint/2010/main" val="2004514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F4C76C-6DC6-E807-207D-58079A5E29ED}"/>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a:t>OAMS &amp; CSU Research Project - Hydrotherapy</a:t>
            </a: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B5A33525-3F8A-477A-40E6-C8CF939DC335}"/>
              </a:ext>
            </a:extLst>
          </p:cNvPr>
          <p:cNvSpPr>
            <a:spLocks noGrp="1"/>
          </p:cNvSpPr>
          <p:nvPr>
            <p:ph sz="half" idx="2"/>
          </p:nvPr>
        </p:nvSpPr>
        <p:spPr>
          <a:xfrm>
            <a:off x="640080" y="2706624"/>
            <a:ext cx="6894576" cy="3483864"/>
          </a:xfrm>
        </p:spPr>
        <p:txBody>
          <a:bodyPr vert="horz" lIns="91440" tIns="45720" rIns="91440" bIns="45720" rtlCol="0" anchor="t">
            <a:normAutofit/>
          </a:bodyPr>
          <a:lstStyle/>
          <a:p>
            <a:pPr marL="0" indent="0">
              <a:buNone/>
            </a:pPr>
            <a:r>
              <a:rPr lang="en-US" sz="2000" b="1" dirty="0"/>
              <a:t>Objective:</a:t>
            </a:r>
            <a:endParaRPr lang="en-US" sz="1700" dirty="0">
              <a:ea typeface="Calibri" panose="020F0502020204030204"/>
              <a:cs typeface="Calibri" panose="020F0502020204030204"/>
            </a:endParaRPr>
          </a:p>
          <a:p>
            <a:pPr marL="0" indent="0">
              <a:buNone/>
            </a:pPr>
            <a:r>
              <a:rPr lang="en-US" sz="1800" i="1" dirty="0"/>
              <a:t>To develop a theory informed project logic model for walu-win, specifically for hydrotherapy services</a:t>
            </a:r>
            <a:endParaRPr lang="en-US" sz="1800" i="1" dirty="0">
              <a:ea typeface="Calibri"/>
              <a:cs typeface="Calibri"/>
            </a:endParaRPr>
          </a:p>
          <a:p>
            <a:pPr marL="0" indent="0">
              <a:buNone/>
            </a:pPr>
            <a:endParaRPr lang="en-US" sz="1700" dirty="0">
              <a:ea typeface="Calibri" panose="020F0502020204030204"/>
              <a:cs typeface="Calibri" panose="020F0502020204030204"/>
            </a:endParaRPr>
          </a:p>
          <a:p>
            <a:pPr marL="0" indent="0">
              <a:buNone/>
            </a:pPr>
            <a:r>
              <a:rPr lang="en-US" sz="2000" b="1" dirty="0"/>
              <a:t>Purpose:</a:t>
            </a:r>
            <a:endParaRPr lang="en-US" sz="2000" b="1" dirty="0">
              <a:ea typeface="Calibri" panose="020F0502020204030204"/>
              <a:cs typeface="Calibri" panose="020F0502020204030204"/>
            </a:endParaRPr>
          </a:p>
          <a:p>
            <a:pPr marL="0" indent="0">
              <a:buNone/>
            </a:pPr>
            <a:r>
              <a:rPr lang="en-US" sz="1800" i="1" dirty="0"/>
              <a:t>To give walu-win a consistent, logical, sustainable and evidence-based approach to the funding and delivery of services and/or programs, initially for hydrotherapy, but also adaptable for future initiatives</a:t>
            </a:r>
            <a:endParaRPr lang="en-US" sz="1800" i="1" dirty="0">
              <a:ea typeface="Calibri" panose="020F0502020204030204"/>
              <a:cs typeface="Calibri" panose="020F0502020204030204"/>
            </a:endParaRPr>
          </a:p>
          <a:p>
            <a:pPr marL="0" indent="0">
              <a:buNone/>
            </a:pPr>
            <a:endParaRPr lang="en-US" sz="1700" i="1" dirty="0">
              <a:ea typeface="Calibri" panose="020F0502020204030204"/>
              <a:cs typeface="Calibri" panose="020F0502020204030204"/>
            </a:endParaRPr>
          </a:p>
          <a:p>
            <a:pPr marL="0" indent="0">
              <a:buNone/>
            </a:pPr>
            <a:r>
              <a:rPr lang="en-US" sz="1400" b="1" i="1" dirty="0"/>
              <a:t>Lead at OAMS by Dr Elizabeth Pressick PhD, ESSAM AEP ASpS2 AE</a:t>
            </a:r>
            <a:r>
              <a:rPr lang="en-US" sz="1700" b="1" i="1" dirty="0"/>
              <a:t>S</a:t>
            </a:r>
            <a:endParaRPr lang="en-US" sz="1700" b="1" i="1" dirty="0">
              <a:ea typeface="Calibri" panose="020F0502020204030204"/>
              <a:cs typeface="Calibri" panose="020F0502020204030204"/>
            </a:endParaRPr>
          </a:p>
          <a:p>
            <a:pPr marL="0"/>
            <a:endParaRPr lang="en-US" sz="1700" i="1" dirty="0"/>
          </a:p>
        </p:txBody>
      </p:sp>
      <p:pic>
        <p:nvPicPr>
          <p:cNvPr id="4" name="Content Placeholder 3" descr="Orange Aboriginal Medical Service - Making a difference">
            <a:extLst>
              <a:ext uri="{FF2B5EF4-FFF2-40B4-BE49-F238E27FC236}">
                <a16:creationId xmlns:a16="http://schemas.microsoft.com/office/drawing/2014/main" id="{C29E9E05-9B56-31E4-EDCF-5E35E2981B76}"/>
              </a:ext>
            </a:extLst>
          </p:cNvPr>
          <p:cNvPicPr>
            <a:picLocks noGrp="1" noChangeAspect="1"/>
          </p:cNvPicPr>
          <p:nvPr>
            <p:ph sz="half" idx="1"/>
          </p:nvPr>
        </p:nvPicPr>
        <p:blipFill>
          <a:blip r:embed="rId3"/>
          <a:stretch>
            <a:fillRect/>
          </a:stretch>
        </p:blipFill>
        <p:spPr>
          <a:xfrm>
            <a:off x="7753671" y="1875128"/>
            <a:ext cx="4014216" cy="1274513"/>
          </a:xfrm>
          <a:prstGeom prst="rect">
            <a:avLst/>
          </a:prstGeom>
        </p:spPr>
      </p:pic>
      <p:pic>
        <p:nvPicPr>
          <p:cNvPr id="5" name="Picture 4" descr="Charles Sturt University - Life in Mind Australia">
            <a:extLst>
              <a:ext uri="{FF2B5EF4-FFF2-40B4-BE49-F238E27FC236}">
                <a16:creationId xmlns:a16="http://schemas.microsoft.com/office/drawing/2014/main" id="{5FF8A8ED-9B4B-8B5D-139A-DFC3282168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863840" y="3426962"/>
            <a:ext cx="3995928" cy="1148829"/>
          </a:xfrm>
          <a:prstGeom prst="rect">
            <a:avLst/>
          </a:prstGeom>
        </p:spPr>
      </p:pic>
    </p:spTree>
    <p:extLst>
      <p:ext uri="{BB962C8B-B14F-4D97-AF65-F5344CB8AC3E}">
        <p14:creationId xmlns:p14="http://schemas.microsoft.com/office/powerpoint/2010/main" val="120433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18F518-D9BF-1CE9-ED54-6170C1DBC71F}"/>
              </a:ext>
            </a:extLst>
          </p:cNvPr>
          <p:cNvSpPr>
            <a:spLocks noGrp="1"/>
          </p:cNvSpPr>
          <p:nvPr>
            <p:ph type="title"/>
          </p:nvPr>
        </p:nvSpPr>
        <p:spPr>
          <a:xfrm>
            <a:off x="838200" y="365125"/>
            <a:ext cx="10515600" cy="1325563"/>
          </a:xfrm>
        </p:spPr>
        <p:txBody>
          <a:bodyPr>
            <a:normAutofit/>
          </a:bodyPr>
          <a:lstStyle/>
          <a:p>
            <a:r>
              <a:rPr lang="en-US" sz="5400">
                <a:ea typeface="Calibri Light"/>
                <a:cs typeface="Calibri Light"/>
              </a:rPr>
              <a:t>Preliminary Findings</a:t>
            </a:r>
            <a:endParaRPr lang="en-US"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70699FCE-CCBE-DAA2-1E37-D541A272473E}"/>
              </a:ext>
            </a:extLst>
          </p:cNvPr>
          <p:cNvGraphicFramePr>
            <a:graphicFrameLocks noGrp="1"/>
          </p:cNvGraphicFramePr>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81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graphicEl>
                                              <a:dgm id="{68DEEF32-460A-494C-96DA-6BE759CEE9C7}"/>
                                            </p:graphicEl>
                                          </p:spTgt>
                                        </p:tgtEl>
                                        <p:attrNameLst>
                                          <p:attrName>style.visibility</p:attrName>
                                        </p:attrNameLst>
                                      </p:cBhvr>
                                      <p:to>
                                        <p:strVal val="visible"/>
                                      </p:to>
                                    </p:set>
                                    <p:animEffect transition="in" filter="fade">
                                      <p:cBhvr>
                                        <p:cTn id="7" dur="500"/>
                                        <p:tgtEl>
                                          <p:spTgt spid="28">
                                            <p:graphicEl>
                                              <a:dgm id="{68DEEF32-460A-494C-96DA-6BE759CEE9C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graphicEl>
                                              <a:dgm id="{B76F16C3-55F3-47B5-A28F-5A750AD15480}"/>
                                            </p:graphicEl>
                                          </p:spTgt>
                                        </p:tgtEl>
                                        <p:attrNameLst>
                                          <p:attrName>style.visibility</p:attrName>
                                        </p:attrNameLst>
                                      </p:cBhvr>
                                      <p:to>
                                        <p:strVal val="visible"/>
                                      </p:to>
                                    </p:set>
                                    <p:animEffect transition="in" filter="fade">
                                      <p:cBhvr>
                                        <p:cTn id="10" dur="500"/>
                                        <p:tgtEl>
                                          <p:spTgt spid="28">
                                            <p:graphicEl>
                                              <a:dgm id="{B76F16C3-55F3-47B5-A28F-5A750AD15480}"/>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graphicEl>
                                              <a:dgm id="{67B15C9F-97D4-470D-9649-1871CC343970}"/>
                                            </p:graphicEl>
                                          </p:spTgt>
                                        </p:tgtEl>
                                        <p:attrNameLst>
                                          <p:attrName>style.visibility</p:attrName>
                                        </p:attrNameLst>
                                      </p:cBhvr>
                                      <p:to>
                                        <p:strVal val="visible"/>
                                      </p:to>
                                    </p:set>
                                    <p:animEffect transition="in" filter="fade">
                                      <p:cBhvr>
                                        <p:cTn id="13" dur="500"/>
                                        <p:tgtEl>
                                          <p:spTgt spid="28">
                                            <p:graphicEl>
                                              <a:dgm id="{67B15C9F-97D4-470D-9649-1871CC343970}"/>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graphicEl>
                                              <a:dgm id="{79B05E1D-722A-4700-A7FF-DE972E949727}"/>
                                            </p:graphicEl>
                                          </p:spTgt>
                                        </p:tgtEl>
                                        <p:attrNameLst>
                                          <p:attrName>style.visibility</p:attrName>
                                        </p:attrNameLst>
                                      </p:cBhvr>
                                      <p:to>
                                        <p:strVal val="visible"/>
                                      </p:to>
                                    </p:set>
                                    <p:animEffect transition="in" filter="fade">
                                      <p:cBhvr>
                                        <p:cTn id="18" dur="500"/>
                                        <p:tgtEl>
                                          <p:spTgt spid="28">
                                            <p:graphicEl>
                                              <a:dgm id="{79B05E1D-722A-4700-A7FF-DE972E949727}"/>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graphicEl>
                                              <a:dgm id="{1C34C453-79F1-4DC7-9DA3-7506C4A3A369}"/>
                                            </p:graphicEl>
                                          </p:spTgt>
                                        </p:tgtEl>
                                        <p:attrNameLst>
                                          <p:attrName>style.visibility</p:attrName>
                                        </p:attrNameLst>
                                      </p:cBhvr>
                                      <p:to>
                                        <p:strVal val="visible"/>
                                      </p:to>
                                    </p:set>
                                    <p:animEffect transition="in" filter="fade">
                                      <p:cBhvr>
                                        <p:cTn id="21" dur="500"/>
                                        <p:tgtEl>
                                          <p:spTgt spid="28">
                                            <p:graphicEl>
                                              <a:dgm id="{1C34C453-79F1-4DC7-9DA3-7506C4A3A369}"/>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graphicEl>
                                              <a:dgm id="{400B7036-59C6-402B-8247-2D1A3E3DFAFE}"/>
                                            </p:graphicEl>
                                          </p:spTgt>
                                        </p:tgtEl>
                                        <p:attrNameLst>
                                          <p:attrName>style.visibility</p:attrName>
                                        </p:attrNameLst>
                                      </p:cBhvr>
                                      <p:to>
                                        <p:strVal val="visible"/>
                                      </p:to>
                                    </p:set>
                                    <p:animEffect transition="in" filter="fade">
                                      <p:cBhvr>
                                        <p:cTn id="24" dur="500"/>
                                        <p:tgtEl>
                                          <p:spTgt spid="28">
                                            <p:graphicEl>
                                              <a:dgm id="{400B7036-59C6-402B-8247-2D1A3E3DFAFE}"/>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graphicEl>
                                              <a:dgm id="{99E7AF42-40E2-43D0-8016-742D5B2F02CC}"/>
                                            </p:graphicEl>
                                          </p:spTgt>
                                        </p:tgtEl>
                                        <p:attrNameLst>
                                          <p:attrName>style.visibility</p:attrName>
                                        </p:attrNameLst>
                                      </p:cBhvr>
                                      <p:to>
                                        <p:strVal val="visible"/>
                                      </p:to>
                                    </p:set>
                                    <p:animEffect transition="in" filter="fade">
                                      <p:cBhvr>
                                        <p:cTn id="29" dur="500"/>
                                        <p:tgtEl>
                                          <p:spTgt spid="28">
                                            <p:graphicEl>
                                              <a:dgm id="{99E7AF42-40E2-43D0-8016-742D5B2F02CC}"/>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graphicEl>
                                              <a:dgm id="{A94254F4-33C7-4F5B-8EBC-8C78A81725EB}"/>
                                            </p:graphicEl>
                                          </p:spTgt>
                                        </p:tgtEl>
                                        <p:attrNameLst>
                                          <p:attrName>style.visibility</p:attrName>
                                        </p:attrNameLst>
                                      </p:cBhvr>
                                      <p:to>
                                        <p:strVal val="visible"/>
                                      </p:to>
                                    </p:set>
                                    <p:animEffect transition="in" filter="fade">
                                      <p:cBhvr>
                                        <p:cTn id="32" dur="500"/>
                                        <p:tgtEl>
                                          <p:spTgt spid="28">
                                            <p:graphicEl>
                                              <a:dgm id="{A94254F4-33C7-4F5B-8EBC-8C78A81725EB}"/>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graphicEl>
                                              <a:dgm id="{2629CC8C-35D5-4466-9F80-7F04FDA5ECA6}"/>
                                            </p:graphicEl>
                                          </p:spTgt>
                                        </p:tgtEl>
                                        <p:attrNameLst>
                                          <p:attrName>style.visibility</p:attrName>
                                        </p:attrNameLst>
                                      </p:cBhvr>
                                      <p:to>
                                        <p:strVal val="visible"/>
                                      </p:to>
                                    </p:set>
                                    <p:animEffect transition="in" filter="fade">
                                      <p:cBhvr>
                                        <p:cTn id="35" dur="500"/>
                                        <p:tgtEl>
                                          <p:spTgt spid="28">
                                            <p:graphicEl>
                                              <a:dgm id="{2629CC8C-35D5-4466-9F80-7F04FDA5ECA6}"/>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graphicEl>
                                              <a:dgm id="{95615241-570E-43B1-9BE9-5F1CBE4E4F62}"/>
                                            </p:graphicEl>
                                          </p:spTgt>
                                        </p:tgtEl>
                                        <p:attrNameLst>
                                          <p:attrName>style.visibility</p:attrName>
                                        </p:attrNameLst>
                                      </p:cBhvr>
                                      <p:to>
                                        <p:strVal val="visible"/>
                                      </p:to>
                                    </p:set>
                                    <p:animEffect transition="in" filter="fade">
                                      <p:cBhvr>
                                        <p:cTn id="40" dur="500"/>
                                        <p:tgtEl>
                                          <p:spTgt spid="28">
                                            <p:graphicEl>
                                              <a:dgm id="{95615241-570E-43B1-9BE9-5F1CBE4E4F62}"/>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graphicEl>
                                              <a:dgm id="{EE0BA646-0443-4C34-96F5-1378A5A0ED35}"/>
                                            </p:graphicEl>
                                          </p:spTgt>
                                        </p:tgtEl>
                                        <p:attrNameLst>
                                          <p:attrName>style.visibility</p:attrName>
                                        </p:attrNameLst>
                                      </p:cBhvr>
                                      <p:to>
                                        <p:strVal val="visible"/>
                                      </p:to>
                                    </p:set>
                                    <p:animEffect transition="in" filter="fade">
                                      <p:cBhvr>
                                        <p:cTn id="43" dur="500"/>
                                        <p:tgtEl>
                                          <p:spTgt spid="28">
                                            <p:graphicEl>
                                              <a:dgm id="{EE0BA646-0443-4C34-96F5-1378A5A0ED35}"/>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graphicEl>
                                              <a:dgm id="{25D6BEFD-6E8D-4D59-8496-25A9A5012A02}"/>
                                            </p:graphicEl>
                                          </p:spTgt>
                                        </p:tgtEl>
                                        <p:attrNameLst>
                                          <p:attrName>style.visibility</p:attrName>
                                        </p:attrNameLst>
                                      </p:cBhvr>
                                      <p:to>
                                        <p:strVal val="visible"/>
                                      </p:to>
                                    </p:set>
                                    <p:animEffect transition="in" filter="fade">
                                      <p:cBhvr>
                                        <p:cTn id="46" dur="500"/>
                                        <p:tgtEl>
                                          <p:spTgt spid="28">
                                            <p:graphicEl>
                                              <a:dgm id="{25D6BEFD-6E8D-4D59-8496-25A9A5012A02}"/>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8">
                                            <p:graphicEl>
                                              <a:dgm id="{0881E7D5-089A-4DF2-BF9A-FFEB8CE9B629}"/>
                                            </p:graphicEl>
                                          </p:spTgt>
                                        </p:tgtEl>
                                        <p:attrNameLst>
                                          <p:attrName>style.visibility</p:attrName>
                                        </p:attrNameLst>
                                      </p:cBhvr>
                                      <p:to>
                                        <p:strVal val="visible"/>
                                      </p:to>
                                    </p:set>
                                    <p:animEffect transition="in" filter="fade">
                                      <p:cBhvr>
                                        <p:cTn id="51" dur="500"/>
                                        <p:tgtEl>
                                          <p:spTgt spid="28">
                                            <p:graphicEl>
                                              <a:dgm id="{0881E7D5-089A-4DF2-BF9A-FFEB8CE9B629}"/>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graphicEl>
                                              <a:dgm id="{DB4DE45A-0D8F-47ED-AD83-D85750F558F9}"/>
                                            </p:graphicEl>
                                          </p:spTgt>
                                        </p:tgtEl>
                                        <p:attrNameLst>
                                          <p:attrName>style.visibility</p:attrName>
                                        </p:attrNameLst>
                                      </p:cBhvr>
                                      <p:to>
                                        <p:strVal val="visible"/>
                                      </p:to>
                                    </p:set>
                                    <p:animEffect transition="in" filter="fade">
                                      <p:cBhvr>
                                        <p:cTn id="54" dur="500"/>
                                        <p:tgtEl>
                                          <p:spTgt spid="28">
                                            <p:graphicEl>
                                              <a:dgm id="{DB4DE45A-0D8F-47ED-AD83-D85750F558F9}"/>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graphicEl>
                                              <a:dgm id="{974BA1FA-7646-4995-92B9-EBF49F81D7F6}"/>
                                            </p:graphicEl>
                                          </p:spTgt>
                                        </p:tgtEl>
                                        <p:attrNameLst>
                                          <p:attrName>style.visibility</p:attrName>
                                        </p:attrNameLst>
                                      </p:cBhvr>
                                      <p:to>
                                        <p:strVal val="visible"/>
                                      </p:to>
                                    </p:set>
                                    <p:animEffect transition="in" filter="fade">
                                      <p:cBhvr>
                                        <p:cTn id="57" dur="500"/>
                                        <p:tgtEl>
                                          <p:spTgt spid="28">
                                            <p:graphicEl>
                                              <a:dgm id="{974BA1FA-7646-4995-92B9-EBF49F81D7F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F78A6C-6D92-41F7-EB7E-A54F4FE77A65}"/>
              </a:ext>
            </a:extLst>
          </p:cNvPr>
          <p:cNvSpPr>
            <a:spLocks noGrp="1"/>
          </p:cNvSpPr>
          <p:nvPr>
            <p:ph type="title"/>
          </p:nvPr>
        </p:nvSpPr>
        <p:spPr>
          <a:xfrm>
            <a:off x="640080" y="325369"/>
            <a:ext cx="5805159" cy="1956841"/>
          </a:xfrm>
        </p:spPr>
        <p:txBody>
          <a:bodyPr anchor="b">
            <a:normAutofit/>
          </a:bodyPr>
          <a:lstStyle/>
          <a:p>
            <a:r>
              <a:rPr lang="en-GB" sz="5400">
                <a:ea typeface="Calibri Light"/>
                <a:cs typeface="Calibri Light"/>
              </a:rPr>
              <a:t>Hydrotherapy Service</a:t>
            </a:r>
            <a:endParaRPr lang="en-GB" sz="5400"/>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FAE9FBF8-CFED-82ED-91C1-A48379AF6DB1}"/>
              </a:ext>
            </a:extLst>
          </p:cNvPr>
          <p:cNvSpPr>
            <a:spLocks noGrp="1"/>
          </p:cNvSpPr>
          <p:nvPr>
            <p:ph idx="1"/>
          </p:nvPr>
        </p:nvSpPr>
        <p:spPr>
          <a:xfrm>
            <a:off x="640080" y="2760473"/>
            <a:ext cx="6417161" cy="3632962"/>
          </a:xfrm>
        </p:spPr>
        <p:txBody>
          <a:bodyPr vert="horz" lIns="91440" tIns="45720" rIns="91440" bIns="45720" rtlCol="0" anchor="t">
            <a:normAutofit lnSpcReduction="10000"/>
          </a:bodyPr>
          <a:lstStyle/>
          <a:p>
            <a:pPr marL="0" indent="0">
              <a:buNone/>
            </a:pPr>
            <a:r>
              <a:rPr lang="en-GB" sz="1800">
                <a:ea typeface="Calibri"/>
                <a:cs typeface="Calibri"/>
              </a:rPr>
              <a:t>Individual Rehabilitation Sessions (Physiotherapy &amp; Exercise Physiology)</a:t>
            </a:r>
          </a:p>
          <a:p>
            <a:pPr lvl="1">
              <a:buFont typeface="Courier New" panose="020B0604020202020204" pitchFamily="34" charset="0"/>
              <a:buChar char="o"/>
            </a:pPr>
            <a:r>
              <a:rPr lang="en-GB" sz="1800">
                <a:ea typeface="Calibri"/>
                <a:cs typeface="Calibri"/>
              </a:rPr>
              <a:t>Primary OAMS clients</a:t>
            </a:r>
          </a:p>
          <a:p>
            <a:pPr lvl="1">
              <a:buFont typeface="Courier New" panose="020B0604020202020204" pitchFamily="34" charset="0"/>
              <a:buChar char="o"/>
            </a:pPr>
            <a:r>
              <a:rPr lang="en-GB" sz="1800">
                <a:ea typeface="Calibri"/>
                <a:cs typeface="Calibri"/>
              </a:rPr>
              <a:t>NDIS Participants</a:t>
            </a:r>
          </a:p>
          <a:p>
            <a:pPr lvl="1">
              <a:buFont typeface="Courier New" panose="020B0604020202020204" pitchFamily="34" charset="0"/>
              <a:buChar char="o"/>
            </a:pPr>
            <a:r>
              <a:rPr lang="en-GB" sz="1800">
                <a:ea typeface="Calibri"/>
                <a:cs typeface="Calibri"/>
              </a:rPr>
              <a:t>CHSP Participants</a:t>
            </a:r>
          </a:p>
          <a:p>
            <a:pPr marL="0" indent="0">
              <a:buNone/>
            </a:pPr>
            <a:r>
              <a:rPr lang="en-GB" sz="1800">
                <a:ea typeface="Calibri"/>
                <a:cs typeface="Calibri"/>
              </a:rPr>
              <a:t>Hydrotherapy Programs:</a:t>
            </a:r>
          </a:p>
          <a:p>
            <a:pPr lvl="1">
              <a:buFont typeface="Courier New" panose="020B0604020202020204" pitchFamily="34" charset="0"/>
              <a:buChar char="o"/>
            </a:pPr>
            <a:r>
              <a:rPr lang="en-GB" sz="1800">
                <a:ea typeface="Calibri"/>
                <a:cs typeface="Calibri"/>
              </a:rPr>
              <a:t>Learn to Swim (Children &amp; Adults)</a:t>
            </a:r>
          </a:p>
          <a:p>
            <a:pPr lvl="1">
              <a:buFont typeface="Courier New" panose="020B0604020202020204" pitchFamily="34" charset="0"/>
              <a:buChar char="o"/>
            </a:pPr>
            <a:r>
              <a:rPr lang="en-GB" sz="1800">
                <a:ea typeface="Calibri"/>
                <a:cs typeface="Calibri"/>
              </a:rPr>
              <a:t>Aqua Fitness Classes</a:t>
            </a:r>
          </a:p>
          <a:p>
            <a:pPr lvl="1">
              <a:buFont typeface="Courier New" panose="020B0604020202020204" pitchFamily="34" charset="0"/>
              <a:buChar char="o"/>
            </a:pPr>
            <a:r>
              <a:rPr lang="en-GB" sz="1800">
                <a:ea typeface="Calibri"/>
                <a:cs typeface="Calibri"/>
              </a:rPr>
              <a:t>Aqua Zumba Classes</a:t>
            </a:r>
          </a:p>
          <a:p>
            <a:pPr lvl="1">
              <a:buFont typeface="Courier New" panose="020B0604020202020204" pitchFamily="34" charset="0"/>
              <a:buChar char="o"/>
            </a:pPr>
            <a:r>
              <a:rPr lang="en-GB" sz="1800">
                <a:ea typeface="Calibri"/>
                <a:cs typeface="Calibri"/>
              </a:rPr>
              <a:t>Sponsored Sporting Team Recovery Sessions</a:t>
            </a:r>
          </a:p>
          <a:p>
            <a:pPr marL="0" indent="0">
              <a:buNone/>
            </a:pPr>
            <a:r>
              <a:rPr lang="en-GB" sz="1800">
                <a:ea typeface="Calibri"/>
                <a:cs typeface="Calibri"/>
              </a:rPr>
              <a:t>Professional Development Opportunities</a:t>
            </a:r>
          </a:p>
          <a:p>
            <a:pPr marL="0" indent="0">
              <a:buNone/>
            </a:pPr>
            <a:r>
              <a:rPr lang="en-GB" sz="1800">
                <a:ea typeface="Calibri"/>
                <a:cs typeface="Calibri"/>
              </a:rPr>
              <a:t>Hiring of Facility for External Stakeholders</a:t>
            </a:r>
          </a:p>
          <a:p>
            <a:pPr marL="0" indent="0">
              <a:buNone/>
            </a:pPr>
            <a:endParaRPr lang="en-GB" sz="1600">
              <a:ea typeface="Calibri"/>
              <a:cs typeface="Calibri"/>
            </a:endParaRPr>
          </a:p>
        </p:txBody>
      </p:sp>
      <p:pic>
        <p:nvPicPr>
          <p:cNvPr id="17" name="Picture 16" descr="Reflection on swimming pool">
            <a:extLst>
              <a:ext uri="{FF2B5EF4-FFF2-40B4-BE49-F238E27FC236}">
                <a16:creationId xmlns:a16="http://schemas.microsoft.com/office/drawing/2014/main" id="{CA2FE679-E40E-D8B8-4FAE-8409C4F5A46E}"/>
              </a:ext>
            </a:extLst>
          </p:cNvPr>
          <p:cNvPicPr>
            <a:picLocks noChangeAspect="1"/>
          </p:cNvPicPr>
          <p:nvPr/>
        </p:nvPicPr>
        <p:blipFill>
          <a:blip r:embed="rId3"/>
          <a:srcRect l="365" r="37348" b="-183"/>
          <a:stretch/>
        </p:blipFill>
        <p:spPr>
          <a:xfrm>
            <a:off x="7335374" y="9"/>
            <a:ext cx="4850426" cy="685794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70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500"/>
                                        <p:tgtEl>
                                          <p:spTgt spid="1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xEl>
                                              <p:pRg st="3" end="3"/>
                                            </p:txEl>
                                          </p:spTgt>
                                        </p:tgtEl>
                                        <p:attrNameLst>
                                          <p:attrName>style.visibility</p:attrName>
                                        </p:attrNameLst>
                                      </p:cBhvr>
                                      <p:to>
                                        <p:strVal val="visible"/>
                                      </p:to>
                                    </p:set>
                                    <p:animEffect transition="in" filter="fade">
                                      <p:cBhvr>
                                        <p:cTn id="16" dur="500"/>
                                        <p:tgtEl>
                                          <p:spTgt spid="1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500"/>
                                        <p:tgtEl>
                                          <p:spTgt spid="1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500"/>
                                        <p:tgtEl>
                                          <p:spTgt spid="16">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fade">
                                      <p:cBhvr>
                                        <p:cTn id="27" dur="500"/>
                                        <p:tgtEl>
                                          <p:spTgt spid="16">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xEl>
                                              <p:pRg st="7" end="7"/>
                                            </p:txEl>
                                          </p:spTgt>
                                        </p:tgtEl>
                                        <p:attrNameLst>
                                          <p:attrName>style.visibility</p:attrName>
                                        </p:attrNameLst>
                                      </p:cBhvr>
                                      <p:to>
                                        <p:strVal val="visible"/>
                                      </p:to>
                                    </p:set>
                                    <p:animEffect transition="in" filter="fade">
                                      <p:cBhvr>
                                        <p:cTn id="30" dur="500"/>
                                        <p:tgtEl>
                                          <p:spTgt spid="16">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xEl>
                                              <p:pRg st="8" end="8"/>
                                            </p:txEl>
                                          </p:spTgt>
                                        </p:tgtEl>
                                        <p:attrNameLst>
                                          <p:attrName>style.visibility</p:attrName>
                                        </p:attrNameLst>
                                      </p:cBhvr>
                                      <p:to>
                                        <p:strVal val="visible"/>
                                      </p:to>
                                    </p:set>
                                    <p:animEffect transition="in" filter="fade">
                                      <p:cBhvr>
                                        <p:cTn id="33" dur="500"/>
                                        <p:tgtEl>
                                          <p:spTgt spid="16">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xEl>
                                              <p:pRg st="9" end="9"/>
                                            </p:txEl>
                                          </p:spTgt>
                                        </p:tgtEl>
                                        <p:attrNameLst>
                                          <p:attrName>style.visibility</p:attrName>
                                        </p:attrNameLst>
                                      </p:cBhvr>
                                      <p:to>
                                        <p:strVal val="visible"/>
                                      </p:to>
                                    </p:set>
                                    <p:animEffect transition="in" filter="fade">
                                      <p:cBhvr>
                                        <p:cTn id="38" dur="500"/>
                                        <p:tgtEl>
                                          <p:spTgt spid="16">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xEl>
                                              <p:pRg st="10" end="10"/>
                                            </p:txEl>
                                          </p:spTgt>
                                        </p:tgtEl>
                                        <p:attrNameLst>
                                          <p:attrName>style.visibility</p:attrName>
                                        </p:attrNameLst>
                                      </p:cBhvr>
                                      <p:to>
                                        <p:strVal val="visible"/>
                                      </p:to>
                                    </p:set>
                                    <p:animEffect transition="in" filter="fade">
                                      <p:cBhvr>
                                        <p:cTn id="43"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3BAF986-D143-BD61-3B00-3422DBA6E236}"/>
              </a:ext>
            </a:extLst>
          </p:cNvPr>
          <p:cNvSpPr>
            <a:spLocks noGrp="1"/>
          </p:cNvSpPr>
          <p:nvPr>
            <p:ph type="title" idx="4294967295"/>
          </p:nvPr>
        </p:nvSpPr>
        <p:spPr>
          <a:xfrm>
            <a:off x="638882" y="639193"/>
            <a:ext cx="7470413" cy="3573516"/>
          </a:xfrm>
        </p:spPr>
        <p:txBody>
          <a:bodyPr vert="horz" lIns="91440" tIns="45720" rIns="91440" bIns="45720" rtlCol="0" anchor="b">
            <a:normAutofit/>
          </a:bodyPr>
          <a:lstStyle/>
          <a:p>
            <a:r>
              <a:rPr lang="en-US" dirty="0"/>
              <a:t>Thank you for </a:t>
            </a:r>
            <a:br>
              <a:rPr lang="en-US" dirty="0">
                <a:ea typeface="Calibri Light"/>
                <a:cs typeface="Calibri Light"/>
              </a:rPr>
            </a:br>
            <a:r>
              <a:rPr lang="en-US" dirty="0"/>
              <a:t>listening!</a:t>
            </a:r>
            <a:br>
              <a:rPr lang="en-US" dirty="0">
                <a:ea typeface="Calibri Light"/>
                <a:cs typeface="Calibri Light"/>
              </a:rPr>
            </a:br>
            <a:br>
              <a:rPr lang="en-US" dirty="0">
                <a:ea typeface="Calibri Light"/>
                <a:cs typeface="Calibri Light"/>
              </a:rPr>
            </a:br>
            <a:r>
              <a:rPr lang="en-US" dirty="0">
                <a:ea typeface="Calibri Light"/>
                <a:cs typeface="Calibri Light"/>
              </a:rPr>
              <a:t>Any Questions?</a:t>
            </a:r>
            <a:endParaRPr lang="en-US" kern="1200" dirty="0">
              <a:latin typeface="+mj-lt"/>
              <a:ea typeface="Calibri Light"/>
              <a:cs typeface="Calibri Light"/>
            </a:endParaRPr>
          </a:p>
        </p:txBody>
      </p:sp>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og sitting on a carpet&#10;&#10;AI-generated content may be incorrect.">
            <a:extLst>
              <a:ext uri="{FF2B5EF4-FFF2-40B4-BE49-F238E27FC236}">
                <a16:creationId xmlns:a16="http://schemas.microsoft.com/office/drawing/2014/main" id="{3E71A935-0947-B111-5028-1D777C086C49}"/>
              </a:ext>
            </a:extLst>
          </p:cNvPr>
          <p:cNvPicPr>
            <a:picLocks noChangeAspect="1"/>
          </p:cNvPicPr>
          <p:nvPr/>
        </p:nvPicPr>
        <p:blipFill>
          <a:blip r:embed="rId2"/>
          <a:stretch>
            <a:fillRect/>
          </a:stretch>
        </p:blipFill>
        <p:spPr>
          <a:xfrm>
            <a:off x="8387903" y="797442"/>
            <a:ext cx="3071635" cy="5263116"/>
          </a:xfrm>
          <a:prstGeom prst="rect">
            <a:avLst/>
          </a:prstGeom>
        </p:spPr>
      </p:pic>
      <p:pic>
        <p:nvPicPr>
          <p:cNvPr id="5" name="Picture 4" descr="A dog sitting on a wood bench&#10;&#10;AI-generated content may be incorrect.">
            <a:extLst>
              <a:ext uri="{FF2B5EF4-FFF2-40B4-BE49-F238E27FC236}">
                <a16:creationId xmlns:a16="http://schemas.microsoft.com/office/drawing/2014/main" id="{92598E7B-E22E-2AE3-BF95-DA4778F56108}"/>
              </a:ext>
            </a:extLst>
          </p:cNvPr>
          <p:cNvPicPr>
            <a:picLocks noChangeAspect="1"/>
          </p:cNvPicPr>
          <p:nvPr/>
        </p:nvPicPr>
        <p:blipFill>
          <a:blip r:embed="rId3"/>
          <a:stretch>
            <a:fillRect/>
          </a:stretch>
        </p:blipFill>
        <p:spPr>
          <a:xfrm>
            <a:off x="4857480" y="797442"/>
            <a:ext cx="2911204" cy="5263116"/>
          </a:xfrm>
          <a:prstGeom prst="rect">
            <a:avLst/>
          </a:prstGeom>
        </p:spPr>
      </p:pic>
      <p:sp>
        <p:nvSpPr>
          <p:cNvPr id="6" name="TextBox 5">
            <a:extLst>
              <a:ext uri="{FF2B5EF4-FFF2-40B4-BE49-F238E27FC236}">
                <a16:creationId xmlns:a16="http://schemas.microsoft.com/office/drawing/2014/main" id="{B54DDDE7-E7B4-0235-5566-C76A1AB8FF59}"/>
              </a:ext>
            </a:extLst>
          </p:cNvPr>
          <p:cNvSpPr txBox="1"/>
          <p:nvPr/>
        </p:nvSpPr>
        <p:spPr>
          <a:xfrm>
            <a:off x="3369192" y="5687433"/>
            <a:ext cx="13866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Meet Ruby:</a:t>
            </a:r>
            <a:endParaRPr lang="en-GB" dirty="0"/>
          </a:p>
        </p:txBody>
      </p:sp>
    </p:spTree>
    <p:extLst>
      <p:ext uri="{BB962C8B-B14F-4D97-AF65-F5344CB8AC3E}">
        <p14:creationId xmlns:p14="http://schemas.microsoft.com/office/powerpoint/2010/main" val="116435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BF5081-58C3-D159-0C89-A2104C5DDC5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DB5710-072F-75F1-D291-ECA4E0014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96EE1DA3-6320-B9A9-BE06-6966CF346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60B4A23-C38A-B60C-B535-3C2EE0F04A72}"/>
              </a:ext>
            </a:extLst>
          </p:cNvPr>
          <p:cNvSpPr>
            <a:spLocks noGrp="1"/>
          </p:cNvSpPr>
          <p:nvPr>
            <p:ph idx="4294967295"/>
          </p:nvPr>
        </p:nvSpPr>
        <p:spPr>
          <a:xfrm>
            <a:off x="640080" y="2771461"/>
            <a:ext cx="4671622" cy="2863798"/>
          </a:xfrm>
        </p:spPr>
        <p:txBody>
          <a:bodyPr vert="horz" lIns="91440" tIns="45720" rIns="91440" bIns="45720" rtlCol="0" anchor="t">
            <a:normAutofit/>
          </a:bodyPr>
          <a:lstStyle/>
          <a:p>
            <a:pPr marL="0" indent="0">
              <a:buNone/>
            </a:pPr>
            <a:endParaRPr lang="en-US" sz="3200" b="1">
              <a:ea typeface="Calibri" panose="020F0502020204030204"/>
              <a:cs typeface="Calibri" panose="020F0502020204030204"/>
            </a:endParaRPr>
          </a:p>
          <a:p>
            <a:pPr marL="0" indent="0">
              <a:buNone/>
            </a:pPr>
            <a:r>
              <a:rPr lang="en-US" sz="3200" b="1">
                <a:ea typeface="Calibri" panose="020F0502020204030204"/>
                <a:cs typeface="Calibri" panose="020F0502020204030204"/>
              </a:rPr>
              <a:t>THANK YOU </a:t>
            </a:r>
            <a:endParaRPr lang="en-US">
              <a:ea typeface="Calibri"/>
              <a:cs typeface="Calibri"/>
            </a:endParaRPr>
          </a:p>
          <a:p>
            <a:pPr marL="0" indent="0">
              <a:buNone/>
            </a:pPr>
            <a:endParaRPr lang="en-US" sz="2400" b="1">
              <a:ea typeface="Calibri" panose="020F0502020204030204"/>
              <a:cs typeface="Calibri" panose="020F0502020204030204"/>
            </a:endParaRPr>
          </a:p>
          <a:p>
            <a:pPr marL="0" indent="0">
              <a:lnSpc>
                <a:spcPct val="100000"/>
              </a:lnSpc>
              <a:spcBef>
                <a:spcPts val="0"/>
              </a:spcBef>
              <a:buNone/>
            </a:pPr>
            <a:r>
              <a:rPr lang="en-AU" sz="1700" b="1">
                <a:ea typeface="Calibri" panose="020F0502020204030204"/>
                <a:cs typeface="Calibri" panose="020F0502020204030204"/>
              </a:rPr>
              <a:t>Joshua Mitchell </a:t>
            </a:r>
            <a:endParaRPr lang="en-US" sz="1700" b="1">
              <a:ea typeface="Calibri" panose="020F0502020204030204"/>
              <a:cs typeface="Calibri" panose="020F0502020204030204"/>
            </a:endParaRPr>
          </a:p>
          <a:p>
            <a:pPr marL="0" indent="0">
              <a:lnSpc>
                <a:spcPct val="100000"/>
              </a:lnSpc>
              <a:spcBef>
                <a:spcPts val="0"/>
              </a:spcBef>
              <a:buNone/>
            </a:pPr>
            <a:r>
              <a:rPr lang="en-AU" sz="1400">
                <a:ea typeface="Calibri" panose="020F0502020204030204"/>
                <a:cs typeface="Calibri" panose="020F0502020204030204"/>
              </a:rPr>
              <a:t>Accredited Exercise Physiologist / </a:t>
            </a:r>
            <a:r>
              <a:rPr lang="en-AU" sz="1400" err="1">
                <a:ea typeface="Calibri" panose="020F0502020204030204"/>
                <a:cs typeface="Calibri" panose="020F0502020204030204"/>
              </a:rPr>
              <a:t>walu</a:t>
            </a:r>
            <a:r>
              <a:rPr lang="en-AU" sz="1400">
                <a:ea typeface="Calibri" panose="020F0502020204030204"/>
                <a:cs typeface="Calibri" panose="020F0502020204030204"/>
              </a:rPr>
              <a:t>-win Manager </a:t>
            </a:r>
            <a:endParaRPr lang="en-US" sz="1700">
              <a:ea typeface="Calibri" panose="020F0502020204030204"/>
              <a:cs typeface="Calibri" panose="020F0502020204030204"/>
            </a:endParaRPr>
          </a:p>
          <a:p>
            <a:pPr marL="0" indent="0">
              <a:lnSpc>
                <a:spcPct val="100000"/>
              </a:lnSpc>
              <a:spcBef>
                <a:spcPts val="0"/>
              </a:spcBef>
              <a:buNone/>
            </a:pPr>
            <a:endParaRPr lang="en-AU" sz="1400">
              <a:ea typeface="Calibri" panose="020F0502020204030204"/>
              <a:cs typeface="Calibri" panose="020F0502020204030204"/>
            </a:endParaRPr>
          </a:p>
          <a:p>
            <a:pPr marL="0" indent="0">
              <a:lnSpc>
                <a:spcPct val="100000"/>
              </a:lnSpc>
              <a:spcBef>
                <a:spcPts val="0"/>
              </a:spcBef>
              <a:buNone/>
            </a:pPr>
            <a:r>
              <a:rPr lang="en-AU" sz="1700" b="1">
                <a:ea typeface="Calibri" panose="020F0502020204030204"/>
                <a:cs typeface="Calibri" panose="020F0502020204030204"/>
              </a:rPr>
              <a:t>Ashley Wood </a:t>
            </a:r>
            <a:endParaRPr lang="en-US" b="1">
              <a:ea typeface="Calibri" panose="020F0502020204030204"/>
              <a:cs typeface="Calibri" panose="020F0502020204030204"/>
            </a:endParaRPr>
          </a:p>
          <a:p>
            <a:pPr marL="0" indent="0">
              <a:lnSpc>
                <a:spcPct val="100000"/>
              </a:lnSpc>
              <a:spcBef>
                <a:spcPts val="0"/>
              </a:spcBef>
              <a:buNone/>
            </a:pPr>
            <a:r>
              <a:rPr lang="en-AU" sz="1400">
                <a:ea typeface="Calibri" panose="020F0502020204030204"/>
                <a:cs typeface="Calibri" panose="020F0502020204030204"/>
              </a:rPr>
              <a:t>Allied Health Assistant Trainee</a:t>
            </a:r>
            <a:endParaRPr lang="en-US" sz="1400">
              <a:ea typeface="Calibri"/>
              <a:cs typeface="Calibri"/>
            </a:endParaRPr>
          </a:p>
          <a:p>
            <a:pPr marL="0" indent="0">
              <a:buNone/>
            </a:pPr>
            <a:endParaRPr lang="en-US" sz="2400">
              <a:ea typeface="Calibri" panose="020F0502020204030204"/>
              <a:cs typeface="Calibri" panose="020F0502020204030204"/>
            </a:endParaRPr>
          </a:p>
          <a:p>
            <a:pPr marL="0"/>
            <a:endParaRPr lang="en-US" sz="2400" b="1">
              <a:ea typeface="Calibri" panose="020F0502020204030204"/>
              <a:cs typeface="Calibri" panose="020F0502020204030204"/>
            </a:endParaRPr>
          </a:p>
        </p:txBody>
      </p:sp>
      <p:pic>
        <p:nvPicPr>
          <p:cNvPr id="2" name="Picture 1">
            <a:extLst>
              <a:ext uri="{FF2B5EF4-FFF2-40B4-BE49-F238E27FC236}">
                <a16:creationId xmlns:a16="http://schemas.microsoft.com/office/drawing/2014/main" id="{0296AAD9-C3DC-ADF2-B66F-5DD5EA20DE19}"/>
              </a:ext>
            </a:extLst>
          </p:cNvPr>
          <p:cNvPicPr>
            <a:picLocks noChangeAspect="1"/>
          </p:cNvPicPr>
          <p:nvPr/>
        </p:nvPicPr>
        <p:blipFill>
          <a:blip r:embed="rId3">
            <a:alphaModFix amt="60000"/>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descr="A logo with a black background&#10;&#10;AI-generated content may be incorrect.">
            <a:extLst>
              <a:ext uri="{FF2B5EF4-FFF2-40B4-BE49-F238E27FC236}">
                <a16:creationId xmlns:a16="http://schemas.microsoft.com/office/drawing/2014/main" id="{89B2F4D8-441F-B657-C56D-DEE0DD2F047C}"/>
              </a:ext>
            </a:extLst>
          </p:cNvPr>
          <p:cNvPicPr>
            <a:picLocks noChangeAspect="1"/>
          </p:cNvPicPr>
          <p:nvPr/>
        </p:nvPicPr>
        <p:blipFill>
          <a:blip r:embed="rId4"/>
          <a:stretch>
            <a:fillRect/>
          </a:stretch>
        </p:blipFill>
        <p:spPr>
          <a:xfrm>
            <a:off x="644037" y="644768"/>
            <a:ext cx="1373066" cy="1699847"/>
          </a:xfrm>
          <a:prstGeom prst="rect">
            <a:avLst/>
          </a:prstGeom>
        </p:spPr>
      </p:pic>
      <p:pic>
        <p:nvPicPr>
          <p:cNvPr id="5" name="Picture 4" descr="A red and yellow logo&#10;&#10;AI-generated content may be incorrect.">
            <a:extLst>
              <a:ext uri="{FF2B5EF4-FFF2-40B4-BE49-F238E27FC236}">
                <a16:creationId xmlns:a16="http://schemas.microsoft.com/office/drawing/2014/main" id="{0DC89E0E-CA2E-BB77-113F-9655CA7357A5}"/>
              </a:ext>
            </a:extLst>
          </p:cNvPr>
          <p:cNvPicPr>
            <a:picLocks noChangeAspect="1"/>
          </p:cNvPicPr>
          <p:nvPr/>
        </p:nvPicPr>
        <p:blipFill>
          <a:blip r:embed="rId5"/>
          <a:stretch>
            <a:fillRect/>
          </a:stretch>
        </p:blipFill>
        <p:spPr>
          <a:xfrm>
            <a:off x="2427043" y="732693"/>
            <a:ext cx="1230190" cy="1688123"/>
          </a:xfrm>
          <a:prstGeom prst="rect">
            <a:avLst/>
          </a:prstGeom>
        </p:spPr>
      </p:pic>
    </p:spTree>
    <p:extLst>
      <p:ext uri="{BB962C8B-B14F-4D97-AF65-F5344CB8AC3E}">
        <p14:creationId xmlns:p14="http://schemas.microsoft.com/office/powerpoint/2010/main" val="3196970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72493" y="238539"/>
            <a:ext cx="11018520" cy="1434415"/>
          </a:xfrm>
        </p:spPr>
        <p:txBody>
          <a:bodyPr vert="horz" lIns="91440" tIns="45720" rIns="91440" bIns="45720" rtlCol="0" anchor="b">
            <a:normAutofit/>
          </a:bodyPr>
          <a:lstStyle/>
          <a:p>
            <a:r>
              <a:rPr lang="en-US" sz="5400" dirty="0"/>
              <a:t> </a:t>
            </a:r>
            <a:r>
              <a:rPr lang="en-US" sz="5400" b="1" dirty="0"/>
              <a:t>Acknowledgement</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29E8448-8046-B45F-769C-1C290744C22A}"/>
              </a:ext>
            </a:extLst>
          </p:cNvPr>
          <p:cNvSpPr>
            <a:spLocks noGrp="1"/>
          </p:cNvSpPr>
          <p:nvPr>
            <p:ph idx="4294967295"/>
          </p:nvPr>
        </p:nvSpPr>
        <p:spPr>
          <a:xfrm>
            <a:off x="572493" y="2071316"/>
            <a:ext cx="6713552" cy="4119172"/>
          </a:xfrm>
        </p:spPr>
        <p:txBody>
          <a:bodyPr vert="horz" lIns="91440" tIns="45720" rIns="91440" bIns="45720" rtlCol="0" anchor="t">
            <a:normAutofit/>
          </a:bodyPr>
          <a:lstStyle/>
          <a:p>
            <a:pPr marL="0"/>
            <a:endParaRPr lang="en-US" sz="2200" dirty="0"/>
          </a:p>
          <a:p>
            <a:pPr marL="0" indent="0">
              <a:buNone/>
            </a:pPr>
            <a:r>
              <a:rPr lang="en-US" sz="2200" dirty="0"/>
              <a:t>I acknowledge the Traditional Custodians of the land that we are gathered here today, the Gadigal people of the Eora Nation. I pay my respects to the Elders past and present and acknowledge their continuing connection to the lands, waters and culture. </a:t>
            </a:r>
            <a:endParaRPr lang="en-US" sz="2200" dirty="0">
              <a:ea typeface="Calibri" panose="020F0502020204030204"/>
              <a:cs typeface="Calibri" panose="020F0502020204030204"/>
            </a:endParaRPr>
          </a:p>
          <a:p>
            <a:pPr marL="0"/>
            <a:endParaRPr lang="en-US" sz="2200" dirty="0"/>
          </a:p>
          <a:p>
            <a:pPr marL="0" indent="0">
              <a:buNone/>
            </a:pPr>
            <a:r>
              <a:rPr lang="en-US" sz="2200" dirty="0"/>
              <a:t>I would like to also acknowledge the land that I am visiting from today, Wiradjuri Country and extend my respects to the Elders that have looked after the land that I am privileged to live and work on for the last 32 years. </a:t>
            </a:r>
            <a:endParaRPr lang="en-US" sz="2200" dirty="0">
              <a:ea typeface="Calibri"/>
              <a:cs typeface="Calibri"/>
            </a:endParaRPr>
          </a:p>
          <a:p>
            <a:pPr marL="0"/>
            <a:endParaRPr lang="en-US" sz="2200" dirty="0"/>
          </a:p>
          <a:p>
            <a:pPr marL="0"/>
            <a:endParaRPr lang="en-US" sz="2200" dirty="0"/>
          </a:p>
          <a:p>
            <a:pPr marL="0"/>
            <a:endParaRPr lang="en-US" sz="2200" dirty="0"/>
          </a:p>
        </p:txBody>
      </p:sp>
      <p:pic>
        <p:nvPicPr>
          <p:cNvPr id="4" name="Picture 3">
            <a:extLst>
              <a:ext uri="{FF2B5EF4-FFF2-40B4-BE49-F238E27FC236}">
                <a16:creationId xmlns:a16="http://schemas.microsoft.com/office/drawing/2014/main" id="{802376AF-721C-AE18-493A-D4AA9322BD78}"/>
              </a:ext>
            </a:extLst>
          </p:cNvPr>
          <p:cNvPicPr>
            <a:picLocks noChangeAspect="1"/>
          </p:cNvPicPr>
          <p:nvPr/>
        </p:nvPicPr>
        <p:blipFill>
          <a:blip r:embed="rId3"/>
          <a:srcRect l="2250" r="1542" b="-3"/>
          <a:stretch/>
        </p:blipFill>
        <p:spPr>
          <a:xfrm>
            <a:off x="7425000" y="2073923"/>
            <a:ext cx="3941064" cy="4096512"/>
          </a:xfrm>
          <a:prstGeom prst="rect">
            <a:avLst/>
          </a:prstGeom>
        </p:spPr>
      </p:pic>
    </p:spTree>
    <p:extLst>
      <p:ext uri="{BB962C8B-B14F-4D97-AF65-F5344CB8AC3E}">
        <p14:creationId xmlns:p14="http://schemas.microsoft.com/office/powerpoint/2010/main" val="905176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8000">
              <a:schemeClr val="accent6">
                <a:lumMod val="45000"/>
                <a:lumOff val="55000"/>
                <a:alpha val="24000"/>
              </a:schemeClr>
            </a:gs>
            <a:gs pos="91000">
              <a:schemeClr val="accent6">
                <a:alpha val="29000"/>
                <a:lumMod val="27000"/>
                <a:lumOff val="73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Picture 2" descr="A person smiling at camera&#10;&#10;AI-generated content may be incorrect.">
            <a:extLst>
              <a:ext uri="{FF2B5EF4-FFF2-40B4-BE49-F238E27FC236}">
                <a16:creationId xmlns:a16="http://schemas.microsoft.com/office/drawing/2014/main" id="{10C7B9C4-179E-3084-DF03-2C6777DF15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238" y="937131"/>
            <a:ext cx="2212078" cy="2567993"/>
          </a:xfrm>
          <a:prstGeom prst="rect">
            <a:avLst/>
          </a:prstGeom>
          <a:ln w="28575">
            <a:solidFill>
              <a:schemeClr val="tx1"/>
            </a:solidFill>
          </a:ln>
          <a:effectLst/>
        </p:spPr>
      </p:pic>
      <p:pic>
        <p:nvPicPr>
          <p:cNvPr id="7" name="Picture 6" descr="A person standing in front of a tree&#10;&#10;AI-generated content may be incorrect.">
            <a:extLst>
              <a:ext uri="{FF2B5EF4-FFF2-40B4-BE49-F238E27FC236}">
                <a16:creationId xmlns:a16="http://schemas.microsoft.com/office/drawing/2014/main" id="{3EB6F04B-7366-55EE-44DA-AA5165F25953}"/>
              </a:ext>
            </a:extLst>
          </p:cNvPr>
          <p:cNvPicPr>
            <a:picLocks noChangeAspect="1"/>
          </p:cNvPicPr>
          <p:nvPr/>
        </p:nvPicPr>
        <p:blipFill>
          <a:blip r:embed="rId3" cstate="print">
            <a:extLst>
              <a:ext uri="{28A0092B-C50C-407E-A947-70E740481C1C}">
                <a14:useLocalDpi xmlns:a14="http://schemas.microsoft.com/office/drawing/2010/main" val="0"/>
              </a:ext>
            </a:extLst>
          </a:blip>
          <a:srcRect t="4070" r="12074" b="19719"/>
          <a:stretch/>
        </p:blipFill>
        <p:spPr>
          <a:xfrm>
            <a:off x="496238" y="4085185"/>
            <a:ext cx="2212078" cy="2566068"/>
          </a:xfrm>
          <a:prstGeom prst="rect">
            <a:avLst/>
          </a:prstGeom>
          <a:ln w="28575">
            <a:solidFill>
              <a:schemeClr val="tx1"/>
            </a:solidFill>
          </a:ln>
        </p:spPr>
      </p:pic>
      <p:sp>
        <p:nvSpPr>
          <p:cNvPr id="9" name="Content Placeholder 8">
            <a:extLst>
              <a:ext uri="{FF2B5EF4-FFF2-40B4-BE49-F238E27FC236}">
                <a16:creationId xmlns:a16="http://schemas.microsoft.com/office/drawing/2014/main" id="{64437E4C-7D86-681C-D729-2A3A56FDA08A}"/>
              </a:ext>
            </a:extLst>
          </p:cNvPr>
          <p:cNvSpPr>
            <a:spLocks noGrp="1"/>
          </p:cNvSpPr>
          <p:nvPr>
            <p:ph sz="half" idx="1"/>
          </p:nvPr>
        </p:nvSpPr>
        <p:spPr>
          <a:xfrm>
            <a:off x="2835797" y="962965"/>
            <a:ext cx="8993530" cy="2567993"/>
          </a:xfrm>
        </p:spPr>
        <p:txBody>
          <a:bodyPr>
            <a:normAutofit fontScale="77500" lnSpcReduction="20000"/>
          </a:bodyPr>
          <a:lstStyle/>
          <a:p>
            <a:pPr marL="0" indent="0">
              <a:spcBef>
                <a:spcPts val="600"/>
              </a:spcBef>
              <a:buNone/>
            </a:pPr>
            <a:r>
              <a:rPr lang="en-AU" sz="2100" b="1" u="sng" dirty="0"/>
              <a:t>Name: </a:t>
            </a:r>
          </a:p>
          <a:p>
            <a:pPr marL="0" indent="0">
              <a:spcBef>
                <a:spcPts val="600"/>
              </a:spcBef>
              <a:buNone/>
            </a:pPr>
            <a:r>
              <a:rPr lang="en-AU" sz="2100" dirty="0"/>
              <a:t>Josh</a:t>
            </a:r>
          </a:p>
          <a:p>
            <a:pPr marL="0" indent="0">
              <a:spcBef>
                <a:spcPts val="0"/>
              </a:spcBef>
              <a:buNone/>
            </a:pPr>
            <a:endParaRPr lang="en-AU" sz="1200" dirty="0"/>
          </a:p>
          <a:p>
            <a:pPr marL="0" indent="0">
              <a:spcBef>
                <a:spcPts val="600"/>
              </a:spcBef>
              <a:buNone/>
            </a:pPr>
            <a:r>
              <a:rPr lang="en-AU" sz="2100" b="1" u="sng" dirty="0"/>
              <a:t>Role: </a:t>
            </a:r>
          </a:p>
          <a:p>
            <a:pPr marL="0" indent="0">
              <a:spcBef>
                <a:spcPts val="600"/>
              </a:spcBef>
              <a:buNone/>
            </a:pPr>
            <a:r>
              <a:rPr lang="en-AU" sz="2100" dirty="0"/>
              <a:t>Accredited Exercise Physiologist / walu-win Manager</a:t>
            </a:r>
          </a:p>
          <a:p>
            <a:pPr marL="0" indent="0">
              <a:spcBef>
                <a:spcPts val="0"/>
              </a:spcBef>
              <a:buNone/>
            </a:pPr>
            <a:endParaRPr lang="en-AU" sz="1200" dirty="0"/>
          </a:p>
          <a:p>
            <a:pPr marL="0" indent="0">
              <a:spcBef>
                <a:spcPts val="600"/>
              </a:spcBef>
              <a:buNone/>
            </a:pPr>
            <a:r>
              <a:rPr lang="en-AU" sz="2100" b="1" u="sng" dirty="0"/>
              <a:t>Years at OAMS: </a:t>
            </a:r>
          </a:p>
          <a:p>
            <a:pPr marL="0" indent="0">
              <a:spcBef>
                <a:spcPts val="600"/>
              </a:spcBef>
              <a:buNone/>
            </a:pPr>
            <a:r>
              <a:rPr lang="en-AU" sz="2100" dirty="0"/>
              <a:t>5 Years (Aug 2025)</a:t>
            </a:r>
          </a:p>
          <a:p>
            <a:pPr marL="0" indent="0">
              <a:buNone/>
            </a:pPr>
            <a:endParaRPr lang="en-AU" sz="600" dirty="0"/>
          </a:p>
          <a:p>
            <a:pPr marL="0" indent="0">
              <a:spcBef>
                <a:spcPts val="600"/>
              </a:spcBef>
              <a:buNone/>
            </a:pPr>
            <a:r>
              <a:rPr lang="en-AU" sz="2100" dirty="0"/>
              <a:t>Born and raised in Bathurst, NSW, I completed my Bachelors in Exercise Science (2013) and Masters in Clinical Exercise Physiology (2019) through CSU. I am passionate about getting our clients well, using exercise and lifestyle intervention to improve the quality of life of the community. “Exercise is Medicine”. </a:t>
            </a:r>
          </a:p>
        </p:txBody>
      </p:sp>
      <p:sp>
        <p:nvSpPr>
          <p:cNvPr id="15" name="Content Placeholder 8">
            <a:extLst>
              <a:ext uri="{FF2B5EF4-FFF2-40B4-BE49-F238E27FC236}">
                <a16:creationId xmlns:a16="http://schemas.microsoft.com/office/drawing/2014/main" id="{E15EE1B6-34C4-2229-4173-329380465873}"/>
              </a:ext>
            </a:extLst>
          </p:cNvPr>
          <p:cNvSpPr txBox="1">
            <a:spLocks/>
          </p:cNvSpPr>
          <p:nvPr/>
        </p:nvSpPr>
        <p:spPr>
          <a:xfrm>
            <a:off x="2835797" y="4085185"/>
            <a:ext cx="8993530" cy="2566068"/>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AU" sz="1800" b="1" u="sng" dirty="0"/>
              <a:t>Name: </a:t>
            </a:r>
          </a:p>
          <a:p>
            <a:pPr marL="0" indent="0">
              <a:spcBef>
                <a:spcPts val="600"/>
              </a:spcBef>
              <a:buFont typeface="Arial" panose="020B0604020202020204" pitchFamily="34" charset="0"/>
              <a:buNone/>
            </a:pPr>
            <a:r>
              <a:rPr lang="en-AU" sz="1800" dirty="0"/>
              <a:t>Ashley</a:t>
            </a:r>
          </a:p>
          <a:p>
            <a:pPr marL="0" indent="0">
              <a:spcBef>
                <a:spcPts val="0"/>
              </a:spcBef>
              <a:buFont typeface="Arial" panose="020B0604020202020204" pitchFamily="34" charset="0"/>
              <a:buNone/>
            </a:pPr>
            <a:endParaRPr lang="en-AU" sz="1800" dirty="0"/>
          </a:p>
          <a:p>
            <a:pPr marL="0" indent="0">
              <a:spcBef>
                <a:spcPts val="600"/>
              </a:spcBef>
              <a:buFont typeface="Arial" panose="020B0604020202020204" pitchFamily="34" charset="0"/>
              <a:buNone/>
            </a:pPr>
            <a:r>
              <a:rPr lang="en-AU" sz="1800" b="1" u="sng" dirty="0"/>
              <a:t>Role: </a:t>
            </a:r>
          </a:p>
          <a:p>
            <a:pPr marL="0" indent="0">
              <a:spcBef>
                <a:spcPts val="600"/>
              </a:spcBef>
              <a:buFont typeface="Arial" panose="020B0604020202020204" pitchFamily="34" charset="0"/>
              <a:buNone/>
            </a:pPr>
            <a:r>
              <a:rPr lang="en-AU" sz="1800" dirty="0"/>
              <a:t>Allied Health Assistant (in training) / walu-win Care Navigator</a:t>
            </a:r>
          </a:p>
          <a:p>
            <a:pPr marL="0" indent="0">
              <a:spcBef>
                <a:spcPts val="0"/>
              </a:spcBef>
              <a:buFont typeface="Arial" panose="020B0604020202020204" pitchFamily="34" charset="0"/>
              <a:buNone/>
            </a:pPr>
            <a:endParaRPr lang="en-AU" sz="1800" dirty="0"/>
          </a:p>
          <a:p>
            <a:pPr marL="0" indent="0">
              <a:spcBef>
                <a:spcPts val="600"/>
              </a:spcBef>
              <a:buFont typeface="Arial" panose="020B0604020202020204" pitchFamily="34" charset="0"/>
              <a:buNone/>
            </a:pPr>
            <a:r>
              <a:rPr lang="en-AU" sz="1800" b="1" u="sng" dirty="0"/>
              <a:t>Years at OAMS: </a:t>
            </a:r>
          </a:p>
          <a:p>
            <a:pPr marL="0" indent="0">
              <a:spcBef>
                <a:spcPts val="600"/>
              </a:spcBef>
              <a:buFont typeface="Arial" panose="020B0604020202020204" pitchFamily="34" charset="0"/>
              <a:buNone/>
            </a:pPr>
            <a:r>
              <a:rPr lang="en-AU" sz="1800" dirty="0"/>
              <a:t>1 Year</a:t>
            </a:r>
          </a:p>
          <a:p>
            <a:pPr marL="0" indent="0">
              <a:buFont typeface="Arial" panose="020B0604020202020204" pitchFamily="34" charset="0"/>
              <a:buNone/>
            </a:pPr>
            <a:endParaRPr lang="en-AU" sz="600" dirty="0"/>
          </a:p>
          <a:p>
            <a:pPr marL="0" indent="0">
              <a:spcBef>
                <a:spcPts val="600"/>
              </a:spcBef>
              <a:buNone/>
            </a:pPr>
            <a:r>
              <a:rPr lang="en-AU" sz="1800" dirty="0"/>
              <a:t>I was born and raised on Wiradjuri country in Orange, NSW. I started my role as a care navigator at OAMS about a year ago and </a:t>
            </a:r>
            <a:r>
              <a:rPr lang="en-AU" sz="1800"/>
              <a:t>started</a:t>
            </a:r>
            <a:r>
              <a:rPr lang="en-AU" sz="1800" dirty="0"/>
              <a:t> my training to become an allied health assistant soon after. I hope to complete my certificate 4 in allied </a:t>
            </a:r>
            <a:r>
              <a:rPr lang="en-AU" sz="1800"/>
              <a:t>health assistances before July. It has </a:t>
            </a:r>
            <a:r>
              <a:rPr lang="en-AU" sz="1800" dirty="0"/>
              <a:t>been a privilege to learn and </a:t>
            </a:r>
            <a:r>
              <a:rPr lang="en-AU" sz="1800"/>
              <a:t>grow</a:t>
            </a:r>
            <a:r>
              <a:rPr lang="en-AU" sz="1800" dirty="0"/>
              <a:t> at OAMS, their support and encouragement has</a:t>
            </a:r>
            <a:r>
              <a:rPr lang="en-AU" sz="1800"/>
              <a:t> help me achieve many things. </a:t>
            </a:r>
            <a:endParaRPr lang="en-AU" sz="1800" dirty="0">
              <a:ea typeface="Calibri"/>
              <a:cs typeface="Calibri"/>
            </a:endParaRPr>
          </a:p>
        </p:txBody>
      </p:sp>
      <p:sp>
        <p:nvSpPr>
          <p:cNvPr id="2" name="TextBox 1">
            <a:extLst>
              <a:ext uri="{FF2B5EF4-FFF2-40B4-BE49-F238E27FC236}">
                <a16:creationId xmlns:a16="http://schemas.microsoft.com/office/drawing/2014/main" id="{EC51F8B6-C314-D0D2-87C0-10CB2348573A}"/>
              </a:ext>
            </a:extLst>
          </p:cNvPr>
          <p:cNvSpPr txBox="1"/>
          <p:nvPr/>
        </p:nvSpPr>
        <p:spPr>
          <a:xfrm>
            <a:off x="496238" y="161891"/>
            <a:ext cx="7014259" cy="646331"/>
          </a:xfrm>
          <a:prstGeom prst="rect">
            <a:avLst/>
          </a:prstGeom>
          <a:noFill/>
        </p:spPr>
        <p:txBody>
          <a:bodyPr wrap="square" rtlCol="0">
            <a:spAutoFit/>
          </a:bodyPr>
          <a:lstStyle/>
          <a:p>
            <a:r>
              <a:rPr lang="en-AU" sz="3600" u="sng" dirty="0"/>
              <a:t>Bio’s – Who are we?</a:t>
            </a:r>
          </a:p>
        </p:txBody>
      </p:sp>
      <p:cxnSp>
        <p:nvCxnSpPr>
          <p:cNvPr id="5" name="Straight Connector 4">
            <a:extLst>
              <a:ext uri="{FF2B5EF4-FFF2-40B4-BE49-F238E27FC236}">
                <a16:creationId xmlns:a16="http://schemas.microsoft.com/office/drawing/2014/main" id="{35CCF49D-0C03-AFD8-FBB2-ED2D8854B43D}"/>
              </a:ext>
            </a:extLst>
          </p:cNvPr>
          <p:cNvCxnSpPr>
            <a:cxnSpLocks/>
          </p:cNvCxnSpPr>
          <p:nvPr/>
        </p:nvCxnSpPr>
        <p:spPr>
          <a:xfrm>
            <a:off x="1602277" y="3808071"/>
            <a:ext cx="89885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64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19000" r="-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1E044-4FF0-3C5B-E086-0A6EA44A5F55}"/>
              </a:ext>
            </a:extLst>
          </p:cNvPr>
          <p:cNvSpPr>
            <a:spLocks noGrp="1"/>
          </p:cNvSpPr>
          <p:nvPr>
            <p:ph type="title" idx="4294967295"/>
          </p:nvPr>
        </p:nvSpPr>
        <p:spPr>
          <a:xfrm>
            <a:off x="835594" y="660656"/>
            <a:ext cx="7117248" cy="1047516"/>
          </a:xfrm>
        </p:spPr>
        <p:txBody>
          <a:bodyPr/>
          <a:lstStyle/>
          <a:p>
            <a:r>
              <a:rPr lang="en-US" b="1">
                <a:solidFill>
                  <a:schemeClr val="bg1"/>
                </a:solidFill>
              </a:rPr>
              <a:t>The </a:t>
            </a:r>
            <a:r>
              <a:rPr lang="en-US" b="1" err="1">
                <a:solidFill>
                  <a:schemeClr val="bg1"/>
                </a:solidFill>
              </a:rPr>
              <a:t>walu</a:t>
            </a:r>
            <a:r>
              <a:rPr lang="en-US" b="1">
                <a:solidFill>
                  <a:schemeClr val="bg1"/>
                </a:solidFill>
              </a:rPr>
              <a:t>-win Centre </a:t>
            </a:r>
          </a:p>
        </p:txBody>
      </p:sp>
      <p:sp>
        <p:nvSpPr>
          <p:cNvPr id="4" name="Content Placeholder 3">
            <a:extLst>
              <a:ext uri="{FF2B5EF4-FFF2-40B4-BE49-F238E27FC236}">
                <a16:creationId xmlns:a16="http://schemas.microsoft.com/office/drawing/2014/main" id="{372961C1-CF05-1B83-B11D-791D1E83ADA8}"/>
              </a:ext>
            </a:extLst>
          </p:cNvPr>
          <p:cNvSpPr>
            <a:spLocks noGrp="1"/>
          </p:cNvSpPr>
          <p:nvPr>
            <p:ph idx="4294967295"/>
          </p:nvPr>
        </p:nvSpPr>
        <p:spPr>
          <a:xfrm>
            <a:off x="581555" y="2277479"/>
            <a:ext cx="5398425" cy="4146675"/>
          </a:xfrm>
        </p:spPr>
        <p:txBody>
          <a:bodyPr vert="horz" lIns="91440" tIns="45720" rIns="91440" bIns="45720" rtlCol="0" anchor="t">
            <a:normAutofit fontScale="77500" lnSpcReduction="20000"/>
          </a:bodyPr>
          <a:lstStyle/>
          <a:p>
            <a:pPr marL="0" indent="0" algn="ctr">
              <a:buNone/>
            </a:pPr>
            <a:r>
              <a:rPr lang="en-US">
                <a:ea typeface="Calibri" panose="020F0502020204030204"/>
                <a:cs typeface="Calibri" panose="020F0502020204030204"/>
              </a:rPr>
              <a:t>'</a:t>
            </a:r>
            <a:r>
              <a:rPr lang="en-US" b="1">
                <a:ea typeface="Calibri" panose="020F0502020204030204"/>
                <a:cs typeface="Calibri" panose="020F0502020204030204"/>
              </a:rPr>
              <a:t>walu-win</a:t>
            </a:r>
            <a:r>
              <a:rPr lang="en-US">
                <a:ea typeface="Calibri" panose="020F0502020204030204"/>
                <a:cs typeface="Calibri" panose="020F0502020204030204"/>
              </a:rPr>
              <a:t>' in Wiradjuri language means '</a:t>
            </a:r>
            <a:r>
              <a:rPr lang="en-US" i="1">
                <a:ea typeface="Calibri" panose="020F0502020204030204"/>
                <a:cs typeface="Calibri" panose="020F0502020204030204"/>
              </a:rPr>
              <a:t>healthy</a:t>
            </a:r>
            <a:r>
              <a:rPr lang="en-US">
                <a:ea typeface="Calibri" panose="020F0502020204030204"/>
                <a:cs typeface="Calibri" panose="020F0502020204030204"/>
              </a:rPr>
              <a:t>' or '</a:t>
            </a:r>
            <a:r>
              <a:rPr lang="en-US" i="1">
                <a:ea typeface="Calibri" panose="020F0502020204030204"/>
                <a:cs typeface="Calibri" panose="020F0502020204030204"/>
              </a:rPr>
              <a:t>wellbeing</a:t>
            </a:r>
            <a:r>
              <a:rPr lang="en-US">
                <a:ea typeface="Calibri" panose="020F0502020204030204"/>
                <a:cs typeface="Calibri" panose="020F0502020204030204"/>
              </a:rPr>
              <a:t>’</a:t>
            </a:r>
            <a:endParaRPr lang="en-AU">
              <a:ea typeface="Calibri" panose="020F0502020204030204"/>
              <a:cs typeface="Calibri" panose="020F0502020204030204"/>
            </a:endParaRPr>
          </a:p>
          <a:p>
            <a:pPr marL="0" indent="0" algn="ctr">
              <a:lnSpc>
                <a:spcPct val="170000"/>
              </a:lnSpc>
              <a:buNone/>
            </a:pPr>
            <a:r>
              <a:rPr lang="en-US" sz="2400">
                <a:ea typeface="Calibri" panose="020F0502020204030204"/>
                <a:cs typeface="Calibri" panose="020F0502020204030204"/>
              </a:rPr>
              <a:t>The </a:t>
            </a:r>
            <a:r>
              <a:rPr lang="en-US" sz="2400" err="1">
                <a:ea typeface="Calibri" panose="020F0502020204030204"/>
                <a:cs typeface="Calibri" panose="020F0502020204030204"/>
              </a:rPr>
              <a:t>centre</a:t>
            </a:r>
            <a:r>
              <a:rPr lang="en-US" sz="2400">
                <a:ea typeface="Calibri" panose="020F0502020204030204"/>
                <a:cs typeface="Calibri" panose="020F0502020204030204"/>
              </a:rPr>
              <a:t> was built in late 2019 and opened in 2020. The </a:t>
            </a:r>
            <a:r>
              <a:rPr lang="en-US" sz="2400" err="1">
                <a:ea typeface="Calibri" panose="020F0502020204030204"/>
                <a:cs typeface="Calibri" panose="020F0502020204030204"/>
              </a:rPr>
              <a:t>centre</a:t>
            </a:r>
            <a:r>
              <a:rPr lang="en-US" sz="2400">
                <a:ea typeface="Calibri" panose="020F0502020204030204"/>
                <a:cs typeface="Calibri" panose="020F0502020204030204"/>
              </a:rPr>
              <a:t> boasted a rehabilitation space, exercise facilities and consultation spaces.</a:t>
            </a:r>
          </a:p>
          <a:p>
            <a:pPr marL="0" indent="0" algn="ctr">
              <a:lnSpc>
                <a:spcPct val="170000"/>
              </a:lnSpc>
              <a:spcBef>
                <a:spcPts val="0"/>
              </a:spcBef>
              <a:buNone/>
            </a:pPr>
            <a:r>
              <a:rPr lang="en-AU" sz="2400">
                <a:ea typeface="Calibri" panose="020F0502020204030204"/>
                <a:cs typeface="Calibri" panose="020F0502020204030204"/>
              </a:rPr>
              <a:t>Staffing began with:</a:t>
            </a:r>
            <a:endParaRPr lang="en-US" sz="2400">
              <a:ea typeface="Calibri" panose="020F0502020204030204"/>
              <a:cs typeface="Calibri" panose="020F0502020204030204"/>
            </a:endParaRPr>
          </a:p>
          <a:p>
            <a:pPr marL="342900" indent="0" algn="ctr">
              <a:lnSpc>
                <a:spcPct val="120000"/>
              </a:lnSpc>
              <a:spcBef>
                <a:spcPts val="0"/>
              </a:spcBef>
              <a:buFont typeface="Calibri" panose="020B0604020202020204" pitchFamily="34" charset="0"/>
              <a:buChar char="-"/>
            </a:pPr>
            <a:r>
              <a:rPr lang="en-AU" sz="2400">
                <a:ea typeface="Calibri" panose="020F0502020204030204"/>
                <a:cs typeface="Calibri" panose="020F0502020204030204"/>
              </a:rPr>
              <a:t> </a:t>
            </a:r>
            <a:r>
              <a:rPr lang="en-AU" sz="2400" err="1">
                <a:ea typeface="Calibri" panose="020F0502020204030204"/>
                <a:cs typeface="Calibri" panose="020F0502020204030204"/>
              </a:rPr>
              <a:t>walu</a:t>
            </a:r>
            <a:r>
              <a:rPr lang="en-AU" sz="2400">
                <a:ea typeface="Calibri" panose="020F0502020204030204"/>
                <a:cs typeface="Calibri" panose="020F0502020204030204"/>
              </a:rPr>
              <a:t>-win Centre Manager </a:t>
            </a:r>
            <a:endParaRPr lang="en-US" sz="2400">
              <a:ea typeface="Calibri" panose="020F0502020204030204"/>
              <a:cs typeface="Calibri" panose="020F0502020204030204"/>
            </a:endParaRPr>
          </a:p>
          <a:p>
            <a:pPr marL="342900" indent="0" algn="ctr">
              <a:lnSpc>
                <a:spcPct val="120000"/>
              </a:lnSpc>
              <a:spcBef>
                <a:spcPts val="0"/>
              </a:spcBef>
              <a:buFont typeface="Calibri" panose="020B0604020202020204" pitchFamily="34" charset="0"/>
              <a:buChar char="-"/>
            </a:pPr>
            <a:r>
              <a:rPr lang="en-AU" sz="2400">
                <a:ea typeface="Calibri" panose="020F0502020204030204"/>
                <a:cs typeface="Calibri" panose="020F0502020204030204"/>
              </a:rPr>
              <a:t> 2 x Identified </a:t>
            </a:r>
            <a:r>
              <a:rPr lang="en-AU" sz="2400" err="1">
                <a:ea typeface="Calibri" panose="020F0502020204030204"/>
                <a:cs typeface="Calibri" panose="020F0502020204030204"/>
              </a:rPr>
              <a:t>walu</a:t>
            </a:r>
            <a:r>
              <a:rPr lang="en-AU" sz="2400">
                <a:ea typeface="Calibri" panose="020F0502020204030204"/>
                <a:cs typeface="Calibri" panose="020F0502020204030204"/>
              </a:rPr>
              <a:t>-win Coach roles.</a:t>
            </a:r>
            <a:endParaRPr lang="en-US" sz="2400">
              <a:ea typeface="Calibri" panose="020F0502020204030204"/>
              <a:cs typeface="Calibri" panose="020F0502020204030204"/>
            </a:endParaRPr>
          </a:p>
          <a:p>
            <a:pPr marL="0" indent="0" algn="ctr">
              <a:lnSpc>
                <a:spcPct val="170000"/>
              </a:lnSpc>
              <a:buNone/>
            </a:pPr>
            <a:r>
              <a:rPr lang="en-AU" sz="2400">
                <a:ea typeface="Calibri" panose="020F0502020204030204"/>
                <a:cs typeface="Calibri" panose="020F0502020204030204"/>
              </a:rPr>
              <a:t>Shortly later in 2020, OAMS employed an Exercise Physiologist (me). </a:t>
            </a:r>
            <a:endParaRPr lang="en-US" sz="2400">
              <a:ea typeface="Calibri" panose="020F0502020204030204"/>
              <a:cs typeface="Calibri" panose="020F0502020204030204"/>
            </a:endParaRPr>
          </a:p>
        </p:txBody>
      </p:sp>
      <p:pic>
        <p:nvPicPr>
          <p:cNvPr id="3" name="Picture 2">
            <a:extLst>
              <a:ext uri="{FF2B5EF4-FFF2-40B4-BE49-F238E27FC236}">
                <a16:creationId xmlns:a16="http://schemas.microsoft.com/office/drawing/2014/main" id="{5CA2DFC4-ABBD-DA0F-DD95-117E0880FB6D}"/>
              </a:ext>
            </a:extLst>
          </p:cNvPr>
          <p:cNvPicPr>
            <a:picLocks noChangeAspect="1"/>
          </p:cNvPicPr>
          <p:nvPr/>
        </p:nvPicPr>
        <p:blipFill>
          <a:blip r:embed="rId4"/>
          <a:stretch>
            <a:fillRect/>
          </a:stretch>
        </p:blipFill>
        <p:spPr>
          <a:xfrm>
            <a:off x="6425248" y="1708172"/>
            <a:ext cx="4745847" cy="2680948"/>
          </a:xfrm>
          <a:prstGeom prst="rect">
            <a:avLst/>
          </a:prstGeom>
        </p:spPr>
      </p:pic>
      <p:pic>
        <p:nvPicPr>
          <p:cNvPr id="7" name="Picture 6" descr="A group of people standing in front of a wood wall&#10;&#10;AI-generated content may be incorrect.">
            <a:extLst>
              <a:ext uri="{FF2B5EF4-FFF2-40B4-BE49-F238E27FC236}">
                <a16:creationId xmlns:a16="http://schemas.microsoft.com/office/drawing/2014/main" id="{CDA2B353-96DA-22FC-5E28-6B40582E472C}"/>
              </a:ext>
            </a:extLst>
          </p:cNvPr>
          <p:cNvPicPr>
            <a:picLocks noChangeAspect="1"/>
          </p:cNvPicPr>
          <p:nvPr/>
        </p:nvPicPr>
        <p:blipFill>
          <a:blip r:embed="rId5"/>
          <a:srcRect l="7906" t="17231" r="4454" b="213"/>
          <a:stretch/>
        </p:blipFill>
        <p:spPr>
          <a:xfrm>
            <a:off x="8013496" y="4165035"/>
            <a:ext cx="3881158" cy="2424916"/>
          </a:xfrm>
          <a:prstGeom prst="rect">
            <a:avLst/>
          </a:prstGeom>
        </p:spPr>
      </p:pic>
      <p:pic>
        <p:nvPicPr>
          <p:cNvPr id="6" name="Picture 5" descr="A sign on a wall&#10;&#10;AI-generated content may be incorrect.">
            <a:extLst>
              <a:ext uri="{FF2B5EF4-FFF2-40B4-BE49-F238E27FC236}">
                <a16:creationId xmlns:a16="http://schemas.microsoft.com/office/drawing/2014/main" id="{15FFE1AF-7596-6AB8-1FA9-E1D78E71A2AE}"/>
              </a:ext>
            </a:extLst>
          </p:cNvPr>
          <p:cNvPicPr>
            <a:picLocks noChangeAspect="1"/>
          </p:cNvPicPr>
          <p:nvPr/>
        </p:nvPicPr>
        <p:blipFill>
          <a:blip r:embed="rId6"/>
          <a:stretch>
            <a:fillRect/>
          </a:stretch>
        </p:blipFill>
        <p:spPr>
          <a:xfrm>
            <a:off x="10449512" y="273787"/>
            <a:ext cx="1445142" cy="2158205"/>
          </a:xfrm>
          <a:prstGeom prst="rect">
            <a:avLst/>
          </a:prstGeom>
        </p:spPr>
      </p:pic>
    </p:spTree>
    <p:extLst>
      <p:ext uri="{BB962C8B-B14F-4D97-AF65-F5344CB8AC3E}">
        <p14:creationId xmlns:p14="http://schemas.microsoft.com/office/powerpoint/2010/main" val="87597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7D31">
            <a:alpha val="24000"/>
          </a:srgb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75D4B5B-8B4B-EBC4-B961-1BFF3DF701A5}"/>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The walu-win Centre 2025</a:t>
            </a:r>
          </a:p>
        </p:txBody>
      </p:sp>
      <p:pic>
        <p:nvPicPr>
          <p:cNvPr id="7" name="Picture 6" descr="A room with exercise equipment and a window&#10;&#10;AI-generated content may be incorrect.">
            <a:extLst>
              <a:ext uri="{FF2B5EF4-FFF2-40B4-BE49-F238E27FC236}">
                <a16:creationId xmlns:a16="http://schemas.microsoft.com/office/drawing/2014/main" id="{887BDA7E-28DA-B5F5-F546-4A6D909ABAA9}"/>
              </a:ext>
            </a:extLst>
          </p:cNvPr>
          <p:cNvPicPr>
            <a:picLocks noChangeAspect="1"/>
          </p:cNvPicPr>
          <p:nvPr/>
        </p:nvPicPr>
        <p:blipFill>
          <a:blip r:embed="rId3"/>
          <a:srcRect l="26417" r="4151" b="1"/>
          <a:stretch>
            <a:fillRect/>
          </a:stretch>
        </p:blipFill>
        <p:spPr>
          <a:xfrm>
            <a:off x="307840" y="321732"/>
            <a:ext cx="3793472" cy="4111323"/>
          </a:xfrm>
          <a:prstGeom prst="rect">
            <a:avLst/>
          </a:prstGeom>
        </p:spPr>
      </p:pic>
      <p:pic>
        <p:nvPicPr>
          <p:cNvPr id="6" name="Picture 5" descr="A playground with a blue tent&#10;&#10;AI-generated content may be incorrect.">
            <a:extLst>
              <a:ext uri="{FF2B5EF4-FFF2-40B4-BE49-F238E27FC236}">
                <a16:creationId xmlns:a16="http://schemas.microsoft.com/office/drawing/2014/main" id="{5ADAEAE1-8ADC-B4D9-9422-B0F31AB988CE}"/>
              </a:ext>
            </a:extLst>
          </p:cNvPr>
          <p:cNvPicPr>
            <a:picLocks noChangeAspect="1"/>
          </p:cNvPicPr>
          <p:nvPr/>
        </p:nvPicPr>
        <p:blipFill>
          <a:blip r:embed="rId4"/>
          <a:srcRect t="20698" r="1" b="8946"/>
          <a:stretch>
            <a:fillRect/>
          </a:stretch>
        </p:blipFill>
        <p:spPr>
          <a:xfrm>
            <a:off x="4194959" y="321734"/>
            <a:ext cx="3797570" cy="2010551"/>
          </a:xfrm>
          <a:prstGeom prst="rect">
            <a:avLst/>
          </a:prstGeom>
        </p:spPr>
      </p:pic>
      <p:pic>
        <p:nvPicPr>
          <p:cNvPr id="3" name="Picture 2" descr="A building with a gravel driveway and grass&#10;&#10;AI-generated content may be incorrect.">
            <a:extLst>
              <a:ext uri="{FF2B5EF4-FFF2-40B4-BE49-F238E27FC236}">
                <a16:creationId xmlns:a16="http://schemas.microsoft.com/office/drawing/2014/main" id="{9E8558CA-D59C-4752-F9B4-2108131B1075}"/>
              </a:ext>
            </a:extLst>
          </p:cNvPr>
          <p:cNvPicPr>
            <a:picLocks noChangeAspect="1"/>
          </p:cNvPicPr>
          <p:nvPr/>
        </p:nvPicPr>
        <p:blipFill>
          <a:blip r:embed="rId5"/>
          <a:srcRect t="21257" r="1" b="7987"/>
          <a:stretch>
            <a:fillRect/>
          </a:stretch>
        </p:blipFill>
        <p:spPr>
          <a:xfrm>
            <a:off x="4190180" y="2422097"/>
            <a:ext cx="3794760" cy="2013804"/>
          </a:xfrm>
          <a:prstGeom prst="rect">
            <a:avLst/>
          </a:prstGeom>
        </p:spPr>
      </p:pic>
      <p:pic>
        <p:nvPicPr>
          <p:cNvPr id="5" name="Picture 4">
            <a:extLst>
              <a:ext uri="{FF2B5EF4-FFF2-40B4-BE49-F238E27FC236}">
                <a16:creationId xmlns:a16="http://schemas.microsoft.com/office/drawing/2014/main" id="{28BAC2FF-1DA6-6E96-F931-AD0DB85596B8}"/>
              </a:ext>
            </a:extLst>
          </p:cNvPr>
          <p:cNvPicPr>
            <a:picLocks noChangeAspect="1"/>
          </p:cNvPicPr>
          <p:nvPr/>
        </p:nvPicPr>
        <p:blipFill>
          <a:blip r:embed="rId6"/>
          <a:srcRect l="3894" r="26591" b="1"/>
          <a:stretch>
            <a:fillRect/>
          </a:stretch>
        </p:blipFill>
        <p:spPr>
          <a:xfrm>
            <a:off x="8086176" y="321733"/>
            <a:ext cx="3797984" cy="4111321"/>
          </a:xfrm>
          <a:prstGeom prst="rect">
            <a:avLst/>
          </a:prstGeom>
        </p:spPr>
      </p:pic>
      <p:pic>
        <p:nvPicPr>
          <p:cNvPr id="2" name="Picture 1" descr="A white fence with a sign on it&#10;&#10;AI-generated content may be incorrect.">
            <a:extLst>
              <a:ext uri="{FF2B5EF4-FFF2-40B4-BE49-F238E27FC236}">
                <a16:creationId xmlns:a16="http://schemas.microsoft.com/office/drawing/2014/main" id="{90A667D4-6E6B-0EFB-1A47-B82042D69EC6}"/>
              </a:ext>
            </a:extLst>
          </p:cNvPr>
          <p:cNvPicPr>
            <a:picLocks noChangeAspect="1"/>
          </p:cNvPicPr>
          <p:nvPr/>
        </p:nvPicPr>
        <p:blipFill>
          <a:blip r:embed="rId7"/>
          <a:srcRect l="-279" t="31875" b="-2245"/>
          <a:stretch/>
        </p:blipFill>
        <p:spPr>
          <a:xfrm>
            <a:off x="307840" y="4570017"/>
            <a:ext cx="3796539" cy="1974038"/>
          </a:xfrm>
          <a:prstGeom prst="rect">
            <a:avLst/>
          </a:prstGeom>
        </p:spPr>
      </p:pic>
      <p:cxnSp>
        <p:nvCxnSpPr>
          <p:cNvPr id="28" name="Straight Connector 2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6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19000" r="-19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A450E-5350-D1CA-9FB2-823BD7D3B6DC}"/>
              </a:ext>
            </a:extLst>
          </p:cNvPr>
          <p:cNvSpPr>
            <a:spLocks noGrp="1"/>
          </p:cNvSpPr>
          <p:nvPr>
            <p:ph type="title" idx="4294967295"/>
          </p:nvPr>
        </p:nvSpPr>
        <p:spPr>
          <a:xfrm>
            <a:off x="572493" y="238539"/>
            <a:ext cx="10974219" cy="1283787"/>
          </a:xfrm>
        </p:spPr>
        <p:txBody>
          <a:bodyPr vert="horz" lIns="91440" tIns="45720" rIns="91440" bIns="45720" rtlCol="0" anchor="b">
            <a:normAutofit/>
          </a:bodyPr>
          <a:lstStyle/>
          <a:p>
            <a:r>
              <a:rPr lang="en-US" sz="5400" b="1">
                <a:solidFill>
                  <a:schemeClr val="bg1"/>
                </a:solidFill>
              </a:rPr>
              <a:t>Allied</a:t>
            </a:r>
            <a:r>
              <a:rPr lang="en-US" sz="5400">
                <a:solidFill>
                  <a:schemeClr val="bg1"/>
                </a:solidFill>
              </a:rPr>
              <a:t> </a:t>
            </a:r>
            <a:r>
              <a:rPr lang="en-US" sz="5400" b="1">
                <a:solidFill>
                  <a:schemeClr val="bg1"/>
                </a:solidFill>
              </a:rPr>
              <a:t>Health at OAMS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DAF72A4-9AA8-320D-1B40-56A943997011}"/>
              </a:ext>
            </a:extLst>
          </p:cNvPr>
          <p:cNvSpPr>
            <a:spLocks noGrp="1"/>
          </p:cNvSpPr>
          <p:nvPr>
            <p:ph sz="half" idx="4294967295"/>
          </p:nvPr>
        </p:nvSpPr>
        <p:spPr>
          <a:xfrm>
            <a:off x="430726" y="2331874"/>
            <a:ext cx="5783204" cy="3888800"/>
          </a:xfrm>
        </p:spPr>
        <p:txBody>
          <a:bodyPr vert="horz" lIns="91440" tIns="45720" rIns="91440" bIns="45720" rtlCol="0" anchor="t">
            <a:normAutofit lnSpcReduction="10000"/>
          </a:bodyPr>
          <a:lstStyle/>
          <a:p>
            <a:pPr marL="0" indent="0">
              <a:buNone/>
            </a:pPr>
            <a:r>
              <a:rPr lang="en-US" sz="1700" b="1"/>
              <a:t>The </a:t>
            </a:r>
            <a:r>
              <a:rPr lang="en-US" sz="1700" b="1" err="1"/>
              <a:t>walu</a:t>
            </a:r>
            <a:r>
              <a:rPr lang="en-US" sz="1700" b="1"/>
              <a:t>-win Centre is the Allied Health Hub of OAMS​</a:t>
            </a:r>
            <a:endParaRPr lang="en-US"/>
          </a:p>
          <a:p>
            <a:pPr marL="0" indent="0">
              <a:buNone/>
            </a:pPr>
            <a:r>
              <a:rPr lang="en-US" sz="1700" b="1" i="1"/>
              <a:t>Workforce:​</a:t>
            </a:r>
            <a:endParaRPr lang="en-US" sz="1700" b="1" i="1">
              <a:ea typeface="Calibri" panose="020F0502020204030204"/>
              <a:cs typeface="Calibri" panose="020F0502020204030204"/>
            </a:endParaRPr>
          </a:p>
          <a:p>
            <a:r>
              <a:rPr lang="en-US" sz="1700"/>
              <a:t>Credentialled Diabetes Educator and ​Consultant Pharmacist​</a:t>
            </a:r>
            <a:endParaRPr lang="en-US" sz="1700">
              <a:ea typeface="Calibri"/>
              <a:cs typeface="Calibri"/>
            </a:endParaRPr>
          </a:p>
          <a:p>
            <a:r>
              <a:rPr lang="en-US" sz="1700"/>
              <a:t>2 x Accredited Exercise Physiologists (1 FT, 1 PT)​</a:t>
            </a:r>
            <a:endParaRPr lang="en-US" sz="1700">
              <a:ea typeface="Calibri"/>
              <a:cs typeface="Calibri"/>
            </a:endParaRPr>
          </a:p>
          <a:p>
            <a:r>
              <a:rPr lang="en-US" sz="1700"/>
              <a:t>Dietitian (FT)​</a:t>
            </a:r>
            <a:endParaRPr lang="en-US" sz="1700">
              <a:ea typeface="Calibri"/>
              <a:cs typeface="Calibri"/>
            </a:endParaRPr>
          </a:p>
          <a:p>
            <a:r>
              <a:rPr lang="en-US" sz="1700"/>
              <a:t>2 x Physiotherapist (2 PT)​</a:t>
            </a:r>
            <a:endParaRPr lang="en-US" sz="1700">
              <a:ea typeface="Calibri"/>
              <a:cs typeface="Calibri"/>
            </a:endParaRPr>
          </a:p>
          <a:p>
            <a:r>
              <a:rPr lang="en-US" sz="1700"/>
              <a:t>3 x Allied Health Assistant (1 qualified, 2 Trainees) (1 FT, 2 PT)​</a:t>
            </a:r>
            <a:endParaRPr lang="en-US" sz="1700">
              <a:ea typeface="Calibri"/>
              <a:cs typeface="Calibri"/>
            </a:endParaRPr>
          </a:p>
          <a:p>
            <a:r>
              <a:rPr lang="en-US" sz="1700"/>
              <a:t>2 x Tackling Indigenous Smoking Workers (2 FT)​</a:t>
            </a:r>
            <a:endParaRPr lang="en-US" sz="1700">
              <a:ea typeface="Calibri"/>
              <a:cs typeface="Calibri"/>
            </a:endParaRPr>
          </a:p>
          <a:p>
            <a:r>
              <a:rPr lang="en-US" sz="1700" err="1"/>
              <a:t>walu</a:t>
            </a:r>
            <a:r>
              <a:rPr lang="en-US" sz="1700"/>
              <a:t>-win Coach (PT)​</a:t>
            </a:r>
            <a:endParaRPr lang="en-US" sz="1700">
              <a:ea typeface="Calibri"/>
              <a:cs typeface="Calibri"/>
            </a:endParaRPr>
          </a:p>
          <a:p>
            <a:r>
              <a:rPr lang="en-US" sz="1700" err="1"/>
              <a:t>walu</a:t>
            </a:r>
            <a:r>
              <a:rPr lang="en-US" sz="1700"/>
              <a:t>-win Care Navigator​</a:t>
            </a:r>
            <a:endParaRPr lang="en-US" sz="1700">
              <a:ea typeface="Calibri"/>
              <a:cs typeface="Calibri"/>
            </a:endParaRPr>
          </a:p>
          <a:p>
            <a:r>
              <a:rPr lang="en-US" sz="1700"/>
              <a:t>Sports GP (visiting)</a:t>
            </a:r>
            <a:endParaRPr lang="en-US" sz="1700">
              <a:ea typeface="Calibri"/>
              <a:cs typeface="Calibri"/>
            </a:endParaRPr>
          </a:p>
        </p:txBody>
      </p:sp>
      <p:pic>
        <p:nvPicPr>
          <p:cNvPr id="3" name="Picture 2" descr="A group of people wearing matching shirts&#10;&#10;AI-generated content may be incorrect.">
            <a:extLst>
              <a:ext uri="{FF2B5EF4-FFF2-40B4-BE49-F238E27FC236}">
                <a16:creationId xmlns:a16="http://schemas.microsoft.com/office/drawing/2014/main" id="{9CBE0588-390F-BBAD-21BD-A8C004DD4892}"/>
              </a:ext>
            </a:extLst>
          </p:cNvPr>
          <p:cNvPicPr>
            <a:picLocks noChangeAspect="1"/>
          </p:cNvPicPr>
          <p:nvPr/>
        </p:nvPicPr>
        <p:blipFill>
          <a:blip r:embed="rId4"/>
          <a:srcRect l="1675" t="-610" r="239"/>
          <a:stretch/>
        </p:blipFill>
        <p:spPr>
          <a:xfrm>
            <a:off x="6423488" y="2096999"/>
            <a:ext cx="5123304" cy="4121495"/>
          </a:xfrm>
          <a:prstGeom prst="rect">
            <a:avLst/>
          </a:prstGeom>
        </p:spPr>
      </p:pic>
    </p:spTree>
    <p:extLst>
      <p:ext uri="{BB962C8B-B14F-4D97-AF65-F5344CB8AC3E}">
        <p14:creationId xmlns:p14="http://schemas.microsoft.com/office/powerpoint/2010/main" val="10509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fade">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additive="base">
                                        <p:cTn id="62" dur="500" fill="hold"/>
                                        <p:tgtEl>
                                          <p:spTgt spid="3"/>
                                        </p:tgtEl>
                                        <p:attrNameLst>
                                          <p:attrName>ppt_x</p:attrName>
                                        </p:attrNameLst>
                                      </p:cBhvr>
                                      <p:tavLst>
                                        <p:tav tm="0">
                                          <p:val>
                                            <p:strVal val="#ppt_x"/>
                                          </p:val>
                                        </p:tav>
                                        <p:tav tm="100000">
                                          <p:val>
                                            <p:strVal val="#ppt_x"/>
                                          </p:val>
                                        </p:tav>
                                      </p:tavLst>
                                    </p:anim>
                                    <p:anim calcmode="lin" valueType="num">
                                      <p:cBhvr additive="base">
                                        <p:cTn id="6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BCC7-4318-E113-DA2F-A55D94DAE907}"/>
              </a:ext>
            </a:extLst>
          </p:cNvPr>
          <p:cNvSpPr>
            <a:spLocks noGrp="1"/>
          </p:cNvSpPr>
          <p:nvPr>
            <p:ph type="title" idx="4294967295"/>
          </p:nvPr>
        </p:nvSpPr>
        <p:spPr>
          <a:xfrm>
            <a:off x="0" y="365125"/>
            <a:ext cx="10515600" cy="1325563"/>
          </a:xfrm>
        </p:spPr>
        <p:txBody>
          <a:bodyPr/>
          <a:lstStyle/>
          <a:p>
            <a:r>
              <a:rPr lang="en-AU"/>
              <a:t>Meet our team!</a:t>
            </a:r>
          </a:p>
        </p:txBody>
      </p:sp>
      <p:pic>
        <p:nvPicPr>
          <p:cNvPr id="6" name="Picture 5">
            <a:extLst>
              <a:ext uri="{FF2B5EF4-FFF2-40B4-BE49-F238E27FC236}">
                <a16:creationId xmlns:a16="http://schemas.microsoft.com/office/drawing/2014/main" id="{5B9D1258-A9A2-3087-CCB8-337546ADE834}"/>
              </a:ext>
            </a:extLst>
          </p:cNvPr>
          <p:cNvPicPr>
            <a:picLocks noChangeAspect="1"/>
          </p:cNvPicPr>
          <p:nvPr/>
        </p:nvPicPr>
        <p:blipFill>
          <a:blip r:embed="rId3"/>
          <a:stretch>
            <a:fillRect/>
          </a:stretch>
        </p:blipFill>
        <p:spPr>
          <a:xfrm>
            <a:off x="0" y="-33597"/>
            <a:ext cx="12192000" cy="6891597"/>
          </a:xfrm>
          <a:prstGeom prst="rect">
            <a:avLst/>
          </a:prstGeom>
        </p:spPr>
      </p:pic>
    </p:spTree>
    <p:extLst>
      <p:ext uri="{BB962C8B-B14F-4D97-AF65-F5344CB8AC3E}">
        <p14:creationId xmlns:p14="http://schemas.microsoft.com/office/powerpoint/2010/main" val="1113096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38882" y="639193"/>
            <a:ext cx="3571810" cy="3573516"/>
          </a:xfrm>
        </p:spPr>
        <p:txBody>
          <a:bodyPr vert="horz" lIns="91440" tIns="45720" rIns="91440" bIns="45720" rtlCol="0" anchor="b">
            <a:normAutofit/>
          </a:bodyPr>
          <a:lstStyle/>
          <a:p>
            <a:r>
              <a:rPr lang="en-US" sz="4800" kern="1200">
                <a:latin typeface="+mj-lt"/>
                <a:ea typeface="+mj-ea"/>
                <a:cs typeface="+mj-cs"/>
              </a:rPr>
              <a:t>Current Allied Health Activities</a:t>
            </a:r>
            <a:endParaRPr lang="en-US" sz="4800" b="1" kern="1200">
              <a:latin typeface="+mj-lt"/>
              <a:ea typeface="Calibri Light"/>
              <a:cs typeface="Calibri Light"/>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FD61DC14-42B0-C192-5171-26F53C12116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5" name="Table 4">
            <a:extLst>
              <a:ext uri="{FF2B5EF4-FFF2-40B4-BE49-F238E27FC236}">
                <a16:creationId xmlns:a16="http://schemas.microsoft.com/office/drawing/2014/main" id="{5670D84E-57B5-45F7-052E-BA9C82C32FFE}"/>
              </a:ext>
            </a:extLst>
          </p:cNvPr>
          <p:cNvGraphicFramePr>
            <a:graphicFrameLocks noGrp="1"/>
          </p:cNvGraphicFramePr>
          <p:nvPr>
            <p:extLst>
              <p:ext uri="{D42A27DB-BD31-4B8C-83A1-F6EECF244321}">
                <p14:modId xmlns:p14="http://schemas.microsoft.com/office/powerpoint/2010/main" val="1498677517"/>
              </p:ext>
            </p:extLst>
          </p:nvPr>
        </p:nvGraphicFramePr>
        <p:xfrm>
          <a:off x="4349750" y="761999"/>
          <a:ext cx="7714302" cy="5345963"/>
        </p:xfrm>
        <a:graphic>
          <a:graphicData uri="http://schemas.openxmlformats.org/drawingml/2006/table">
            <a:tbl>
              <a:tblPr firstRow="1" bandRow="1">
                <a:tableStyleId>{5C22544A-7EE6-4342-B048-85BDC9FD1C3A}</a:tableStyleId>
              </a:tblPr>
              <a:tblGrid>
                <a:gridCol w="2247882">
                  <a:extLst>
                    <a:ext uri="{9D8B030D-6E8A-4147-A177-3AD203B41FA5}">
                      <a16:colId xmlns:a16="http://schemas.microsoft.com/office/drawing/2014/main" val="24615792"/>
                    </a:ext>
                  </a:extLst>
                </a:gridCol>
                <a:gridCol w="2322029">
                  <a:extLst>
                    <a:ext uri="{9D8B030D-6E8A-4147-A177-3AD203B41FA5}">
                      <a16:colId xmlns:a16="http://schemas.microsoft.com/office/drawing/2014/main" val="3101533646"/>
                    </a:ext>
                  </a:extLst>
                </a:gridCol>
                <a:gridCol w="3144391">
                  <a:extLst>
                    <a:ext uri="{9D8B030D-6E8A-4147-A177-3AD203B41FA5}">
                      <a16:colId xmlns:a16="http://schemas.microsoft.com/office/drawing/2014/main" val="3966421117"/>
                    </a:ext>
                  </a:extLst>
                </a:gridCol>
              </a:tblGrid>
              <a:tr h="314468">
                <a:tc>
                  <a:txBody>
                    <a:bodyPr/>
                    <a:lstStyle/>
                    <a:p>
                      <a:r>
                        <a:rPr lang="en-US" sz="1300">
                          <a:solidFill>
                            <a:schemeClr val="tx1"/>
                          </a:solidFill>
                        </a:rPr>
                        <a:t>Current Activities </a:t>
                      </a:r>
                    </a:p>
                  </a:txBody>
                  <a:tcPr marL="72623" marR="72623" marT="36311" marB="36311">
                    <a:solidFill>
                      <a:srgbClr val="96F0F4"/>
                    </a:solidFill>
                  </a:tcPr>
                </a:tc>
                <a:tc>
                  <a:txBody>
                    <a:bodyPr/>
                    <a:lstStyle/>
                    <a:p>
                      <a:pPr lvl="0">
                        <a:buNone/>
                      </a:pPr>
                      <a:r>
                        <a:rPr lang="en-US" sz="1300">
                          <a:solidFill>
                            <a:schemeClr val="tx1"/>
                          </a:solidFill>
                        </a:rPr>
                        <a:t>Staff </a:t>
                      </a:r>
                    </a:p>
                  </a:txBody>
                  <a:tcPr marL="72623" marR="72623" marT="36311" marB="36311">
                    <a:solidFill>
                      <a:srgbClr val="96F0F4"/>
                    </a:solidFill>
                  </a:tcPr>
                </a:tc>
                <a:tc>
                  <a:txBody>
                    <a:bodyPr/>
                    <a:lstStyle/>
                    <a:p>
                      <a:r>
                        <a:rPr lang="en-US" sz="1300">
                          <a:solidFill>
                            <a:schemeClr val="tx1"/>
                          </a:solidFill>
                        </a:rPr>
                        <a:t>Funding Sources </a:t>
                      </a:r>
                    </a:p>
                  </a:txBody>
                  <a:tcPr marL="72623" marR="72623" marT="36311" marB="36311">
                    <a:solidFill>
                      <a:srgbClr val="96F0F4"/>
                    </a:solidFill>
                  </a:tcPr>
                </a:tc>
                <a:extLst>
                  <a:ext uri="{0D108BD9-81ED-4DB2-BD59-A6C34878D82A}">
                    <a16:rowId xmlns:a16="http://schemas.microsoft.com/office/drawing/2014/main" val="2442197578"/>
                  </a:ext>
                </a:extLst>
              </a:tr>
              <a:tr h="1703369">
                <a:tc>
                  <a:txBody>
                    <a:bodyPr/>
                    <a:lstStyle/>
                    <a:p>
                      <a:r>
                        <a:rPr lang="en-US" sz="1100"/>
                        <a:t>One-on-one client consultations</a:t>
                      </a:r>
                    </a:p>
                  </a:txBody>
                  <a:tcPr marL="72623" marR="72623" marT="36311" marB="36311"/>
                </a:tc>
                <a:tc>
                  <a:txBody>
                    <a:bodyPr/>
                    <a:lstStyle/>
                    <a:p>
                      <a:pPr marL="0" lvl="0" indent="0">
                        <a:buClr>
                          <a:srgbClr val="000000"/>
                        </a:buClr>
                        <a:buNone/>
                      </a:pPr>
                      <a:r>
                        <a:rPr lang="en-US" sz="1100" b="0" i="0" u="none" strike="noStrike" noProof="0">
                          <a:solidFill>
                            <a:srgbClr val="000000"/>
                          </a:solidFill>
                          <a:latin typeface="Calibri"/>
                        </a:rPr>
                        <a:t>EP, CDE, DT, PT</a:t>
                      </a:r>
                    </a:p>
                    <a:p>
                      <a:pPr marL="0" lvl="0" indent="0">
                        <a:buClr>
                          <a:srgbClr val="000000"/>
                        </a:buClr>
                        <a:buNone/>
                      </a:pPr>
                      <a:r>
                        <a:rPr lang="en-US" sz="1100" b="1" i="0" u="none" strike="noStrike" noProof="0">
                          <a:solidFill>
                            <a:srgbClr val="000000"/>
                          </a:solidFill>
                          <a:latin typeface="Calibri"/>
                        </a:rPr>
                        <a:t>Optometry, podiatry </a:t>
                      </a:r>
                    </a:p>
                    <a:p>
                      <a:pPr marL="0" lvl="0" indent="0">
                        <a:buNone/>
                      </a:pPr>
                      <a:r>
                        <a:rPr lang="en-US" sz="1100" b="0" i="0" u="none" strike="noStrike" noProof="0">
                          <a:solidFill>
                            <a:srgbClr val="000000"/>
                          </a:solidFill>
                          <a:latin typeface="Calibri"/>
                        </a:rPr>
                        <a:t>walu-win Coach/AHA trainee</a:t>
                      </a:r>
                    </a:p>
                    <a:p>
                      <a:pPr marL="0" lvl="0" indent="0">
                        <a:buNone/>
                      </a:pPr>
                      <a:r>
                        <a:rPr lang="en-US" sz="1100" b="1" i="0" u="none" strike="noStrike" noProof="0">
                          <a:solidFill>
                            <a:srgbClr val="000000"/>
                          </a:solidFill>
                          <a:latin typeface="Calibri"/>
                        </a:rPr>
                        <a:t>Psychology</a:t>
                      </a:r>
                    </a:p>
                    <a:p>
                      <a:pPr marL="285750" lvl="0" indent="-285750">
                        <a:buFont typeface="Calibri"/>
                        <a:buChar char="-"/>
                      </a:pPr>
                      <a:endParaRPr lang="en-US" sz="1100"/>
                    </a:p>
                  </a:txBody>
                  <a:tcPr marL="72623" marR="72623" marT="36311" marB="36311"/>
                </a:tc>
                <a:tc>
                  <a:txBody>
                    <a:bodyPr/>
                    <a:lstStyle/>
                    <a:p>
                      <a:r>
                        <a:rPr lang="en-US" sz="1100"/>
                        <a:t>Medicare ($60.35 x 5-10/year)</a:t>
                      </a:r>
                    </a:p>
                    <a:p>
                      <a:pPr lvl="0">
                        <a:buNone/>
                      </a:pPr>
                      <a:r>
                        <a:rPr lang="en-US" sz="1100"/>
                        <a:t>NDIS</a:t>
                      </a:r>
                    </a:p>
                    <a:p>
                      <a:pPr lvl="0">
                        <a:buNone/>
                      </a:pPr>
                      <a:r>
                        <a:rPr lang="en-US" sz="1100"/>
                        <a:t>NSW Rural Doctors Network (Medical Outreach Indigenous Chronic Disease Program – MOICDP; supporting employed &amp; visiting clinicians)</a:t>
                      </a:r>
                    </a:p>
                    <a:p>
                      <a:pPr lvl="0">
                        <a:buNone/>
                      </a:pPr>
                      <a:r>
                        <a:rPr lang="en-US" sz="1100"/>
                        <a:t>SARRAH BRAHAW program</a:t>
                      </a:r>
                      <a:br>
                        <a:rPr lang="en-US" sz="1100"/>
                      </a:br>
                      <a:r>
                        <a:rPr lang="en-US" sz="1100"/>
                        <a:t>Commonwealth Home Support Programme (CHSP)</a:t>
                      </a:r>
                    </a:p>
                  </a:txBody>
                  <a:tcPr marL="72623" marR="72623" marT="36311" marB="36311"/>
                </a:tc>
                <a:extLst>
                  <a:ext uri="{0D108BD9-81ED-4DB2-BD59-A6C34878D82A}">
                    <a16:rowId xmlns:a16="http://schemas.microsoft.com/office/drawing/2014/main" val="1595466034"/>
                  </a:ext>
                </a:extLst>
              </a:tr>
              <a:tr h="288263">
                <a:tc>
                  <a:txBody>
                    <a:bodyPr/>
                    <a:lstStyle/>
                    <a:p>
                      <a:r>
                        <a:rPr lang="en-US" sz="1100"/>
                        <a:t>Group exercise classes </a:t>
                      </a:r>
                    </a:p>
                  </a:txBody>
                  <a:tcPr marL="72623" marR="72623" marT="36311" marB="36311"/>
                </a:tc>
                <a:tc>
                  <a:txBody>
                    <a:bodyPr/>
                    <a:lstStyle/>
                    <a:p>
                      <a:pPr marL="0" lvl="0" indent="0">
                        <a:buNone/>
                      </a:pPr>
                      <a:r>
                        <a:rPr lang="en-US" sz="1100"/>
                        <a:t>walu-win Coach &amp; EP</a:t>
                      </a:r>
                    </a:p>
                  </a:txBody>
                  <a:tcPr marL="72623" marR="72623" marT="36311" marB="36311"/>
                </a:tc>
                <a:tc>
                  <a:txBody>
                    <a:bodyPr/>
                    <a:lstStyle/>
                    <a:p>
                      <a:pPr marL="0" indent="0">
                        <a:buNone/>
                      </a:pPr>
                      <a:endParaRPr lang="en-US" sz="1100"/>
                    </a:p>
                  </a:txBody>
                  <a:tcPr marL="72623" marR="72623" marT="36311" marB="36311"/>
                </a:tc>
                <a:extLst>
                  <a:ext uri="{0D108BD9-81ED-4DB2-BD59-A6C34878D82A}">
                    <a16:rowId xmlns:a16="http://schemas.microsoft.com/office/drawing/2014/main" val="2680591997"/>
                  </a:ext>
                </a:extLst>
              </a:tr>
              <a:tr h="458600">
                <a:tc>
                  <a:txBody>
                    <a:bodyPr/>
                    <a:lstStyle/>
                    <a:p>
                      <a:r>
                        <a:rPr lang="en-US" sz="1100"/>
                        <a:t>Lifelong Strength &amp; Wellness (Healthy Aging)</a:t>
                      </a:r>
                    </a:p>
                  </a:txBody>
                  <a:tcPr marL="72623" marR="72623" marT="36311" marB="36311"/>
                </a:tc>
                <a:tc>
                  <a:txBody>
                    <a:bodyPr/>
                    <a:lstStyle/>
                    <a:p>
                      <a:pPr lvl="0">
                        <a:buNone/>
                      </a:pPr>
                      <a:r>
                        <a:rPr lang="en-US" sz="1100"/>
                        <a:t>EP, DT, Care Navigator/AHA trainee</a:t>
                      </a:r>
                    </a:p>
                  </a:txBody>
                  <a:tcPr marL="72623" marR="72623" marT="36311" marB="36311"/>
                </a:tc>
                <a:tc>
                  <a:txBody>
                    <a:bodyPr/>
                    <a:lstStyle/>
                    <a:p>
                      <a:r>
                        <a:rPr lang="en-US" sz="1100"/>
                        <a:t>Western NSW Primary Health Network (WNSW PHN)</a:t>
                      </a:r>
                    </a:p>
                  </a:txBody>
                  <a:tcPr marL="72623" marR="72623" marT="36311" marB="36311"/>
                </a:tc>
                <a:extLst>
                  <a:ext uri="{0D108BD9-81ED-4DB2-BD59-A6C34878D82A}">
                    <a16:rowId xmlns:a16="http://schemas.microsoft.com/office/drawing/2014/main" val="101823257"/>
                  </a:ext>
                </a:extLst>
              </a:tr>
              <a:tr h="458600">
                <a:tc>
                  <a:txBody>
                    <a:bodyPr/>
                    <a:lstStyle/>
                    <a:p>
                      <a:r>
                        <a:rPr lang="en-US" sz="1100"/>
                        <a:t>Healthy Connections (Healthy Aging)</a:t>
                      </a:r>
                    </a:p>
                  </a:txBody>
                  <a:tcPr marL="72623" marR="72623" marT="36311" marB="36311"/>
                </a:tc>
                <a:tc>
                  <a:txBody>
                    <a:bodyPr/>
                    <a:lstStyle/>
                    <a:p>
                      <a:pPr lvl="0">
                        <a:buNone/>
                      </a:pPr>
                      <a:r>
                        <a:rPr lang="en-US" sz="1100"/>
                        <a:t>EP, DT, Care Navigator</a:t>
                      </a:r>
                    </a:p>
                    <a:p>
                      <a:pPr lvl="0">
                        <a:buNone/>
                      </a:pPr>
                      <a:r>
                        <a:rPr lang="en-US" sz="1100"/>
                        <a:t>(Transport officer)</a:t>
                      </a:r>
                    </a:p>
                  </a:txBody>
                  <a:tcPr marL="72623" marR="72623" marT="36311" marB="36311"/>
                </a:tc>
                <a:tc>
                  <a:txBody>
                    <a:bodyPr/>
                    <a:lstStyle/>
                    <a:p>
                      <a:r>
                        <a:rPr lang="en-US" sz="1100"/>
                        <a:t>Commonwealth Department of Communities &amp; Justice (DCJ)</a:t>
                      </a:r>
                    </a:p>
                  </a:txBody>
                  <a:tcPr marL="72623" marR="72623" marT="36311" marB="36311"/>
                </a:tc>
                <a:extLst>
                  <a:ext uri="{0D108BD9-81ED-4DB2-BD59-A6C34878D82A}">
                    <a16:rowId xmlns:a16="http://schemas.microsoft.com/office/drawing/2014/main" val="4172785791"/>
                  </a:ext>
                </a:extLst>
              </a:tr>
              <a:tr h="458600">
                <a:tc>
                  <a:txBody>
                    <a:bodyPr/>
                    <a:lstStyle/>
                    <a:p>
                      <a:pPr lvl="0">
                        <a:buNone/>
                      </a:pPr>
                      <a:r>
                        <a:rPr lang="en-US" sz="1100"/>
                        <a:t>Type 2 Diabetes Group Program </a:t>
                      </a:r>
                    </a:p>
                  </a:txBody>
                  <a:tcPr marL="72623" marR="72623" marT="36311" marB="36311"/>
                </a:tc>
                <a:tc>
                  <a:txBody>
                    <a:bodyPr/>
                    <a:lstStyle/>
                    <a:p>
                      <a:pPr lvl="0">
                        <a:buNone/>
                      </a:pPr>
                      <a:r>
                        <a:rPr lang="en-US" sz="1100"/>
                        <a:t>EP, DT, CDE</a:t>
                      </a:r>
                    </a:p>
                  </a:txBody>
                  <a:tcPr marL="72623" marR="72623" marT="36311" marB="36311"/>
                </a:tc>
                <a:tc>
                  <a:txBody>
                    <a:bodyPr/>
                    <a:lstStyle/>
                    <a:p>
                      <a:pPr lvl="0">
                        <a:buNone/>
                      </a:pPr>
                      <a:r>
                        <a:rPr lang="en-US" sz="1100"/>
                        <a:t>Medicare </a:t>
                      </a:r>
                    </a:p>
                  </a:txBody>
                  <a:tcPr marL="72623" marR="72623" marT="36311" marB="36311"/>
                </a:tc>
                <a:extLst>
                  <a:ext uri="{0D108BD9-81ED-4DB2-BD59-A6C34878D82A}">
                    <a16:rowId xmlns:a16="http://schemas.microsoft.com/office/drawing/2014/main" val="3493939495"/>
                  </a:ext>
                </a:extLst>
              </a:tr>
              <a:tr h="288263">
                <a:tc>
                  <a:txBody>
                    <a:bodyPr/>
                    <a:lstStyle/>
                    <a:p>
                      <a:pPr lvl="0">
                        <a:buNone/>
                      </a:pPr>
                      <a:r>
                        <a:rPr lang="en-US" sz="1100"/>
                        <a:t>Corporate Health Program </a:t>
                      </a:r>
                    </a:p>
                  </a:txBody>
                  <a:tcPr marL="72623" marR="72623" marT="36311" marB="36311"/>
                </a:tc>
                <a:tc>
                  <a:txBody>
                    <a:bodyPr/>
                    <a:lstStyle/>
                    <a:p>
                      <a:pPr lvl="0">
                        <a:buNone/>
                      </a:pPr>
                      <a:r>
                        <a:rPr lang="en-US" sz="1100"/>
                        <a:t>EP, walu-win Coach</a:t>
                      </a:r>
                    </a:p>
                  </a:txBody>
                  <a:tcPr marL="72623" marR="72623" marT="36311" marB="36311"/>
                </a:tc>
                <a:tc>
                  <a:txBody>
                    <a:bodyPr/>
                    <a:lstStyle/>
                    <a:p>
                      <a:pPr marL="285750" lvl="0" indent="-285750">
                        <a:buFont typeface="Calibri"/>
                        <a:buChar char="-"/>
                      </a:pPr>
                      <a:endParaRPr lang="en-US" sz="1100"/>
                    </a:p>
                  </a:txBody>
                  <a:tcPr marL="72623" marR="72623" marT="36311" marB="36311"/>
                </a:tc>
                <a:extLst>
                  <a:ext uri="{0D108BD9-81ED-4DB2-BD59-A6C34878D82A}">
                    <a16:rowId xmlns:a16="http://schemas.microsoft.com/office/drawing/2014/main" val="3858563058"/>
                  </a:ext>
                </a:extLst>
              </a:tr>
              <a:tr h="458600">
                <a:tc>
                  <a:txBody>
                    <a:bodyPr/>
                    <a:lstStyle/>
                    <a:p>
                      <a:pPr lvl="0">
                        <a:buNone/>
                      </a:pPr>
                      <a:r>
                        <a:rPr lang="en-US" sz="1100"/>
                        <a:t>University Student Placements – allied health</a:t>
                      </a:r>
                    </a:p>
                  </a:txBody>
                  <a:tcPr marL="72623" marR="72623" marT="36311" marB="36311"/>
                </a:tc>
                <a:tc>
                  <a:txBody>
                    <a:bodyPr/>
                    <a:lstStyle/>
                    <a:p>
                      <a:pPr lvl="0">
                        <a:buNone/>
                      </a:pPr>
                      <a:r>
                        <a:rPr lang="en-US" sz="1100"/>
                        <a:t>EP, Manager </a:t>
                      </a:r>
                    </a:p>
                  </a:txBody>
                  <a:tcPr marL="72623" marR="72623" marT="36311" marB="36311"/>
                </a:tc>
                <a:tc>
                  <a:txBody>
                    <a:bodyPr/>
                    <a:lstStyle/>
                    <a:p>
                      <a:pPr lvl="0">
                        <a:buNone/>
                      </a:pPr>
                      <a:endParaRPr lang="en-US" sz="1100"/>
                    </a:p>
                  </a:txBody>
                  <a:tcPr marL="72623" marR="72623" marT="36311" marB="36311"/>
                </a:tc>
                <a:extLst>
                  <a:ext uri="{0D108BD9-81ED-4DB2-BD59-A6C34878D82A}">
                    <a16:rowId xmlns:a16="http://schemas.microsoft.com/office/drawing/2014/main" val="1540959509"/>
                  </a:ext>
                </a:extLst>
              </a:tr>
              <a:tr h="458600">
                <a:tc>
                  <a:txBody>
                    <a:bodyPr/>
                    <a:lstStyle/>
                    <a:p>
                      <a:pPr lvl="0">
                        <a:buNone/>
                      </a:pPr>
                      <a:r>
                        <a:rPr lang="en-US" sz="1100"/>
                        <a:t>Speech pathology screening </a:t>
                      </a:r>
                    </a:p>
                    <a:p>
                      <a:pPr lvl="0">
                        <a:buNone/>
                      </a:pPr>
                      <a:r>
                        <a:rPr lang="en-US" sz="1100"/>
                        <a:t>Hearing screening </a:t>
                      </a:r>
                    </a:p>
                  </a:txBody>
                  <a:tcPr marL="72623" marR="72623" marT="36311" marB="36311"/>
                </a:tc>
                <a:tc>
                  <a:txBody>
                    <a:bodyPr/>
                    <a:lstStyle/>
                    <a:p>
                      <a:pPr lvl="0">
                        <a:buNone/>
                      </a:pPr>
                      <a:r>
                        <a:rPr lang="en-US" sz="1100" b="1"/>
                        <a:t>Child Health Navigator</a:t>
                      </a:r>
                      <a:r>
                        <a:rPr lang="en-US" sz="1100"/>
                        <a:t> (AHA)</a:t>
                      </a:r>
                    </a:p>
                    <a:p>
                      <a:pPr lvl="0">
                        <a:buNone/>
                      </a:pPr>
                      <a:r>
                        <a:rPr lang="en-US" sz="1100"/>
                        <a:t>(visiting LHD SPs)</a:t>
                      </a:r>
                    </a:p>
                  </a:txBody>
                  <a:tcPr marL="72623" marR="72623" marT="36311" marB="36311"/>
                </a:tc>
                <a:tc>
                  <a:txBody>
                    <a:bodyPr/>
                    <a:lstStyle/>
                    <a:p>
                      <a:pPr lvl="0">
                        <a:buNone/>
                      </a:pPr>
                      <a:endParaRPr lang="en-US" sz="1100"/>
                    </a:p>
                  </a:txBody>
                  <a:tcPr marL="72623" marR="72623" marT="36311" marB="36311"/>
                </a:tc>
                <a:extLst>
                  <a:ext uri="{0D108BD9-81ED-4DB2-BD59-A6C34878D82A}">
                    <a16:rowId xmlns:a16="http://schemas.microsoft.com/office/drawing/2014/main" val="2721902653"/>
                  </a:ext>
                </a:extLst>
              </a:tr>
              <a:tr h="458600">
                <a:tc>
                  <a:txBody>
                    <a:bodyPr/>
                    <a:lstStyle/>
                    <a:p>
                      <a:pPr lvl="0">
                        <a:buNone/>
                      </a:pPr>
                      <a:r>
                        <a:rPr lang="en-US" sz="1100"/>
                        <a:t>Health Promotion </a:t>
                      </a:r>
                    </a:p>
                  </a:txBody>
                  <a:tcPr marL="72623" marR="72623" marT="36311" marB="36311"/>
                </a:tc>
                <a:tc>
                  <a:txBody>
                    <a:bodyPr/>
                    <a:lstStyle/>
                    <a:p>
                      <a:pPr lvl="0">
                        <a:buNone/>
                      </a:pPr>
                      <a:r>
                        <a:rPr lang="en-US" sz="1100"/>
                        <a:t>Tackling Indigenous Smoking team</a:t>
                      </a:r>
                    </a:p>
                  </a:txBody>
                  <a:tcPr marL="72623" marR="72623" marT="36311" marB="36311"/>
                </a:tc>
                <a:tc>
                  <a:txBody>
                    <a:bodyPr/>
                    <a:lstStyle/>
                    <a:p>
                      <a:pPr lvl="0">
                        <a:buNone/>
                      </a:pPr>
                      <a:r>
                        <a:rPr lang="en-US" sz="1100"/>
                        <a:t>Griffith Aboriginal Medical Service (GAMS) </a:t>
                      </a:r>
                    </a:p>
                  </a:txBody>
                  <a:tcPr marL="72623" marR="72623" marT="36311" marB="36311"/>
                </a:tc>
                <a:extLst>
                  <a:ext uri="{0D108BD9-81ED-4DB2-BD59-A6C34878D82A}">
                    <a16:rowId xmlns:a16="http://schemas.microsoft.com/office/drawing/2014/main" val="663006759"/>
                  </a:ext>
                </a:extLst>
              </a:tr>
            </a:tbl>
          </a:graphicData>
        </a:graphic>
      </p:graphicFrame>
    </p:spTree>
    <p:extLst>
      <p:ext uri="{BB962C8B-B14F-4D97-AF65-F5344CB8AC3E}">
        <p14:creationId xmlns:p14="http://schemas.microsoft.com/office/powerpoint/2010/main" val="18787640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PolicyDirtyBag xmlns="microsoft.office.server.policy.changes">
  <Microsoft.Office.RecordsManagement.PolicyFeatures.Expiration op="Change"/>
</PolicyDirtyBag>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638ed48-908b-449f-a9ec-fede35305c3f">
      <Terms xmlns="http://schemas.microsoft.com/office/infopath/2007/PartnerControls"/>
    </lcf76f155ced4ddcb4097134ff3c332f>
    <TaxCatchAll xmlns="258a8341-c285-4182-92b2-2be027f3443e"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p:Policy xmlns:p="office.server.policy" id="" local="true">
  <p:Name>Document</p:Name>
  <p:Description/>
  <p:Statement/>
  <p:PolicyItems>
    <p:PolicyItem featureId="Microsoft.Office.RecordsManagement.PolicyFeatures.Expiration" staticId="0x010100DFED8F93E00B9A45B48BB7069AB8E299" UniqueId="a08fd82e-d71c-4966-853e-47fc046c7712">
      <p:Name>Retention</p:Name>
      <p:Description>Automatic scheduling of content for processing, and performing a retention action on content that has reached its due date.</p:Description>
      <p:CustomData/>
    </p:PolicyItem>
    <p:PolicyItem featureId="Microsoft.Office.RecordsManagement.PolicyFeatures.PolicyAudit" staticId="0x010100DFED8F93E00B9A45B48BB7069AB8E299|1757814118" UniqueId="1d422228-f649-4616-bfef-3f3cfd42a259">
      <p:Name>Auditing</p:Name>
      <p:Description>Audits user actions on documents and list items to the Audit Log.</p:Description>
      <p:CustomData>
        <Audit>
          <Update/>
          <CheckInOut/>
          <MoveCopy/>
          <DeleteRestore/>
        </Audit>
      </p:CustomData>
    </p:PolicyItem>
  </p:PolicyItems>
</p:Policy>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DFED8F93E00B9A45B48BB7069AB8E299" ma:contentTypeVersion="165" ma:contentTypeDescription="Create a new document." ma:contentTypeScope="" ma:versionID="83319bb620a5d6ec2f47bd76d213b169">
  <xsd:schema xmlns:xsd="http://www.w3.org/2001/XMLSchema" xmlns:xs="http://www.w3.org/2001/XMLSchema" xmlns:p="http://schemas.microsoft.com/office/2006/metadata/properties" xmlns:ns1="http://schemas.microsoft.com/sharepoint/v3" xmlns:ns2="8638ed48-908b-449f-a9ec-fede35305c3f" xmlns:ns3="258a8341-c285-4182-92b2-2be027f3443e" targetNamespace="http://schemas.microsoft.com/office/2006/metadata/properties" ma:root="true" ma:fieldsID="bb610fdab573619f0e8dfc6639510a4d" ns1:_="" ns2:_="" ns3:_="">
    <xsd:import namespace="http://schemas.microsoft.com/sharepoint/v3"/>
    <xsd:import namespace="8638ed48-908b-449f-a9ec-fede35305c3f"/>
    <xsd:import namespace="258a8341-c285-4182-92b2-2be027f3443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2:MediaServiceLocation" minOccurs="0"/>
                <xsd:element ref="ns2:MediaServiceAutoKeyPoints" minOccurs="0"/>
                <xsd:element ref="ns2:MediaServiceKeyPoints" minOccurs="0"/>
                <xsd:element ref="ns3:SharedWithUsers" minOccurs="0"/>
                <xsd:element ref="ns3:SharedWithDetails" minOccurs="0"/>
                <xsd:element ref="ns1:_dlc_Exempt" minOccurs="0"/>
                <xsd:element ref="ns1:_dlc_ExpireDateSaved" minOccurs="0"/>
                <xsd:element ref="ns1:_dlc_ExpireDat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element name="_dlc_Exempt" ma:index="22" nillable="true" ma:displayName="Exempt from Policy" ma:hidden="true" ma:internalName="_dlc_Exempt" ma:readOnly="true">
      <xsd:simpleType>
        <xsd:restriction base="dms:Unknown"/>
      </xsd:simpleType>
    </xsd:element>
    <xsd:element name="_dlc_ExpireDateSaved" ma:index="23" nillable="true" ma:displayName="Original Expiration Date" ma:hidden="true" ma:internalName="_dlc_ExpireDateSaved" ma:readOnly="true">
      <xsd:simpleType>
        <xsd:restriction base="dms:DateTime"/>
      </xsd:simpleType>
    </xsd:element>
    <xsd:element name="_dlc_ExpireDate" ma:index="24"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638ed48-908b-449f-a9ec-fede35305c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73a01dc1-3a59-4c4a-971f-eea9fb6b49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8a8341-c285-4182-92b2-2be027f3443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bba6038d-d001-4922-adb7-8de5a22f3dbc}" ma:internalName="TaxCatchAll" ma:showField="CatchAllData" ma:web="258a8341-c285-4182-92b2-2be027f344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A33AB0-A1C0-430F-AF16-266A5F8B19DF}">
  <ds:schemaRefs>
    <ds:schemaRef ds:uri="microsoft.office.server.policy.changes"/>
  </ds:schemaRefs>
</ds:datastoreItem>
</file>

<file path=customXml/itemProps2.xml><?xml version="1.0" encoding="utf-8"?>
<ds:datastoreItem xmlns:ds="http://schemas.openxmlformats.org/officeDocument/2006/customXml" ds:itemID="{1AC743F0-4BC0-4474-8ACD-B99140606D24}">
  <ds:schemaRefs>
    <ds:schemaRef ds:uri="258a8341-c285-4182-92b2-2be027f3443e"/>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8638ed48-908b-449f-a9ec-fede35305c3f"/>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AFCA817-AADD-48C9-BA58-83CB6331E8E9}">
  <ds:schemaRefs>
    <ds:schemaRef ds:uri="office.server.policy"/>
  </ds:schemaRefs>
</ds:datastoreItem>
</file>

<file path=customXml/itemProps4.xml><?xml version="1.0" encoding="utf-8"?>
<ds:datastoreItem xmlns:ds="http://schemas.openxmlformats.org/officeDocument/2006/customXml" ds:itemID="{F71666E5-80E9-465A-AE07-B311A59C7B68}">
  <ds:schemaRefs>
    <ds:schemaRef ds:uri="http://schemas.microsoft.com/sharepoint/v3/contenttype/forms"/>
  </ds:schemaRefs>
</ds:datastoreItem>
</file>

<file path=customXml/itemProps5.xml><?xml version="1.0" encoding="utf-8"?>
<ds:datastoreItem xmlns:ds="http://schemas.openxmlformats.org/officeDocument/2006/customXml" ds:itemID="{3C6728A3-7F63-49FE-9DEE-9B86DB4B5A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38ed48-908b-449f-a9ec-fede35305c3f"/>
    <ds:schemaRef ds:uri="258a8341-c285-4182-92b2-2be027f344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734</TotalTime>
  <Words>3611</Words>
  <Application>Microsoft Office PowerPoint</Application>
  <PresentationFormat>Widescreen</PresentationFormat>
  <Paragraphs>447</Paragraphs>
  <Slides>29</Slides>
  <Notes>26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Calibri</vt:lpstr>
      <vt:lpstr>Calibri Light</vt:lpstr>
      <vt:lpstr>Courier New</vt:lpstr>
      <vt:lpstr>Symbol</vt:lpstr>
      <vt:lpstr>Office Theme</vt:lpstr>
      <vt:lpstr>PowerPoint Presentation</vt:lpstr>
      <vt:lpstr>Presentation Outline</vt:lpstr>
      <vt:lpstr> Acknowledgement</vt:lpstr>
      <vt:lpstr>PowerPoint Presentation</vt:lpstr>
      <vt:lpstr>The walu-win Centre </vt:lpstr>
      <vt:lpstr>The walu-win Centre 2025</vt:lpstr>
      <vt:lpstr>Allied Health at OAMS</vt:lpstr>
      <vt:lpstr>Meet our team!</vt:lpstr>
      <vt:lpstr>Current Allied Health Activities</vt:lpstr>
      <vt:lpstr>PowerPoint Presentation</vt:lpstr>
      <vt:lpstr>The walu-win Centre Sustainability</vt:lpstr>
      <vt:lpstr>Medicare Benefits Scheme Items </vt:lpstr>
      <vt:lpstr>T2DM Diabetes Program</vt:lpstr>
      <vt:lpstr>Additional Sources of income</vt:lpstr>
      <vt:lpstr>PowerPoint Presentation</vt:lpstr>
      <vt:lpstr>Patient's Journey to walu-win</vt:lpstr>
      <vt:lpstr>PowerPoint Presentation</vt:lpstr>
      <vt:lpstr>Multidisciplinary Approach to Healthcare</vt:lpstr>
      <vt:lpstr>Allied Health Assistant Project</vt:lpstr>
      <vt:lpstr>Meet our AHA's:</vt:lpstr>
      <vt:lpstr>Allied Health Assistant Model</vt:lpstr>
      <vt:lpstr>PowerPoint Presentation</vt:lpstr>
      <vt:lpstr>OAMS Hydrotherapy Pool  Completion January 2026</vt:lpstr>
      <vt:lpstr>PowerPoint Presentation</vt:lpstr>
      <vt:lpstr>OAMS &amp; CSU Research Project - Hydrotherapy</vt:lpstr>
      <vt:lpstr>Preliminary Findings</vt:lpstr>
      <vt:lpstr>Hydrotherapy Service</vt:lpstr>
      <vt:lpstr>Thank you for  listening!  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Wong</dc:creator>
  <cp:lastModifiedBy>Ash Brissett</cp:lastModifiedBy>
  <cp:revision>40</cp:revision>
  <dcterms:created xsi:type="dcterms:W3CDTF">2022-02-14T06:45:16Z</dcterms:created>
  <dcterms:modified xsi:type="dcterms:W3CDTF">2025-06-17T02:34:14Z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0x010100DFED8F93E00B9A45B48BB7069AB8E299</vt:lpwstr>
  </property>
  <property fmtid="{D5CDD505-2E9C-101B-9397-08002B2CF9AE}" pid="3" name="MediaServiceImageTags">
    <vt:lpwstr/>
  </property>
  <property fmtid="{D5CDD505-2E9C-101B-9397-08002B2CF9AE}" pid="4" name="_dlc_policyId">
    <vt:lpwstr>0x010100DFED8F93E00B9A45B48BB7069AB8E299</vt:lpwstr>
  </property>
  <property fmtid="{D5CDD505-2E9C-101B-9397-08002B2CF9AE}" pid="5" name="ItemRetentionFormula">
    <vt:lpwstr/>
  </property>
</Properties>
</file>