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6"/>
    <p:sldMasterId id="2147483668" r:id="rId7"/>
    <p:sldMasterId id="2147483648" r:id="rId8"/>
    <p:sldMasterId id="2147483966" r:id="rId9"/>
    <p:sldMasterId id="2147483660" r:id="rId10"/>
  </p:sldMasterIdLst>
  <p:notesMasterIdLst>
    <p:notesMasterId r:id="rId24"/>
  </p:notesMasterIdLst>
  <p:sldIdLst>
    <p:sldId id="257" r:id="rId11"/>
    <p:sldId id="279" r:id="rId12"/>
    <p:sldId id="270" r:id="rId13"/>
    <p:sldId id="292" r:id="rId14"/>
    <p:sldId id="267" r:id="rId15"/>
    <p:sldId id="280" r:id="rId16"/>
    <p:sldId id="282" r:id="rId17"/>
    <p:sldId id="285" r:id="rId18"/>
    <p:sldId id="291" r:id="rId19"/>
    <p:sldId id="286" r:id="rId20"/>
    <p:sldId id="287" r:id="rId21"/>
    <p:sldId id="290" r:id="rId22"/>
    <p:sldId id="256" r:id="rId2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BEEA"/>
    <a:srgbClr val="D4DDA6"/>
    <a:srgbClr val="004352"/>
    <a:srgbClr val="00656E"/>
    <a:srgbClr val="EDF1DB"/>
    <a:srgbClr val="B5DDCD"/>
    <a:srgbClr val="F5EF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620510-957D-FFE7-14C9-DC97EE12C565}" v="1" dt="2025-06-17T01:53:02.16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41" autoAdjust="0"/>
  </p:normalViewPr>
  <p:slideViewPr>
    <p:cSldViewPr>
      <p:cViewPr varScale="1">
        <p:scale>
          <a:sx n="77" d="100"/>
          <a:sy n="77" d="100"/>
        </p:scale>
        <p:origin x="72" y="2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2.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ableStyles" Target="tableStyles.xml"/><Relationship Id="rId10"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 Brissett" userId="S::abrissett@ahmrc.org.au::188fc23f-92c8-4503-a2e7-ec096be8dabd" providerId="AD" clId="Web-{CE620510-957D-FFE7-14C9-DC97EE12C565}"/>
    <pc:docChg chg="modSld">
      <pc:chgData name="Ash Brissett" userId="S::abrissett@ahmrc.org.au::188fc23f-92c8-4503-a2e7-ec096be8dabd" providerId="AD" clId="Web-{CE620510-957D-FFE7-14C9-DC97EE12C565}" dt="2025-06-17T01:53:02.160" v="0" actId="1076"/>
      <pc:docMkLst>
        <pc:docMk/>
      </pc:docMkLst>
      <pc:sldChg chg="modSp">
        <pc:chgData name="Ash Brissett" userId="S::abrissett@ahmrc.org.au::188fc23f-92c8-4503-a2e7-ec096be8dabd" providerId="AD" clId="Web-{CE620510-957D-FFE7-14C9-DC97EE12C565}" dt="2025-06-17T01:53:02.160" v="0" actId="1076"/>
        <pc:sldMkLst>
          <pc:docMk/>
          <pc:sldMk cId="0" sldId="257"/>
        </pc:sldMkLst>
        <pc:spChg chg="mod">
          <ac:chgData name="Ash Brissett" userId="S::abrissett@ahmrc.org.au::188fc23f-92c8-4503-a2e7-ec096be8dabd" providerId="AD" clId="Web-{CE620510-957D-FFE7-14C9-DC97EE12C565}" dt="2025-06-17T01:53:02.160" v="0" actId="1076"/>
          <ac:spMkLst>
            <pc:docMk/>
            <pc:sldMk cId="0" sldId="257"/>
            <ac:spMk id="9" creationId="{7108C667-3490-CD78-1CC2-F982A6BF9DC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1EC2157F-390A-49D3-974C-610A1D2B4063}" type="datetimeFigureOut">
              <a:rPr lang="en-AU" smtClean="0"/>
              <a:t>16/06/2025</a:t>
            </a:fld>
            <a:endParaRPr lang="en-AU"/>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7C53AA0-1BE8-4FC1-9CF0-8CF9CD332221}" type="slidenum">
              <a:rPr lang="en-AU" smtClean="0"/>
              <a:t>‹#›</a:t>
            </a:fld>
            <a:endParaRPr lang="en-AU"/>
          </a:p>
        </p:txBody>
      </p:sp>
    </p:spTree>
    <p:extLst>
      <p:ext uri="{BB962C8B-B14F-4D97-AF65-F5344CB8AC3E}">
        <p14:creationId xmlns:p14="http://schemas.microsoft.com/office/powerpoint/2010/main" val="3077660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0698334-3B33-4980-A756-9F7243DE54CA}" type="slidenum">
              <a:rPr lang="en-AU" smtClean="0"/>
              <a:t>3</a:t>
            </a:fld>
            <a:endParaRPr lang="en-AU"/>
          </a:p>
        </p:txBody>
      </p:sp>
    </p:spTree>
    <p:extLst>
      <p:ext uri="{BB962C8B-B14F-4D97-AF65-F5344CB8AC3E}">
        <p14:creationId xmlns:p14="http://schemas.microsoft.com/office/powerpoint/2010/main" val="2784331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0c1f3b3fc1_0_85: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20c1f3b3fc1_0_8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a:extLst>
            <a:ext uri="{FF2B5EF4-FFF2-40B4-BE49-F238E27FC236}">
              <a16:creationId xmlns:a16="http://schemas.microsoft.com/office/drawing/2014/main" id="{979CCA00-C1A4-1692-99BD-F3DB8076A1A3}"/>
            </a:ext>
          </a:extLst>
        </p:cNvPr>
        <p:cNvGrpSpPr/>
        <p:nvPr/>
      </p:nvGrpSpPr>
      <p:grpSpPr>
        <a:xfrm>
          <a:off x="0" y="0"/>
          <a:ext cx="0" cy="0"/>
          <a:chOff x="0" y="0"/>
          <a:chExt cx="0" cy="0"/>
        </a:xfrm>
      </p:grpSpPr>
      <p:sp>
        <p:nvSpPr>
          <p:cNvPr id="98" name="Google Shape;98;g20c1f3b3fc1_0_49:notes">
            <a:extLst>
              <a:ext uri="{FF2B5EF4-FFF2-40B4-BE49-F238E27FC236}">
                <a16:creationId xmlns:a16="http://schemas.microsoft.com/office/drawing/2014/main" id="{7CC1E4F2-EC1C-59BC-A58B-6FA27CD40BF6}"/>
              </a:ext>
            </a:extLst>
          </p:cNvPr>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g20c1f3b3fc1_0_49:notes">
            <a:extLst>
              <a:ext uri="{FF2B5EF4-FFF2-40B4-BE49-F238E27FC236}">
                <a16:creationId xmlns:a16="http://schemas.microsoft.com/office/drawing/2014/main" id="{F48F6A13-993B-598A-876C-BC7588D3F2BB}"/>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3445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3.bin"/></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0" i="0">
                <a:solidFill>
                  <a:srgbClr val="075D6F"/>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1E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2C9BB5-F0DB-6579-1197-D34C9B2B68A9}"/>
              </a:ext>
            </a:extLst>
          </p:cNvPr>
          <p:cNvSpPr/>
          <p:nvPr userDrawn="1"/>
        </p:nvSpPr>
        <p:spPr>
          <a:xfrm>
            <a:off x="0" y="5684690"/>
            <a:ext cx="12192000" cy="11733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of an electrical service&#10;&#10;Description automatically generated with medium confidence">
            <a:extLst>
              <a:ext uri="{FF2B5EF4-FFF2-40B4-BE49-F238E27FC236}">
                <a16:creationId xmlns:a16="http://schemas.microsoft.com/office/drawing/2014/main" id="{03D54CD3-2457-75C5-EACF-58A79793624C}"/>
              </a:ext>
            </a:extLst>
          </p:cNvPr>
          <p:cNvPicPr>
            <a:picLocks noChangeAspect="1"/>
          </p:cNvPicPr>
          <p:nvPr userDrawn="1"/>
        </p:nvPicPr>
        <p:blipFill>
          <a:blip r:embed="rId2"/>
          <a:stretch>
            <a:fillRect/>
          </a:stretch>
        </p:blipFill>
        <p:spPr>
          <a:xfrm>
            <a:off x="1044383" y="672050"/>
            <a:ext cx="2829464" cy="1284576"/>
          </a:xfrm>
          <a:prstGeom prst="rect">
            <a:avLst/>
          </a:prstGeom>
        </p:spPr>
      </p:pic>
      <p:pic>
        <p:nvPicPr>
          <p:cNvPr id="11" name="Picture 10" descr="A colorful design on a black background&#10;&#10;Description automatically generated">
            <a:extLst>
              <a:ext uri="{FF2B5EF4-FFF2-40B4-BE49-F238E27FC236}">
                <a16:creationId xmlns:a16="http://schemas.microsoft.com/office/drawing/2014/main" id="{A73CB334-72C7-A37B-DE18-A2FFD9714C2D}"/>
              </a:ext>
            </a:extLst>
          </p:cNvPr>
          <p:cNvPicPr>
            <a:picLocks noChangeAspect="1"/>
          </p:cNvPicPr>
          <p:nvPr userDrawn="1"/>
        </p:nvPicPr>
        <p:blipFill rotWithShape="1">
          <a:blip r:embed="rId3"/>
          <a:srcRect t="28400" r="61703"/>
          <a:stretch/>
        </p:blipFill>
        <p:spPr>
          <a:xfrm>
            <a:off x="8574474" y="0"/>
            <a:ext cx="3617526" cy="3764542"/>
          </a:xfrm>
          <a:prstGeom prst="rect">
            <a:avLst/>
          </a:prstGeom>
        </p:spPr>
      </p:pic>
      <p:pic>
        <p:nvPicPr>
          <p:cNvPr id="7" name="Picture 6">
            <a:extLst>
              <a:ext uri="{FF2B5EF4-FFF2-40B4-BE49-F238E27FC236}">
                <a16:creationId xmlns:a16="http://schemas.microsoft.com/office/drawing/2014/main" id="{BB3F7784-E75E-C948-92CE-81AF83FD33F1}"/>
              </a:ext>
            </a:extLst>
          </p:cNvPr>
          <p:cNvPicPr>
            <a:picLocks noChangeAspect="1"/>
          </p:cNvPicPr>
          <p:nvPr userDrawn="1"/>
        </p:nvPicPr>
        <p:blipFill rotWithShape="1">
          <a:blip r:embed="rId4"/>
          <a:srcRect l="2933" r="2481"/>
          <a:stretch/>
        </p:blipFill>
        <p:spPr>
          <a:xfrm>
            <a:off x="0" y="4882714"/>
            <a:ext cx="12192000" cy="1565136"/>
          </a:xfrm>
          <a:prstGeom prst="rect">
            <a:avLst/>
          </a:prstGeom>
        </p:spPr>
      </p:pic>
    </p:spTree>
    <p:extLst>
      <p:ext uri="{BB962C8B-B14F-4D97-AF65-F5344CB8AC3E}">
        <p14:creationId xmlns:p14="http://schemas.microsoft.com/office/powerpoint/2010/main" val="242927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7F1E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FBB9A-B57C-A179-BF63-60407D3981F0}"/>
              </a:ext>
            </a:extLst>
          </p:cNvPr>
          <p:cNvPicPr>
            <a:picLocks noChangeAspect="1"/>
          </p:cNvPicPr>
          <p:nvPr userDrawn="1"/>
        </p:nvPicPr>
        <p:blipFill rotWithShape="1">
          <a:blip r:embed="rId2"/>
          <a:srcRect l="2933" r="2481"/>
          <a:stretch/>
        </p:blipFill>
        <p:spPr>
          <a:xfrm>
            <a:off x="0" y="4882714"/>
            <a:ext cx="12192000" cy="1565136"/>
          </a:xfrm>
          <a:prstGeom prst="rect">
            <a:avLst/>
          </a:prstGeom>
        </p:spPr>
      </p:pic>
    </p:spTree>
    <p:extLst>
      <p:ext uri="{BB962C8B-B14F-4D97-AF65-F5344CB8AC3E}">
        <p14:creationId xmlns:p14="http://schemas.microsoft.com/office/powerpoint/2010/main" val="108127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75D6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75D6F"/>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75D6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F5EFE8"/>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AC43-E14F-48B6-B0D5-B3822797DDD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981C89E-230F-402A-A6A9-3D0680991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D0C56EB-8E51-4893-AD11-526D8CD72412}"/>
              </a:ext>
            </a:extLst>
          </p:cNvPr>
          <p:cNvSpPr>
            <a:spLocks noGrp="1"/>
          </p:cNvSpPr>
          <p:nvPr>
            <p:ph type="dt" sz="half" idx="10"/>
          </p:nvPr>
        </p:nvSpPr>
        <p:spPr/>
        <p:txBody>
          <a:bodyPr/>
          <a:lstStyle/>
          <a:p>
            <a:fld id="{55F81F58-3F77-4321-A525-F68F8D328EEE}" type="datetimeFigureOut">
              <a:rPr lang="en-AU" smtClean="0"/>
              <a:t>16/06/2025</a:t>
            </a:fld>
            <a:endParaRPr lang="en-AU"/>
          </a:p>
        </p:txBody>
      </p:sp>
      <p:sp>
        <p:nvSpPr>
          <p:cNvPr id="5" name="Footer Placeholder 4">
            <a:extLst>
              <a:ext uri="{FF2B5EF4-FFF2-40B4-BE49-F238E27FC236}">
                <a16:creationId xmlns:a16="http://schemas.microsoft.com/office/drawing/2014/main" id="{453B720B-7F81-4074-A6DB-E893B50B956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1001AD2-7C86-4810-924A-4F28DF5214DB}"/>
              </a:ext>
            </a:extLst>
          </p:cNvPr>
          <p:cNvSpPr>
            <a:spLocks noGrp="1"/>
          </p:cNvSpPr>
          <p:nvPr>
            <p:ph type="sldNum" sz="quarter" idx="12"/>
          </p:nvPr>
        </p:nvSpPr>
        <p:spPr/>
        <p:txBody>
          <a:bodyPr/>
          <a:lstStyle/>
          <a:p>
            <a:fld id="{F4125A78-72DB-49C4-B3C9-2DFD4AC3E8F0}" type="slidenum">
              <a:rPr lang="en-AU" smtClean="0"/>
              <a:t>‹#›</a:t>
            </a:fld>
            <a:endParaRPr lang="en-AU"/>
          </a:p>
        </p:txBody>
      </p:sp>
    </p:spTree>
    <p:extLst>
      <p:ext uri="{BB962C8B-B14F-4D97-AF65-F5344CB8AC3E}">
        <p14:creationId xmlns:p14="http://schemas.microsoft.com/office/powerpoint/2010/main" val="3524408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inkcell Whole">
    <p:spTree>
      <p:nvGrpSpPr>
        <p:cNvPr id="1" name=""/>
        <p:cNvGrpSpPr/>
        <p:nvPr/>
      </p:nvGrpSpPr>
      <p:grpSpPr>
        <a:xfrm>
          <a:off x="0" y="0"/>
          <a:ext cx="0" cy="0"/>
          <a:chOff x="0" y="0"/>
          <a:chExt cx="0" cy="0"/>
        </a:xfrm>
      </p:grpSpPr>
      <p:graphicFrame>
        <p:nvGraphicFramePr>
          <p:cNvPr id="26" name="Object 2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6" name="Object 2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en-US" sz="2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Chart Placeholder 24"/>
          <p:cNvSpPr>
            <a:spLocks noGrp="1"/>
          </p:cNvSpPr>
          <p:nvPr>
            <p:ph type="chart" sz="quarter" idx="15" hasCustomPrompt="1"/>
          </p:nvPr>
        </p:nvSpPr>
        <p:spPr>
          <a:xfrm>
            <a:off x="1130300" y="-507074"/>
            <a:ext cx="9931400" cy="400050"/>
          </a:xfrm>
          <a:prstGeom prst="rect">
            <a:avLst/>
          </a:prstGeom>
        </p:spPr>
        <p:txBody>
          <a:bodyPr/>
          <a:lstStyle>
            <a:lvl1pPr>
              <a:defRPr sz="900"/>
            </a:lvl1pPr>
          </a:lstStyle>
          <a:p>
            <a:r>
              <a:rPr lang="en-AU"/>
              <a:t>Chart Width</a:t>
            </a:r>
          </a:p>
        </p:txBody>
      </p:sp>
      <p:sp>
        <p:nvSpPr>
          <p:cNvPr id="11" name="Chart Placeholder 24"/>
          <p:cNvSpPr>
            <a:spLocks noGrp="1"/>
          </p:cNvSpPr>
          <p:nvPr>
            <p:ph type="chart" sz="quarter" idx="16" hasCustomPrompt="1"/>
          </p:nvPr>
        </p:nvSpPr>
        <p:spPr>
          <a:xfrm rot="5400000">
            <a:off x="-2055820" y="3900486"/>
            <a:ext cx="3225800" cy="454027"/>
          </a:xfrm>
          <a:prstGeom prst="rect">
            <a:avLst/>
          </a:prstGeom>
        </p:spPr>
        <p:txBody>
          <a:bodyPr/>
          <a:lstStyle>
            <a:lvl1pPr>
              <a:defRPr sz="900"/>
            </a:lvl1pPr>
          </a:lstStyle>
          <a:p>
            <a:r>
              <a:rPr lang="en-AU"/>
              <a:t>Chart Height</a:t>
            </a:r>
          </a:p>
        </p:txBody>
      </p:sp>
      <p:cxnSp>
        <p:nvCxnSpPr>
          <p:cNvPr id="27" name="Straight Connector 26"/>
          <p:cNvCxnSpPr/>
          <p:nvPr userDrawn="1"/>
        </p:nvCxnSpPr>
        <p:spPr>
          <a:xfrm>
            <a:off x="334964" y="2006466"/>
            <a:ext cx="3240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0"/>
          <p:cNvSpPr>
            <a:spLocks noGrp="1"/>
          </p:cNvSpPr>
          <p:nvPr>
            <p:ph type="body" sz="quarter" idx="21" hasCustomPrompt="1"/>
          </p:nvPr>
        </p:nvSpPr>
        <p:spPr>
          <a:xfrm>
            <a:off x="334964" y="1535837"/>
            <a:ext cx="4330700" cy="264254"/>
          </a:xfrm>
          <a:prstGeom prst="rect">
            <a:avLst/>
          </a:prstGeom>
        </p:spPr>
        <p:txBody>
          <a:bodyPr lIns="0" tIns="0" rIns="0" bIns="0" anchor="ctr" anchorCtr="0"/>
          <a:lstStyle>
            <a:lvl1pPr marL="0" indent="0">
              <a:buNone/>
              <a:defRPr sz="1400" b="1"/>
            </a:lvl1pPr>
          </a:lstStyle>
          <a:p>
            <a:pPr lvl="0"/>
            <a:r>
              <a:rPr lang="en-US" dirty="0"/>
              <a:t>Click to add Chart Title </a:t>
            </a:r>
            <a:endParaRPr lang="en-AU" dirty="0"/>
          </a:p>
        </p:txBody>
      </p:sp>
      <p:sp>
        <p:nvSpPr>
          <p:cNvPr id="29" name="Text Placeholder 20"/>
          <p:cNvSpPr>
            <a:spLocks noGrp="1"/>
          </p:cNvSpPr>
          <p:nvPr>
            <p:ph type="body" sz="quarter" idx="22" hasCustomPrompt="1"/>
          </p:nvPr>
        </p:nvSpPr>
        <p:spPr>
          <a:xfrm>
            <a:off x="334964" y="1777866"/>
            <a:ext cx="4330700" cy="208623"/>
          </a:xfrm>
          <a:prstGeom prst="rect">
            <a:avLst/>
          </a:prstGeom>
        </p:spPr>
        <p:txBody>
          <a:bodyPr lIns="0" tIns="0" rIns="0" bIns="0" anchor="ctr"/>
          <a:lstStyle>
            <a:lvl1pPr marL="0" indent="0">
              <a:buNone/>
              <a:defRPr sz="1100"/>
            </a:lvl1pPr>
          </a:lstStyle>
          <a:p>
            <a:pPr lvl="0"/>
            <a:r>
              <a:rPr lang="en-US"/>
              <a:t>Click to add Chart Units and Year</a:t>
            </a:r>
            <a:endParaRPr lang="en-AU"/>
          </a:p>
        </p:txBody>
      </p:sp>
      <p:sp>
        <p:nvSpPr>
          <p:cNvPr id="3" name="Title Placeholder 2">
            <a:extLst>
              <a:ext uri="{FF2B5EF4-FFF2-40B4-BE49-F238E27FC236}">
                <a16:creationId xmlns:a16="http://schemas.microsoft.com/office/drawing/2014/main" id="{546BF494-FB82-F147-201B-AA273EF7A3E6}"/>
              </a:ext>
            </a:extLst>
          </p:cNvPr>
          <p:cNvSpPr>
            <a:spLocks noGrp="1"/>
          </p:cNvSpPr>
          <p:nvPr>
            <p:ph type="title"/>
          </p:nvPr>
        </p:nvSpPr>
        <p:spPr>
          <a:xfrm>
            <a:off x="328613" y="204931"/>
            <a:ext cx="11520000" cy="439504"/>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6">
            <a:extLst>
              <a:ext uri="{FF2B5EF4-FFF2-40B4-BE49-F238E27FC236}">
                <a16:creationId xmlns:a16="http://schemas.microsoft.com/office/drawing/2014/main" id="{D9C51D9D-4017-7A7E-7E88-A4774ED7F228}"/>
              </a:ext>
            </a:extLst>
          </p:cNvPr>
          <p:cNvSpPr>
            <a:spLocks noGrp="1"/>
          </p:cNvSpPr>
          <p:nvPr>
            <p:ph type="body" sz="quarter" idx="23"/>
          </p:nvPr>
        </p:nvSpPr>
        <p:spPr>
          <a:xfrm>
            <a:off x="328613" y="703221"/>
            <a:ext cx="11520487" cy="635725"/>
          </a:xfrm>
          <a:prstGeom prst="rect">
            <a:avLst/>
          </a:prstGeom>
        </p:spPr>
        <p:txBody>
          <a:bodyPr lIns="0" tIns="0" rIns="0" bIns="0"/>
          <a:lstStyle>
            <a:lvl1pPr marL="0" indent="0">
              <a:buNone/>
              <a:defRPr sz="2000">
                <a:solidFill>
                  <a:schemeClr val="bg1">
                    <a:lumMod val="50000"/>
                  </a:schemeClr>
                </a:solidFill>
              </a:defRPr>
            </a:lvl1pPr>
          </a:lstStyle>
          <a:p>
            <a:pPr lvl="0"/>
            <a:r>
              <a:rPr lang="en-US" dirty="0"/>
              <a:t>Click to edit Master text styles</a:t>
            </a:r>
          </a:p>
        </p:txBody>
      </p:sp>
      <p:sp>
        <p:nvSpPr>
          <p:cNvPr id="2" name="Text Placeholder 7">
            <a:extLst>
              <a:ext uri="{FF2B5EF4-FFF2-40B4-BE49-F238E27FC236}">
                <a16:creationId xmlns:a16="http://schemas.microsoft.com/office/drawing/2014/main" id="{C4840865-936E-4704-D8B0-5F7D26D09A97}"/>
              </a:ext>
            </a:extLst>
          </p:cNvPr>
          <p:cNvSpPr>
            <a:spLocks noGrp="1"/>
          </p:cNvSpPr>
          <p:nvPr>
            <p:ph type="body" sz="quarter" idx="19" hasCustomPrompt="1"/>
          </p:nvPr>
        </p:nvSpPr>
        <p:spPr>
          <a:xfrm>
            <a:off x="1684337" y="6602145"/>
            <a:ext cx="6823937" cy="139968"/>
          </a:xfrm>
          <a:prstGeom prst="rect">
            <a:avLst/>
          </a:prstGeom>
        </p:spPr>
        <p:txBody>
          <a:bodyPr lIns="0" tIns="0" rIns="0" bIns="0" anchor="ctr"/>
          <a:lstStyle>
            <a:lvl1pPr marL="0" indent="0">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Source: </a:t>
            </a:r>
            <a:endParaRPr lang="en-CA" dirty="0"/>
          </a:p>
        </p:txBody>
      </p:sp>
      <p:sp>
        <p:nvSpPr>
          <p:cNvPr id="6" name="Text Placeholder 11">
            <a:extLst>
              <a:ext uri="{FF2B5EF4-FFF2-40B4-BE49-F238E27FC236}">
                <a16:creationId xmlns:a16="http://schemas.microsoft.com/office/drawing/2014/main" id="{006FF88B-52D3-F2F9-032B-DF8B4DE099DD}"/>
              </a:ext>
            </a:extLst>
          </p:cNvPr>
          <p:cNvSpPr>
            <a:spLocks noGrp="1"/>
          </p:cNvSpPr>
          <p:nvPr>
            <p:ph type="body" sz="quarter" idx="20" hasCustomPrompt="1"/>
          </p:nvPr>
        </p:nvSpPr>
        <p:spPr>
          <a:xfrm>
            <a:off x="1684337" y="6270172"/>
            <a:ext cx="10164276" cy="273188"/>
          </a:xfrm>
          <a:prstGeom prst="rect">
            <a:avLst/>
          </a:prstGeom>
        </p:spPr>
        <p:txBody>
          <a:bodyPr lIns="0" tIns="0" rIns="0" bIns="0" anchor="t" anchorCtr="0"/>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a:t>
            </a:r>
            <a:endParaRPr lang="en-CA" dirty="0"/>
          </a:p>
        </p:txBody>
      </p:sp>
    </p:spTree>
    <p:extLst>
      <p:ext uri="{BB962C8B-B14F-4D97-AF65-F5344CB8AC3E}">
        <p14:creationId xmlns:p14="http://schemas.microsoft.com/office/powerpoint/2010/main" val="204984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GB" sz="2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ext Placeholder 7"/>
          <p:cNvSpPr>
            <a:spLocks noGrp="1"/>
          </p:cNvSpPr>
          <p:nvPr>
            <p:ph type="body" sz="quarter" idx="19" hasCustomPrompt="1"/>
          </p:nvPr>
        </p:nvSpPr>
        <p:spPr>
          <a:xfrm>
            <a:off x="1684337" y="6602145"/>
            <a:ext cx="6823937" cy="139968"/>
          </a:xfrm>
          <a:prstGeom prst="rect">
            <a:avLst/>
          </a:prstGeom>
        </p:spPr>
        <p:txBody>
          <a:bodyPr lIns="0" tIns="0" rIns="0" bIns="0" anchor="ctr"/>
          <a:lstStyle>
            <a:lvl1pPr marL="0" indent="0">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Source: </a:t>
            </a:r>
            <a:endParaRPr lang="en-CA" dirty="0"/>
          </a:p>
        </p:txBody>
      </p:sp>
      <p:sp>
        <p:nvSpPr>
          <p:cNvPr id="12" name="Text Placeholder 11"/>
          <p:cNvSpPr>
            <a:spLocks noGrp="1"/>
          </p:cNvSpPr>
          <p:nvPr>
            <p:ph type="body" sz="quarter" idx="20" hasCustomPrompt="1"/>
          </p:nvPr>
        </p:nvSpPr>
        <p:spPr>
          <a:xfrm>
            <a:off x="1684337" y="6270172"/>
            <a:ext cx="10164276" cy="273188"/>
          </a:xfrm>
          <a:prstGeom prst="rect">
            <a:avLst/>
          </a:prstGeom>
        </p:spPr>
        <p:txBody>
          <a:bodyPr lIns="0" tIns="0" rIns="0" bIns="0" anchor="t" anchorCtr="0"/>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a:t>
            </a:r>
            <a:endParaRPr lang="en-CA" dirty="0"/>
          </a:p>
        </p:txBody>
      </p:sp>
      <p:sp>
        <p:nvSpPr>
          <p:cNvPr id="4" name="Title Placeholder 2">
            <a:extLst>
              <a:ext uri="{FF2B5EF4-FFF2-40B4-BE49-F238E27FC236}">
                <a16:creationId xmlns:a16="http://schemas.microsoft.com/office/drawing/2014/main" id="{7A397E11-1EC6-9A12-D464-126024498DE9}"/>
              </a:ext>
            </a:extLst>
          </p:cNvPr>
          <p:cNvSpPr>
            <a:spLocks noGrp="1"/>
          </p:cNvSpPr>
          <p:nvPr>
            <p:ph type="title"/>
          </p:nvPr>
        </p:nvSpPr>
        <p:spPr>
          <a:xfrm>
            <a:off x="328613" y="204931"/>
            <a:ext cx="11520000" cy="439504"/>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002308DF-6708-FF11-2F7D-0A1888154DED}"/>
              </a:ext>
            </a:extLst>
          </p:cNvPr>
          <p:cNvSpPr>
            <a:spLocks noGrp="1"/>
          </p:cNvSpPr>
          <p:nvPr>
            <p:ph type="body" sz="quarter" idx="21"/>
          </p:nvPr>
        </p:nvSpPr>
        <p:spPr>
          <a:xfrm>
            <a:off x="328613" y="703221"/>
            <a:ext cx="11520487" cy="635725"/>
          </a:xfrm>
          <a:prstGeom prst="rect">
            <a:avLst/>
          </a:prstGeom>
        </p:spPr>
        <p:txBody>
          <a:bodyPr lIns="0" tIns="0" rIns="0" bIns="0"/>
          <a:lstStyle>
            <a:lvl1pPr marL="0" indent="0">
              <a:buNone/>
              <a:defRPr sz="2000">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26811130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4.xml"/><Relationship Id="rId7" Type="http://schemas.openxmlformats.org/officeDocument/2006/relationships/image" Target="../media/image1.em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28587" y="741171"/>
            <a:ext cx="11176214" cy="1186688"/>
          </a:xfrm>
          <a:prstGeom prst="rect">
            <a:avLst/>
          </a:prstGeom>
        </p:spPr>
        <p:txBody>
          <a:bodyPr wrap="square" lIns="0" tIns="0" rIns="0" bIns="0">
            <a:spAutoFit/>
          </a:bodyPr>
          <a:lstStyle>
            <a:lvl1pPr>
              <a:defRPr sz="4000" b="0" i="0">
                <a:solidFill>
                  <a:srgbClr val="075D6F"/>
                </a:solidFill>
                <a:latin typeface="Calibri"/>
                <a:cs typeface="Calibri"/>
              </a:defRPr>
            </a:lvl1pPr>
          </a:lstStyle>
          <a:p>
            <a:endParaRPr/>
          </a:p>
        </p:txBody>
      </p:sp>
      <p:sp>
        <p:nvSpPr>
          <p:cNvPr id="3" name="Holder 3"/>
          <p:cNvSpPr>
            <a:spLocks noGrp="1"/>
          </p:cNvSpPr>
          <p:nvPr>
            <p:ph type="body" idx="1"/>
          </p:nvPr>
        </p:nvSpPr>
        <p:spPr>
          <a:xfrm>
            <a:off x="2461671" y="1970022"/>
            <a:ext cx="7277734" cy="407606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6/16/2025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8" name="TextBox 7">
            <a:extLst>
              <a:ext uri="{FF2B5EF4-FFF2-40B4-BE49-F238E27FC236}">
                <a16:creationId xmlns:a16="http://schemas.microsoft.com/office/drawing/2014/main" id="{49B1EAB0-BCBB-86FB-584D-35AAEA157178}"/>
              </a:ext>
            </a:extLst>
          </p:cNvPr>
          <p:cNvSpPr txBox="1"/>
          <p:nvPr userDrawn="1">
            <p:extLst>
              <p:ext uri="{1162E1C5-73C7-4A58-AE30-91384D911F3F}">
                <p184:classification xmlns:p184="http://schemas.microsoft.com/office/powerpoint/2018/4/main" val="ftr"/>
              </p:ext>
            </p:extLst>
          </p:nvPr>
        </p:nvSpPr>
        <p:spPr>
          <a:xfrm>
            <a:off x="63500" y="6642100"/>
            <a:ext cx="1069975" cy="152400"/>
          </a:xfrm>
          <a:prstGeom prst="rect">
            <a:avLst/>
          </a:prstGeom>
        </p:spPr>
        <p:txBody>
          <a:bodyPr horzOverflow="overflow" lIns="0" tIns="0" rIns="0" bIns="0">
            <a:spAutoFit/>
          </a:bodyPr>
          <a:lstStyle/>
          <a:p>
            <a:pPr algn="l"/>
            <a:r>
              <a:rPr lang="en-AU"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Classification: Public</a:t>
            </a:r>
          </a:p>
        </p:txBody>
      </p:sp>
    </p:spTree>
  </p:cSld>
  <p:clrMap bg1="lt1" tx1="dk1" bg2="lt2" tx2="dk2" accent1="accent1" accent2="accent2" accent3="accent3" accent4="accent4" accent5="accent5" accent6="accent6" hlink="hlink" folHlink="folHlink"/>
  <p:sldLayoutIdLst>
    <p:sldLayoutId id="2147483973" r:id="rId1"/>
    <p:sldLayoutId id="214748397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1BE1AD-82A8-4BC1-B92B-63C68A99CB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2A469E9-6505-4997-B35D-B4DDC484D4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82FC35E-7389-4440-8E8B-7F2E557563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F81F58-3F77-4321-A525-F68F8D328EEE}" type="datetimeFigureOut">
              <a:rPr lang="en-AU" smtClean="0"/>
              <a:t>16/06/2025</a:t>
            </a:fld>
            <a:endParaRPr lang="en-AU"/>
          </a:p>
        </p:txBody>
      </p:sp>
      <p:sp>
        <p:nvSpPr>
          <p:cNvPr id="5" name="Footer Placeholder 4">
            <a:extLst>
              <a:ext uri="{FF2B5EF4-FFF2-40B4-BE49-F238E27FC236}">
                <a16:creationId xmlns:a16="http://schemas.microsoft.com/office/drawing/2014/main" id="{4E5BE045-CB1F-4192-827A-A8C85A752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F2C536A-AA5E-459E-988F-79933EE2E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5A78-72DB-49C4-B3C9-2DFD4AC3E8F0}" type="slidenum">
              <a:rPr lang="en-AU" smtClean="0"/>
              <a:t>‹#›</a:t>
            </a:fld>
            <a:endParaRPr lang="en-AU"/>
          </a:p>
        </p:txBody>
      </p:sp>
    </p:spTree>
    <p:extLst>
      <p:ext uri="{BB962C8B-B14F-4D97-AF65-F5344CB8AC3E}">
        <p14:creationId xmlns:p14="http://schemas.microsoft.com/office/powerpoint/2010/main" val="771793498"/>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624" imgH="623" progId="TCLayout.ActiveDocument.1">
                  <p:embed/>
                </p:oleObj>
              </mc:Choice>
              <mc:Fallback>
                <p:oleObj name="think-cell Slide" r:id="rId6" imgW="624" imgH="623"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GB" sz="2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itle Placeholder 2">
            <a:extLst>
              <a:ext uri="{FF2B5EF4-FFF2-40B4-BE49-F238E27FC236}">
                <a16:creationId xmlns:a16="http://schemas.microsoft.com/office/drawing/2014/main" id="{F689C5B0-1986-AB4D-9405-5E73D7625B83}"/>
              </a:ext>
            </a:extLst>
          </p:cNvPr>
          <p:cNvSpPr>
            <a:spLocks noGrp="1"/>
          </p:cNvSpPr>
          <p:nvPr>
            <p:ph type="title"/>
          </p:nvPr>
        </p:nvSpPr>
        <p:spPr>
          <a:xfrm>
            <a:off x="328613" y="204931"/>
            <a:ext cx="11520000" cy="439504"/>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9" name="TextBox 8"/>
          <p:cNvSpPr txBox="1"/>
          <p:nvPr userDrawn="1"/>
        </p:nvSpPr>
        <p:spPr>
          <a:xfrm>
            <a:off x="8421190" y="6597819"/>
            <a:ext cx="3427140" cy="138499"/>
          </a:xfrm>
          <a:prstGeom prst="rect">
            <a:avLst/>
          </a:prstGeom>
        </p:spPr>
        <p:txBody>
          <a:bodyPr wrap="square" lIns="0" tIns="0" rIns="0" bIns="0" rtlCol="0" anchor="b">
            <a:spAutoFit/>
          </a:bodyPr>
          <a:lstStyle/>
          <a:p>
            <a:pPr algn="r">
              <a:spcAft>
                <a:spcPts val="400"/>
              </a:spcAft>
            </a:pPr>
            <a:fld id="{5AC6408E-5F17-436A-A4A8-9007665C8C04}" type="slidenum">
              <a:rPr lang="en-CA" sz="900" smtClean="0">
                <a:solidFill>
                  <a:srgbClr val="4D4D4D"/>
                </a:solidFill>
                <a:latin typeface="Arial" panose="020B0604020202020204" pitchFamily="34" charset="0"/>
                <a:cs typeface="Arial" panose="020B0604020202020204" pitchFamily="34" charset="0"/>
              </a:rPr>
              <a:pPr algn="r">
                <a:spcAft>
                  <a:spcPts val="400"/>
                </a:spcAft>
              </a:pPr>
              <a:t>‹#›</a:t>
            </a:fld>
            <a:r>
              <a:rPr lang="en-CA" sz="900" dirty="0">
                <a:solidFill>
                  <a:srgbClr val="4D4D4D"/>
                </a:solidFill>
                <a:latin typeface="Arial" panose="020B0604020202020204" pitchFamily="34" charset="0"/>
                <a:cs typeface="Arial" panose="020B0604020202020204" pitchFamily="34" charset="0"/>
              </a:rPr>
              <a:t> | © Eleanor Duncan Aboriginal Services 2023</a:t>
            </a:r>
          </a:p>
        </p:txBody>
      </p:sp>
      <p:pic>
        <p:nvPicPr>
          <p:cNvPr id="6" name="Picture 5" descr="A black background with purple letters&#10;&#10;Description automatically generated">
            <a:extLst>
              <a:ext uri="{FF2B5EF4-FFF2-40B4-BE49-F238E27FC236}">
                <a16:creationId xmlns:a16="http://schemas.microsoft.com/office/drawing/2014/main" id="{4553D045-90DE-206F-AAC6-741CF6EF790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42900" y="6286500"/>
            <a:ext cx="1235617" cy="351176"/>
          </a:xfrm>
          <a:prstGeom prst="rect">
            <a:avLst/>
          </a:prstGeom>
        </p:spPr>
      </p:pic>
    </p:spTree>
    <p:extLst>
      <p:ext uri="{BB962C8B-B14F-4D97-AF65-F5344CB8AC3E}">
        <p14:creationId xmlns:p14="http://schemas.microsoft.com/office/powerpoint/2010/main" val="3582826737"/>
      </p:ext>
    </p:extLst>
  </p:cSld>
  <p:clrMap bg1="lt1" tx1="dk1" bg2="lt2" tx2="dk2" accent1="accent1" accent2="accent2" accent3="accent3" accent4="accent4" accent5="accent5" accent6="accent6" hlink="hlink" folHlink="folHlink"/>
  <p:sldLayoutIdLst>
    <p:sldLayoutId id="2147483971" r:id="rId1"/>
    <p:sldLayoutId id="2147483967" r:id="rId2"/>
  </p:sldLayoutIdLst>
  <p:hf sldNum="0" hdr="0" ftr="0" dt="0"/>
  <p:txStyles>
    <p:titleStyle>
      <a:lvl1pPr algn="l" defTabSz="914400" rtl="0" eaLnBrk="1" latinLnBrk="0" hangingPunct="1">
        <a:lnSpc>
          <a:spcPct val="100000"/>
        </a:lnSpc>
        <a:spcBef>
          <a:spcPct val="0"/>
        </a:spcBef>
        <a:buNone/>
        <a:defRPr sz="2800" b="1" kern="1200">
          <a:solidFill>
            <a:srgbClr val="4D4D4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06">
          <p15:clr>
            <a:srgbClr val="F26B43"/>
          </p15:clr>
        </p15:guide>
        <p15:guide id="2" orient="horz" pos="119" userDrawn="1">
          <p15:clr>
            <a:srgbClr val="F26B43"/>
          </p15:clr>
        </p15:guide>
        <p15:guide id="3" pos="207">
          <p15:clr>
            <a:srgbClr val="F26B43"/>
          </p15:clr>
        </p15:guide>
        <p15:guide id="4" pos="7469" userDrawn="1">
          <p15:clr>
            <a:srgbClr val="F26B43"/>
          </p15:clr>
        </p15:guide>
        <p15:guide id="5" orient="horz" pos="4247">
          <p15:clr>
            <a:srgbClr val="F26B43"/>
          </p15:clr>
        </p15:guide>
        <p15:guide id="6" orient="horz" pos="890">
          <p15:clr>
            <a:srgbClr val="F26B43"/>
          </p15:clr>
        </p15:guide>
        <p15:guide id="8" orient="horz" pos="958" userDrawn="1">
          <p15:clr>
            <a:srgbClr val="F26B43"/>
          </p15:clr>
        </p15:guide>
        <p15:guide id="11" pos="3840" userDrawn="1">
          <p15:clr>
            <a:srgbClr val="F26B43"/>
          </p15:clr>
        </p15:guide>
        <p15:guide id="12" orient="horz" pos="240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530792-45DE-01FC-2B62-FF4731544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AEEFE11-9ACF-95AE-62DC-BBE17A9DE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53240-F1DA-F99C-4C56-D99347FC48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B063A-6732-044F-88C4-BFD518105C45}" type="datetimeFigureOut">
              <a:rPr lang="en-US" smtClean="0"/>
              <a:t>6/16/2025</a:t>
            </a:fld>
            <a:endParaRPr lang="en-US"/>
          </a:p>
        </p:txBody>
      </p:sp>
      <p:sp>
        <p:nvSpPr>
          <p:cNvPr id="5" name="Footer Placeholder 4">
            <a:extLst>
              <a:ext uri="{FF2B5EF4-FFF2-40B4-BE49-F238E27FC236}">
                <a16:creationId xmlns:a16="http://schemas.microsoft.com/office/drawing/2014/main" id="{C6CDA627-3968-9155-7F5B-25B6837D6F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14462C-87C4-41B8-5A59-083902C254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0B6A8-F011-3342-A023-4F20A79CFDF5}" type="slidenum">
              <a:rPr lang="en-US" smtClean="0"/>
              <a:t>‹#›</a:t>
            </a:fld>
            <a:endParaRPr lang="en-US"/>
          </a:p>
        </p:txBody>
      </p:sp>
      <p:sp>
        <p:nvSpPr>
          <p:cNvPr id="8" name="TextBox 7">
            <a:extLst>
              <a:ext uri="{FF2B5EF4-FFF2-40B4-BE49-F238E27FC236}">
                <a16:creationId xmlns:a16="http://schemas.microsoft.com/office/drawing/2014/main" id="{5EB530B8-46D5-9D40-0432-4F6AF10CABC4}"/>
              </a:ext>
            </a:extLst>
          </p:cNvPr>
          <p:cNvSpPr txBox="1"/>
          <p:nvPr userDrawn="1">
            <p:extLst>
              <p:ext uri="{1162E1C5-73C7-4A58-AE30-91384D911F3F}">
                <p184:classification xmlns:p184="http://schemas.microsoft.com/office/powerpoint/2018/4/main" val="ftr"/>
              </p:ext>
            </p:extLst>
          </p:nvPr>
        </p:nvSpPr>
        <p:spPr>
          <a:xfrm>
            <a:off x="0" y="6705600"/>
            <a:ext cx="1385888" cy="152400"/>
          </a:xfrm>
          <a:prstGeom prst="rect">
            <a:avLst/>
          </a:prstGeom>
        </p:spPr>
        <p:txBody>
          <a:bodyPr horzOverflow="overflow" lIns="0" tIns="0" rIns="0" bIns="0">
            <a:spAutoFit/>
          </a:bodyPr>
          <a:lstStyle/>
          <a:p>
            <a:pPr algn="l"/>
            <a:r>
              <a:rPr lang="en-AU" sz="1000">
                <a:solidFill>
                  <a:srgbClr val="000000"/>
                </a:solidFill>
                <a:latin typeface="Calibri" panose="020F0502020204030204" pitchFamily="34" charset="0"/>
                <a:ea typeface="Calibri" panose="020F0502020204030204" pitchFamily="34" charset="0"/>
                <a:cs typeface="Calibri" panose="020F0502020204030204" pitchFamily="34" charset="0"/>
              </a:rPr>
              <a:t>Classification: Confidential</a:t>
            </a:r>
          </a:p>
        </p:txBody>
      </p:sp>
    </p:spTree>
    <p:extLst>
      <p:ext uri="{BB962C8B-B14F-4D97-AF65-F5344CB8AC3E}">
        <p14:creationId xmlns:p14="http://schemas.microsoft.com/office/powerpoint/2010/main" val="319354151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882714"/>
            <a:ext cx="12192000" cy="1975485"/>
            <a:chOff x="0" y="4882714"/>
            <a:chExt cx="12192000" cy="1975485"/>
          </a:xfrm>
        </p:grpSpPr>
        <p:sp>
          <p:nvSpPr>
            <p:cNvPr id="3" name="object 3"/>
            <p:cNvSpPr/>
            <p:nvPr/>
          </p:nvSpPr>
          <p:spPr>
            <a:xfrm>
              <a:off x="0" y="5684689"/>
              <a:ext cx="12192000" cy="1173480"/>
            </a:xfrm>
            <a:custGeom>
              <a:avLst/>
              <a:gdLst/>
              <a:ahLst/>
              <a:cxnLst/>
              <a:rect l="l" t="t" r="r" b="b"/>
              <a:pathLst>
                <a:path w="12192000" h="1173479">
                  <a:moveTo>
                    <a:pt x="12192000" y="0"/>
                  </a:moveTo>
                  <a:lnTo>
                    <a:pt x="0" y="0"/>
                  </a:lnTo>
                  <a:lnTo>
                    <a:pt x="0" y="1173309"/>
                  </a:lnTo>
                  <a:lnTo>
                    <a:pt x="12192000" y="1173309"/>
                  </a:lnTo>
                  <a:lnTo>
                    <a:pt x="12192000" y="0"/>
                  </a:lnTo>
                  <a:close/>
                </a:path>
              </a:pathLst>
            </a:custGeom>
            <a:solidFill>
              <a:srgbClr val="D3DDA6"/>
            </a:solidFill>
          </p:spPr>
          <p:txBody>
            <a:bodyPr wrap="square" lIns="0" tIns="0" rIns="0" bIns="0" rtlCol="0"/>
            <a:lstStyle/>
            <a:p>
              <a:endParaRPr/>
            </a:p>
          </p:txBody>
        </p:sp>
        <p:pic>
          <p:nvPicPr>
            <p:cNvPr id="4" name="object 4"/>
            <p:cNvPicPr/>
            <p:nvPr/>
          </p:nvPicPr>
          <p:blipFill>
            <a:blip r:embed="rId2" cstate="print"/>
            <a:stretch>
              <a:fillRect/>
            </a:stretch>
          </p:blipFill>
          <p:spPr>
            <a:xfrm>
              <a:off x="0" y="4882714"/>
              <a:ext cx="12192000" cy="1565135"/>
            </a:xfrm>
            <a:prstGeom prst="rect">
              <a:avLst/>
            </a:prstGeom>
          </p:spPr>
        </p:pic>
      </p:grpSp>
      <p:sp>
        <p:nvSpPr>
          <p:cNvPr id="5" name="object 5"/>
          <p:cNvSpPr txBox="1"/>
          <p:nvPr/>
        </p:nvSpPr>
        <p:spPr>
          <a:xfrm>
            <a:off x="1219200" y="2242260"/>
            <a:ext cx="5916295" cy="695960"/>
          </a:xfrm>
          <a:prstGeom prst="rect">
            <a:avLst/>
          </a:prstGeom>
        </p:spPr>
        <p:txBody>
          <a:bodyPr vert="horz" wrap="square" lIns="0" tIns="12700" rIns="0" bIns="0" rtlCol="0">
            <a:spAutoFit/>
          </a:bodyPr>
          <a:lstStyle/>
          <a:p>
            <a:pPr marL="12700">
              <a:lnSpc>
                <a:spcPct val="100000"/>
              </a:lnSpc>
              <a:spcBef>
                <a:spcPts val="100"/>
              </a:spcBef>
            </a:pPr>
            <a:r>
              <a:rPr lang="en-AU" sz="4400" b="1" dirty="0">
                <a:solidFill>
                  <a:srgbClr val="054653"/>
                </a:solidFill>
                <a:latin typeface="Geologica"/>
                <a:cs typeface="Geologica"/>
              </a:rPr>
              <a:t>Presentation – CQI forum</a:t>
            </a:r>
            <a:endParaRPr sz="4400" dirty="0">
              <a:latin typeface="Geologica"/>
              <a:cs typeface="Geologica"/>
            </a:endParaRPr>
          </a:p>
        </p:txBody>
      </p:sp>
      <p:pic>
        <p:nvPicPr>
          <p:cNvPr id="6" name="object 6"/>
          <p:cNvPicPr/>
          <p:nvPr/>
        </p:nvPicPr>
        <p:blipFill>
          <a:blip r:embed="rId3" cstate="print"/>
          <a:stretch>
            <a:fillRect/>
          </a:stretch>
        </p:blipFill>
        <p:spPr>
          <a:xfrm>
            <a:off x="1044382" y="672049"/>
            <a:ext cx="2829463" cy="1284575"/>
          </a:xfrm>
          <a:prstGeom prst="rect">
            <a:avLst/>
          </a:prstGeom>
        </p:spPr>
      </p:pic>
      <p:pic>
        <p:nvPicPr>
          <p:cNvPr id="7" name="object 7"/>
          <p:cNvPicPr/>
          <p:nvPr/>
        </p:nvPicPr>
        <p:blipFill>
          <a:blip r:embed="rId4" cstate="print"/>
          <a:stretch>
            <a:fillRect/>
          </a:stretch>
        </p:blipFill>
        <p:spPr>
          <a:xfrm>
            <a:off x="8574473" y="0"/>
            <a:ext cx="3617526" cy="3764541"/>
          </a:xfrm>
          <a:prstGeom prst="rect">
            <a:avLst/>
          </a:prstGeom>
        </p:spPr>
      </p:pic>
      <p:sp>
        <p:nvSpPr>
          <p:cNvPr id="8" name="object 8"/>
          <p:cNvSpPr txBox="1"/>
          <p:nvPr/>
        </p:nvSpPr>
        <p:spPr>
          <a:xfrm>
            <a:off x="1219200" y="4209075"/>
            <a:ext cx="5562600" cy="289823"/>
          </a:xfrm>
          <a:prstGeom prst="rect">
            <a:avLst/>
          </a:prstGeom>
        </p:spPr>
        <p:txBody>
          <a:bodyPr vert="horz" wrap="square" lIns="0" tIns="12700" rIns="0" bIns="0" rtlCol="0">
            <a:spAutoFit/>
          </a:bodyPr>
          <a:lstStyle/>
          <a:p>
            <a:pPr marL="12700">
              <a:lnSpc>
                <a:spcPct val="100000"/>
              </a:lnSpc>
              <a:spcBef>
                <a:spcPts val="100"/>
              </a:spcBef>
            </a:pPr>
            <a:r>
              <a:rPr lang="en-US" sz="1800" spc="-110" dirty="0">
                <a:solidFill>
                  <a:srgbClr val="032E37"/>
                </a:solidFill>
                <a:latin typeface="Lucida Sans"/>
                <a:cs typeface="Lucida Sans"/>
              </a:rPr>
              <a:t>Paul Hussein,   Manager, Strategy and Operations</a:t>
            </a:r>
            <a:endParaRPr sz="1800" dirty="0">
              <a:latin typeface="Lucida Sans"/>
              <a:cs typeface="Lucida Sans"/>
            </a:endParaRPr>
          </a:p>
        </p:txBody>
      </p:sp>
      <p:sp>
        <p:nvSpPr>
          <p:cNvPr id="9" name="object 8">
            <a:extLst>
              <a:ext uri="{FF2B5EF4-FFF2-40B4-BE49-F238E27FC236}">
                <a16:creationId xmlns:a16="http://schemas.microsoft.com/office/drawing/2014/main" id="{7108C667-3490-CD78-1CC2-F982A6BF9DC1}"/>
              </a:ext>
            </a:extLst>
          </p:cNvPr>
          <p:cNvSpPr txBox="1"/>
          <p:nvPr/>
        </p:nvSpPr>
        <p:spPr>
          <a:xfrm>
            <a:off x="1231854" y="3658126"/>
            <a:ext cx="5562600" cy="382156"/>
          </a:xfrm>
          <a:prstGeom prst="rect">
            <a:avLst/>
          </a:prstGeom>
        </p:spPr>
        <p:txBody>
          <a:bodyPr vert="horz" wrap="square" lIns="0" tIns="12700" rIns="0" bIns="0" rtlCol="0">
            <a:spAutoFit/>
          </a:bodyPr>
          <a:lstStyle/>
          <a:p>
            <a:pPr marL="12700">
              <a:lnSpc>
                <a:spcPct val="100000"/>
              </a:lnSpc>
              <a:spcBef>
                <a:spcPts val="100"/>
              </a:spcBef>
            </a:pPr>
            <a:r>
              <a:rPr lang="en-US" sz="2400" b="1" spc="-110" dirty="0">
                <a:solidFill>
                  <a:srgbClr val="032E37"/>
                </a:solidFill>
                <a:latin typeface="Lucida Sans"/>
                <a:cs typeface="Lucida Sans"/>
              </a:rPr>
              <a:t>Data and Research </a:t>
            </a:r>
            <a:endParaRPr sz="2400" b="1" dirty="0">
              <a:latin typeface="Lucida Sans"/>
              <a:cs typeface="Lucid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4EAB34-10C2-4978-4C88-4084C21600B3}"/>
              </a:ext>
            </a:extLst>
          </p:cNvPr>
          <p:cNvSpPr txBox="1"/>
          <p:nvPr/>
        </p:nvSpPr>
        <p:spPr>
          <a:xfrm>
            <a:off x="1016000" y="471055"/>
            <a:ext cx="8107217" cy="4185761"/>
          </a:xfrm>
          <a:prstGeom prst="rect">
            <a:avLst/>
          </a:prstGeom>
          <a:noFill/>
        </p:spPr>
        <p:txBody>
          <a:bodyPr wrap="square">
            <a:spAutoFit/>
          </a:bodyPr>
          <a:lstStyle/>
          <a:p>
            <a:pPr algn="l"/>
            <a:r>
              <a:rPr lang="en-AU" sz="3200" b="0" i="0" u="none" strike="noStrike" baseline="0" dirty="0">
                <a:solidFill>
                  <a:srgbClr val="711C45"/>
                </a:solidFill>
                <a:latin typeface="RobotoSlab-Regular"/>
              </a:rPr>
              <a:t>What is research?</a:t>
            </a:r>
          </a:p>
          <a:p>
            <a:pPr algn="l"/>
            <a:endParaRPr lang="en-US" sz="1800" b="1" i="0" u="none" strike="noStrike" baseline="0" dirty="0">
              <a:latin typeface="WorkSans-Regular"/>
            </a:endParaRPr>
          </a:p>
          <a:p>
            <a:pPr algn="l"/>
            <a:r>
              <a:rPr lang="en-US" sz="1800" b="1" i="0" u="none" strike="noStrike" baseline="0" dirty="0">
                <a:latin typeface="WorkSans-Regular"/>
              </a:rPr>
              <a:t>Dominant culture perspective </a:t>
            </a:r>
            <a:r>
              <a:rPr lang="en-US" sz="1800" b="0" i="0" u="none" strike="noStrike" baseline="0" dirty="0">
                <a:latin typeface="WorkSans-Regular"/>
              </a:rPr>
              <a:t>| The National Health and Medical Research Council states that research is: “the original investigation undertaken to gain knowledge, understanding and insight. It is a broad concept and there is no simple, single way to define research for all disciplines” (NHMRC,2016)</a:t>
            </a:r>
          </a:p>
          <a:p>
            <a:pPr algn="l"/>
            <a:endParaRPr lang="en-US" dirty="0">
              <a:solidFill>
                <a:srgbClr val="5A5C5D"/>
              </a:solidFill>
              <a:latin typeface="WorkSans-Regular"/>
            </a:endParaRPr>
          </a:p>
          <a:p>
            <a:pPr algn="l"/>
            <a:r>
              <a:rPr lang="en-US" b="1" dirty="0"/>
              <a:t>Aboriginal and Torres Strait Islander perspectives </a:t>
            </a:r>
            <a:r>
              <a:rPr lang="en-US" dirty="0"/>
              <a:t>| “The Lowitja Institute views research as a quest for knowledge and being curious about unanswered questions. For us research is about applying our ancient knowledges and methods, challenging the status quo and thinking deeply, which of course we have done for millennia. Research helps us to understand our environment the ecosystem we are part of.” – Dr Janine Mohamed, CEO, Lowitja Institute,</a:t>
            </a:r>
          </a:p>
          <a:p>
            <a:pPr algn="l"/>
            <a:r>
              <a:rPr lang="en-US" dirty="0"/>
              <a:t>Narrunga Kaurna</a:t>
            </a:r>
            <a:endParaRPr lang="en-AU" dirty="0"/>
          </a:p>
        </p:txBody>
      </p:sp>
    </p:spTree>
    <p:extLst>
      <p:ext uri="{BB962C8B-B14F-4D97-AF65-F5344CB8AC3E}">
        <p14:creationId xmlns:p14="http://schemas.microsoft.com/office/powerpoint/2010/main" val="3091701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5914A1-6C25-2DC2-1727-E6FD9D18BCCA}"/>
              </a:ext>
            </a:extLst>
          </p:cNvPr>
          <p:cNvSpPr txBox="1"/>
          <p:nvPr/>
        </p:nvSpPr>
        <p:spPr>
          <a:xfrm>
            <a:off x="1154544" y="895927"/>
            <a:ext cx="9589655" cy="6740307"/>
          </a:xfrm>
          <a:prstGeom prst="rect">
            <a:avLst/>
          </a:prstGeom>
          <a:noFill/>
        </p:spPr>
        <p:txBody>
          <a:bodyPr wrap="square">
            <a:spAutoFit/>
          </a:bodyPr>
          <a:lstStyle/>
          <a:p>
            <a:r>
              <a:rPr lang="en-AU" b="1" dirty="0">
                <a:latin typeface="Arial" panose="020B0604020202020204" pitchFamily="34" charset="0"/>
                <a:cs typeface="Arial" panose="020B0604020202020204" pitchFamily="34" charset="0"/>
              </a:rPr>
              <a:t>Community led Research </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Identifying suitable grants - Lowitja, MRFF, NHMRC, ADRE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Publications – co-publishing papers with others  - build a track record</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Collaborations for co-designed researchers with Universities, CCRI and LHD and linking with leading Aboriginal researchers around the country</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Foundational documents</a:t>
            </a:r>
          </a:p>
          <a:p>
            <a:r>
              <a:rPr lang="en-US" dirty="0">
                <a:latin typeface="Arial" panose="020B0604020202020204" pitchFamily="34" charset="0"/>
                <a:cs typeface="Arial" panose="020B0604020202020204" pitchFamily="34" charset="0"/>
              </a:rPr>
              <a:t>	- Research Policies</a:t>
            </a:r>
          </a:p>
          <a:p>
            <a:r>
              <a:rPr lang="en-US" dirty="0">
                <a:latin typeface="Arial" panose="020B0604020202020204" pitchFamily="34" charset="0"/>
                <a:cs typeface="Arial" panose="020B0604020202020204" pitchFamily="34" charset="0"/>
              </a:rPr>
              <a:t>              -  Data Management and Storage (external data)</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lvl="5"/>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42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15BC8C-680B-DAC5-823C-978DA2326199}"/>
              </a:ext>
            </a:extLst>
          </p:cNvPr>
          <p:cNvSpPr txBox="1"/>
          <p:nvPr/>
        </p:nvSpPr>
        <p:spPr>
          <a:xfrm>
            <a:off x="969818" y="637309"/>
            <a:ext cx="8153399" cy="3416320"/>
          </a:xfrm>
          <a:prstGeom prst="rect">
            <a:avLst/>
          </a:prstGeom>
          <a:noFill/>
        </p:spPr>
        <p:txBody>
          <a:bodyPr wrap="square">
            <a:spAutoFit/>
          </a:bodyPr>
          <a:lstStyle/>
          <a:p>
            <a:r>
              <a:rPr lang="en-AU" b="1" dirty="0">
                <a:latin typeface="Arial" panose="020B0604020202020204" pitchFamily="34" charset="0"/>
                <a:cs typeface="Arial" panose="020B0604020202020204" pitchFamily="34" charset="0"/>
              </a:rPr>
              <a:t>Research activities</a:t>
            </a:r>
          </a:p>
          <a:p>
            <a:endParaRPr lang="en-A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Research planning workshop with community researchers and elders</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Health First Weight Loss Clinic Project- Diabetes prevention </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PhD student position with Western Sydney University</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New Publication with CCLHD and UON  - Oral Health</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Research applications – 5, 3 – No, 1 – progressing, 1 awaiting outcome.</a:t>
            </a:r>
          </a:p>
          <a:p>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845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D3DDA6"/>
          </a:solidFill>
        </p:spPr>
        <p:txBody>
          <a:bodyPr wrap="square" lIns="0" tIns="0" rIns="0" bIns="0" rtlCol="0"/>
          <a:lstStyle/>
          <a:p>
            <a:endParaRPr/>
          </a:p>
        </p:txBody>
      </p:sp>
      <p:pic>
        <p:nvPicPr>
          <p:cNvPr id="4" name="object 4"/>
          <p:cNvPicPr/>
          <p:nvPr/>
        </p:nvPicPr>
        <p:blipFill>
          <a:blip r:embed="rId2" cstate="print"/>
          <a:stretch>
            <a:fillRect/>
          </a:stretch>
        </p:blipFill>
        <p:spPr>
          <a:xfrm>
            <a:off x="0" y="5282551"/>
            <a:ext cx="12192000" cy="1575448"/>
          </a:xfrm>
          <a:prstGeom prst="rect">
            <a:avLst/>
          </a:prstGeom>
        </p:spPr>
      </p:pic>
      <p:grpSp>
        <p:nvGrpSpPr>
          <p:cNvPr id="5" name="object 5"/>
          <p:cNvGrpSpPr/>
          <p:nvPr/>
        </p:nvGrpSpPr>
        <p:grpSpPr>
          <a:xfrm>
            <a:off x="228600" y="-3048000"/>
            <a:ext cx="7507683" cy="5141976"/>
            <a:chOff x="4681268" y="0"/>
            <a:chExt cx="7507683" cy="5141976"/>
          </a:xfrm>
        </p:grpSpPr>
        <p:pic>
          <p:nvPicPr>
            <p:cNvPr id="6" name="object 6"/>
            <p:cNvPicPr/>
            <p:nvPr/>
          </p:nvPicPr>
          <p:blipFill>
            <a:blip r:embed="rId3" cstate="print"/>
            <a:stretch>
              <a:fillRect/>
            </a:stretch>
          </p:blipFill>
          <p:spPr>
            <a:xfrm>
              <a:off x="7110983" y="0"/>
              <a:ext cx="5077968" cy="5141976"/>
            </a:xfrm>
            <a:prstGeom prst="rect">
              <a:avLst/>
            </a:prstGeom>
          </p:spPr>
        </p:pic>
        <p:pic>
          <p:nvPicPr>
            <p:cNvPr id="7" name="object 7"/>
            <p:cNvPicPr/>
            <p:nvPr/>
          </p:nvPicPr>
          <p:blipFill>
            <a:blip r:embed="rId4" cstate="print"/>
            <a:stretch>
              <a:fillRect/>
            </a:stretch>
          </p:blipFill>
          <p:spPr>
            <a:xfrm>
              <a:off x="4681268" y="3505407"/>
              <a:ext cx="2829463" cy="1284575"/>
            </a:xfrm>
            <a:prstGeom prst="rect">
              <a:avLst/>
            </a:prstGeom>
          </p:spPr>
        </p:pic>
      </p:grpSp>
      <p:sp>
        <p:nvSpPr>
          <p:cNvPr id="10" name="TextBox 9">
            <a:extLst>
              <a:ext uri="{FF2B5EF4-FFF2-40B4-BE49-F238E27FC236}">
                <a16:creationId xmlns:a16="http://schemas.microsoft.com/office/drawing/2014/main" id="{A917FCAC-8535-8FC1-750A-DBF1CE31A425}"/>
              </a:ext>
            </a:extLst>
          </p:cNvPr>
          <p:cNvSpPr txBox="1"/>
          <p:nvPr/>
        </p:nvSpPr>
        <p:spPr>
          <a:xfrm>
            <a:off x="2362200" y="1447800"/>
            <a:ext cx="7288355" cy="2956963"/>
          </a:xfrm>
          <a:prstGeom prst="rect">
            <a:avLst/>
          </a:prstGeom>
        </p:spPr>
        <p:txBody>
          <a:bodyPr wrap="square" lIns="0" tIns="0" rIns="0" bIns="0" rtlCol="0" anchor="t">
            <a:spAutoFit/>
          </a:bodyPr>
          <a:lstStyle/>
          <a:p>
            <a:pPr marL="0" lvl="0" indent="0" algn="ctr">
              <a:lnSpc>
                <a:spcPts val="7602"/>
              </a:lnSpc>
            </a:pPr>
            <a:r>
              <a:rPr lang="en-US" sz="8000" spc="882" dirty="0">
                <a:solidFill>
                  <a:srgbClr val="004352"/>
                </a:solidFill>
                <a:latin typeface="Geologica Medium" pitchFamily="2" charset="0"/>
              </a:rPr>
              <a:t>Questions</a:t>
            </a:r>
          </a:p>
          <a:p>
            <a:pPr marL="0" lvl="0" indent="0" algn="ctr">
              <a:lnSpc>
                <a:spcPts val="7602"/>
              </a:lnSpc>
            </a:pPr>
            <a:endParaRPr lang="en-US" sz="4800" spc="882" dirty="0">
              <a:solidFill>
                <a:srgbClr val="004352"/>
              </a:solidFill>
              <a:latin typeface="Geologica Medium" pitchFamily="2" charset="0"/>
            </a:endParaRPr>
          </a:p>
          <a:p>
            <a:pPr marL="0" lvl="0" indent="0" algn="ctr">
              <a:lnSpc>
                <a:spcPts val="7602"/>
              </a:lnSpc>
            </a:pPr>
            <a:r>
              <a:rPr lang="en-US" sz="5400" spc="882" dirty="0">
                <a:solidFill>
                  <a:srgbClr val="004352"/>
                </a:solidFill>
                <a:latin typeface="Geologica Medium" pitchFamily="2" charset="0"/>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flower&#10;&#10;Description automatically generated">
            <a:extLst>
              <a:ext uri="{FF2B5EF4-FFF2-40B4-BE49-F238E27FC236}">
                <a16:creationId xmlns:a16="http://schemas.microsoft.com/office/drawing/2014/main" id="{24664031-273B-7C2C-0C18-1844109A75CE}"/>
              </a:ext>
            </a:extLst>
          </p:cNvPr>
          <p:cNvPicPr>
            <a:picLocks noChangeAspect="1"/>
          </p:cNvPicPr>
          <p:nvPr/>
        </p:nvPicPr>
        <p:blipFill>
          <a:blip r:embed="rId2" cstate="print">
            <a:alphaModFix amt="70000"/>
            <a:extLst>
              <a:ext uri="{28A0092B-C50C-407E-A947-70E740481C1C}">
                <a14:useLocalDpi xmlns:a14="http://schemas.microsoft.com/office/drawing/2010/main" val="0"/>
              </a:ext>
            </a:extLst>
          </a:blip>
          <a:stretch>
            <a:fillRect/>
          </a:stretch>
        </p:blipFill>
        <p:spPr>
          <a:xfrm>
            <a:off x="3124200" y="381000"/>
            <a:ext cx="5198717" cy="4678326"/>
          </a:xfrm>
          <a:prstGeom prst="rect">
            <a:avLst/>
          </a:prstGeom>
        </p:spPr>
      </p:pic>
      <p:pic>
        <p:nvPicPr>
          <p:cNvPr id="6" name="object 4">
            <a:extLst>
              <a:ext uri="{FF2B5EF4-FFF2-40B4-BE49-F238E27FC236}">
                <a16:creationId xmlns:a16="http://schemas.microsoft.com/office/drawing/2014/main" id="{06BAAE66-1825-FACA-B9F7-71491773F466}"/>
              </a:ext>
            </a:extLst>
          </p:cNvPr>
          <p:cNvPicPr/>
          <p:nvPr/>
        </p:nvPicPr>
        <p:blipFill>
          <a:blip r:embed="rId3" cstate="print"/>
          <a:stretch>
            <a:fillRect/>
          </a:stretch>
        </p:blipFill>
        <p:spPr>
          <a:xfrm>
            <a:off x="0" y="5282551"/>
            <a:ext cx="12192000" cy="1575448"/>
          </a:xfrm>
          <a:prstGeom prst="rect">
            <a:avLst/>
          </a:prstGeom>
        </p:spPr>
      </p:pic>
      <p:sp>
        <p:nvSpPr>
          <p:cNvPr id="15" name="TextBox 14">
            <a:extLst>
              <a:ext uri="{FF2B5EF4-FFF2-40B4-BE49-F238E27FC236}">
                <a16:creationId xmlns:a16="http://schemas.microsoft.com/office/drawing/2014/main" id="{BB8AD11C-EC04-8D8C-7AEF-48DC40AB3BDE}"/>
              </a:ext>
            </a:extLst>
          </p:cNvPr>
          <p:cNvSpPr txBox="1"/>
          <p:nvPr/>
        </p:nvSpPr>
        <p:spPr>
          <a:xfrm>
            <a:off x="152400" y="2682139"/>
            <a:ext cx="2819400" cy="923330"/>
          </a:xfrm>
          <a:prstGeom prst="rect">
            <a:avLst/>
          </a:prstGeom>
          <a:noFill/>
        </p:spPr>
        <p:txBody>
          <a:bodyPr wrap="square" rtlCol="0">
            <a:spAutoFit/>
          </a:bodyPr>
          <a:lstStyle/>
          <a:p>
            <a:r>
              <a:rPr lang="en-US" b="1" dirty="0"/>
              <a:t>Funding</a:t>
            </a:r>
            <a:r>
              <a:rPr lang="en-US" dirty="0"/>
              <a:t> </a:t>
            </a:r>
          </a:p>
          <a:p>
            <a:pPr marL="285750" indent="-285750">
              <a:buFont typeface="Arial" panose="020B0604020202020204" pitchFamily="34" charset="0"/>
              <a:buChar char="•"/>
            </a:pPr>
            <a:r>
              <a:rPr lang="en-US" dirty="0"/>
              <a:t>$16.3M operating </a:t>
            </a:r>
          </a:p>
          <a:p>
            <a:pPr marL="285750" indent="-285750">
              <a:buFont typeface="Arial" panose="020B0604020202020204" pitchFamily="34" charset="0"/>
              <a:buChar char="•"/>
            </a:pPr>
            <a:r>
              <a:rPr lang="en-US" dirty="0"/>
              <a:t>$5.6M Capital works</a:t>
            </a:r>
          </a:p>
        </p:txBody>
      </p:sp>
      <p:sp>
        <p:nvSpPr>
          <p:cNvPr id="16" name="TextBox 15">
            <a:extLst>
              <a:ext uri="{FF2B5EF4-FFF2-40B4-BE49-F238E27FC236}">
                <a16:creationId xmlns:a16="http://schemas.microsoft.com/office/drawing/2014/main" id="{F71B1391-2633-AA51-A8CE-1F262116E63D}"/>
              </a:ext>
            </a:extLst>
          </p:cNvPr>
          <p:cNvSpPr txBox="1"/>
          <p:nvPr/>
        </p:nvSpPr>
        <p:spPr>
          <a:xfrm>
            <a:off x="457200" y="3892906"/>
            <a:ext cx="3657600" cy="1754326"/>
          </a:xfrm>
          <a:prstGeom prst="rect">
            <a:avLst/>
          </a:prstGeom>
          <a:noFill/>
        </p:spPr>
        <p:txBody>
          <a:bodyPr wrap="square" rtlCol="0">
            <a:spAutoFit/>
          </a:bodyPr>
          <a:lstStyle/>
          <a:p>
            <a:r>
              <a:rPr lang="en-US" b="1" dirty="0"/>
              <a:t>Community ownership:</a:t>
            </a:r>
          </a:p>
          <a:p>
            <a:pPr marL="285750" indent="-285750">
              <a:buFont typeface="Arial" panose="020B0604020202020204" pitchFamily="34" charset="0"/>
              <a:buChar char="•"/>
            </a:pPr>
            <a:r>
              <a:rPr lang="en-US" dirty="0"/>
              <a:t>3 sites – owned</a:t>
            </a:r>
          </a:p>
          <a:p>
            <a:pPr marL="285750" indent="-285750">
              <a:buFont typeface="Arial" panose="020B0604020202020204" pitchFamily="34" charset="0"/>
              <a:buChar char="•"/>
            </a:pPr>
            <a:r>
              <a:rPr lang="en-US" dirty="0"/>
              <a:t>2 sites rented</a:t>
            </a:r>
          </a:p>
          <a:p>
            <a:pPr marL="285750" indent="-285750">
              <a:buFont typeface="Arial" panose="020B0604020202020204" pitchFamily="34" charset="0"/>
              <a:buChar char="•"/>
            </a:pPr>
            <a:r>
              <a:rPr lang="en-US" dirty="0"/>
              <a:t>Looking to purchase commercial office space</a:t>
            </a:r>
          </a:p>
          <a:p>
            <a:endParaRPr lang="en-US" dirty="0"/>
          </a:p>
        </p:txBody>
      </p:sp>
      <p:sp>
        <p:nvSpPr>
          <p:cNvPr id="17" name="TextBox 16">
            <a:extLst>
              <a:ext uri="{FF2B5EF4-FFF2-40B4-BE49-F238E27FC236}">
                <a16:creationId xmlns:a16="http://schemas.microsoft.com/office/drawing/2014/main" id="{BEEFFD0D-DC6D-66EC-D250-EBFD42284336}"/>
              </a:ext>
            </a:extLst>
          </p:cNvPr>
          <p:cNvSpPr txBox="1"/>
          <p:nvPr/>
        </p:nvSpPr>
        <p:spPr>
          <a:xfrm>
            <a:off x="680792" y="310434"/>
            <a:ext cx="2524086" cy="923330"/>
          </a:xfrm>
          <a:prstGeom prst="rect">
            <a:avLst/>
          </a:prstGeom>
          <a:noFill/>
        </p:spPr>
        <p:txBody>
          <a:bodyPr wrap="square" rtlCol="0">
            <a:spAutoFit/>
          </a:bodyPr>
          <a:lstStyle/>
          <a:p>
            <a:r>
              <a:rPr lang="en-US" b="1" dirty="0"/>
              <a:t>Contracts:</a:t>
            </a:r>
          </a:p>
          <a:p>
            <a:r>
              <a:rPr lang="en-US" dirty="0"/>
              <a:t>42 funding contracts 13 agencies</a:t>
            </a:r>
          </a:p>
        </p:txBody>
      </p:sp>
      <p:sp>
        <p:nvSpPr>
          <p:cNvPr id="18" name="TextBox 17">
            <a:extLst>
              <a:ext uri="{FF2B5EF4-FFF2-40B4-BE49-F238E27FC236}">
                <a16:creationId xmlns:a16="http://schemas.microsoft.com/office/drawing/2014/main" id="{C3D4D499-A3EB-CE8D-C89C-8B00AA1E3947}"/>
              </a:ext>
            </a:extLst>
          </p:cNvPr>
          <p:cNvSpPr txBox="1"/>
          <p:nvPr/>
        </p:nvSpPr>
        <p:spPr>
          <a:xfrm>
            <a:off x="8099325" y="291920"/>
            <a:ext cx="3411883" cy="6155531"/>
          </a:xfrm>
          <a:prstGeom prst="rect">
            <a:avLst/>
          </a:prstGeom>
          <a:noFill/>
        </p:spPr>
        <p:txBody>
          <a:bodyPr wrap="square" rtlCol="0">
            <a:spAutoFit/>
          </a:bodyPr>
          <a:lstStyle/>
          <a:p>
            <a:r>
              <a:rPr lang="en-US" b="1" dirty="0"/>
              <a:t>Service Scope</a:t>
            </a:r>
          </a:p>
          <a:p>
            <a:pPr marL="285750" indent="-285750">
              <a:buFont typeface="Arial" panose="020B0604020202020204" pitchFamily="34" charset="0"/>
              <a:buChar char="•"/>
            </a:pPr>
            <a:r>
              <a:rPr lang="en-US" sz="1600" dirty="0">
                <a:solidFill>
                  <a:schemeClr val="accent5">
                    <a:lumMod val="60000"/>
                    <a:lumOff val="40000"/>
                  </a:schemeClr>
                </a:solidFill>
              </a:rPr>
              <a:t>GP practice</a:t>
            </a:r>
          </a:p>
          <a:p>
            <a:pPr marL="285750" indent="-285750">
              <a:buFont typeface="Arial" panose="020B0604020202020204" pitchFamily="34" charset="0"/>
              <a:buChar char="•"/>
            </a:pPr>
            <a:r>
              <a:rPr lang="en-US" sz="1600" dirty="0">
                <a:solidFill>
                  <a:schemeClr val="accent5">
                    <a:lumMod val="60000"/>
                    <a:lumOff val="40000"/>
                  </a:schemeClr>
                </a:solidFill>
              </a:rPr>
              <a:t>Dental practice</a:t>
            </a:r>
          </a:p>
          <a:p>
            <a:pPr marL="285750" indent="-285750">
              <a:buFont typeface="Arial" panose="020B0604020202020204" pitchFamily="34" charset="0"/>
              <a:buChar char="•"/>
            </a:pPr>
            <a:r>
              <a:rPr lang="en-US" sz="1600" dirty="0"/>
              <a:t>Child and Family</a:t>
            </a:r>
          </a:p>
          <a:p>
            <a:pPr lvl="7"/>
            <a:r>
              <a:rPr lang="en-US" sz="1600" dirty="0"/>
              <a:t>          - </a:t>
            </a:r>
            <a:r>
              <a:rPr lang="en-US" sz="1600" dirty="0">
                <a:solidFill>
                  <a:schemeClr val="accent5">
                    <a:lumMod val="60000"/>
                    <a:lumOff val="40000"/>
                  </a:schemeClr>
                </a:solidFill>
              </a:rPr>
              <a:t>Out of home care</a:t>
            </a:r>
          </a:p>
          <a:p>
            <a:pPr lvl="7"/>
            <a:r>
              <a:rPr lang="en-US" sz="1600" dirty="0"/>
              <a:t>          - Family preservation</a:t>
            </a:r>
          </a:p>
          <a:p>
            <a:pPr lvl="7"/>
            <a:r>
              <a:rPr lang="en-US" sz="1600" dirty="0"/>
              <a:t>          - Early years (0-8)</a:t>
            </a:r>
          </a:p>
          <a:p>
            <a:pPr marL="285750" lvl="6" indent="-285750">
              <a:buFont typeface="Arial" panose="020B0604020202020204" pitchFamily="34" charset="0"/>
              <a:buChar char="•"/>
            </a:pPr>
            <a:r>
              <a:rPr lang="en-US" sz="1600" dirty="0"/>
              <a:t>SEWB</a:t>
            </a:r>
          </a:p>
          <a:p>
            <a:pPr lvl="6"/>
            <a:r>
              <a:rPr lang="en-US" sz="1600" dirty="0"/>
              <a:t>          - Mental Health</a:t>
            </a:r>
          </a:p>
          <a:p>
            <a:pPr lvl="6"/>
            <a:r>
              <a:rPr lang="en-US" sz="1600" dirty="0"/>
              <a:t>          - AOD</a:t>
            </a:r>
          </a:p>
          <a:p>
            <a:pPr marL="285750" lvl="6" indent="-285750">
              <a:buFont typeface="Arial" panose="020B0604020202020204" pitchFamily="34" charset="0"/>
              <a:buChar char="•"/>
            </a:pPr>
            <a:r>
              <a:rPr lang="en-US" sz="1600" dirty="0"/>
              <a:t>Youth</a:t>
            </a:r>
          </a:p>
          <a:p>
            <a:pPr marL="285750" lvl="6" indent="-285750">
              <a:buFont typeface="Arial" panose="020B0604020202020204" pitchFamily="34" charset="0"/>
              <a:buChar char="•"/>
            </a:pPr>
            <a:r>
              <a:rPr lang="en-US" sz="1600" dirty="0"/>
              <a:t>Chronic Disease</a:t>
            </a:r>
          </a:p>
          <a:p>
            <a:pPr marL="285750" lvl="6" indent="-285750">
              <a:buFont typeface="Arial" panose="020B0604020202020204" pitchFamily="34" charset="0"/>
              <a:buChar char="•"/>
            </a:pPr>
            <a:r>
              <a:rPr lang="en-US" sz="1600" dirty="0">
                <a:solidFill>
                  <a:schemeClr val="accent5">
                    <a:lumMod val="60000"/>
                    <a:lumOff val="40000"/>
                  </a:schemeClr>
                </a:solidFill>
              </a:rPr>
              <a:t>Aged Care</a:t>
            </a:r>
          </a:p>
          <a:p>
            <a:pPr marL="285750" lvl="6" indent="-285750">
              <a:buFont typeface="Arial" panose="020B0604020202020204" pitchFamily="34" charset="0"/>
              <a:buChar char="•"/>
            </a:pPr>
            <a:r>
              <a:rPr lang="en-US" sz="1600" dirty="0">
                <a:solidFill>
                  <a:schemeClr val="accent5">
                    <a:lumMod val="60000"/>
                    <a:lumOff val="40000"/>
                  </a:schemeClr>
                </a:solidFill>
              </a:rPr>
              <a:t>NDIS</a:t>
            </a:r>
          </a:p>
          <a:p>
            <a:pPr marL="285750" lvl="6" indent="-285750">
              <a:buFont typeface="Arial" panose="020B0604020202020204" pitchFamily="34" charset="0"/>
              <a:buChar char="•"/>
            </a:pPr>
            <a:r>
              <a:rPr lang="en-US" sz="1600" dirty="0">
                <a:solidFill>
                  <a:schemeClr val="accent5">
                    <a:lumMod val="60000"/>
                    <a:lumOff val="40000"/>
                  </a:schemeClr>
                </a:solidFill>
              </a:rPr>
              <a:t>Housing</a:t>
            </a:r>
            <a:r>
              <a:rPr lang="en-US" sz="1600" dirty="0"/>
              <a:t> and Homelessness</a:t>
            </a:r>
          </a:p>
          <a:p>
            <a:pPr marL="285750" lvl="6" indent="-285750">
              <a:buFont typeface="Arial" panose="020B0604020202020204" pitchFamily="34" charset="0"/>
              <a:buChar char="•"/>
            </a:pPr>
            <a:r>
              <a:rPr lang="en-US" sz="1600" dirty="0"/>
              <a:t>Prevention and community connectedness</a:t>
            </a:r>
          </a:p>
          <a:p>
            <a:pPr marL="285750" lvl="6" indent="-285750">
              <a:buFont typeface="Arial" panose="020B0604020202020204" pitchFamily="34" charset="0"/>
              <a:buChar char="•"/>
            </a:pPr>
            <a:endParaRPr lang="en-US" sz="1600" dirty="0"/>
          </a:p>
          <a:p>
            <a:pPr marL="285750" lvl="6" indent="-285750">
              <a:buFont typeface="Arial" panose="020B0604020202020204" pitchFamily="34" charset="0"/>
              <a:buChar char="•"/>
            </a:pPr>
            <a:r>
              <a:rPr lang="en-US" sz="1600" dirty="0"/>
              <a:t>Vertical Integration – cleaning, maintenance, Cafe</a:t>
            </a:r>
          </a:p>
          <a:p>
            <a:pPr marL="285750" lvl="6" indent="-285750">
              <a:buFont typeface="Arial" panose="020B0604020202020204" pitchFamily="34" charset="0"/>
              <a:buChar char="•"/>
            </a:pPr>
            <a:endParaRPr lang="en-US" b="1" dirty="0"/>
          </a:p>
          <a:p>
            <a:pPr marL="285750" lvl="6"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endParaRPr lang="en-US" dirty="0"/>
          </a:p>
        </p:txBody>
      </p:sp>
      <p:sp>
        <p:nvSpPr>
          <p:cNvPr id="19" name="TextBox 18">
            <a:extLst>
              <a:ext uri="{FF2B5EF4-FFF2-40B4-BE49-F238E27FC236}">
                <a16:creationId xmlns:a16="http://schemas.microsoft.com/office/drawing/2014/main" id="{10F11477-E95D-F1A0-3C3A-058FA1F46E28}"/>
              </a:ext>
            </a:extLst>
          </p:cNvPr>
          <p:cNvSpPr txBox="1"/>
          <p:nvPr/>
        </p:nvSpPr>
        <p:spPr>
          <a:xfrm>
            <a:off x="304800" y="1600200"/>
            <a:ext cx="2819400" cy="923330"/>
          </a:xfrm>
          <a:prstGeom prst="rect">
            <a:avLst/>
          </a:prstGeom>
          <a:noFill/>
        </p:spPr>
        <p:txBody>
          <a:bodyPr wrap="square" rtlCol="0">
            <a:spAutoFit/>
          </a:bodyPr>
          <a:lstStyle/>
          <a:p>
            <a:r>
              <a:rPr lang="en-US" b="1" dirty="0"/>
              <a:t>Accreditation</a:t>
            </a:r>
          </a:p>
          <a:p>
            <a:r>
              <a:rPr lang="en-US" dirty="0">
                <a:solidFill>
                  <a:schemeClr val="accent5">
                    <a:lumMod val="60000"/>
                    <a:lumOff val="40000"/>
                  </a:schemeClr>
                </a:solidFill>
              </a:rPr>
              <a:t>6 different accrediting bodies</a:t>
            </a:r>
          </a:p>
        </p:txBody>
      </p:sp>
    </p:spTree>
    <p:extLst>
      <p:ext uri="{BB962C8B-B14F-4D97-AF65-F5344CB8AC3E}">
        <p14:creationId xmlns:p14="http://schemas.microsoft.com/office/powerpoint/2010/main" val="348664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0" y="784338"/>
            <a:ext cx="9144000" cy="5075577"/>
          </a:xfrm>
          <a:custGeom>
            <a:avLst/>
            <a:gdLst/>
            <a:ahLst/>
            <a:cxnLst/>
            <a:rect l="l" t="t" r="r" b="b"/>
            <a:pathLst>
              <a:path w="13716000" h="7613366">
                <a:moveTo>
                  <a:pt x="0" y="0"/>
                </a:moveTo>
                <a:lnTo>
                  <a:pt x="13716000" y="0"/>
                </a:lnTo>
                <a:lnTo>
                  <a:pt x="13716000" y="7613367"/>
                </a:lnTo>
                <a:lnTo>
                  <a:pt x="0" y="7613367"/>
                </a:lnTo>
                <a:lnTo>
                  <a:pt x="0" y="0"/>
                </a:lnTo>
                <a:close/>
              </a:path>
            </a:pathLst>
          </a:custGeom>
          <a:blipFill>
            <a:blip r:embed="rId3">
              <a:alphaModFix amt="68000"/>
            </a:blip>
            <a:stretch>
              <a:fillRect/>
            </a:stretch>
          </a:blipFill>
        </p:spPr>
        <p:txBody>
          <a:bodyPr/>
          <a:lstStyle/>
          <a:p>
            <a:endParaRPr lang="en-AU"/>
          </a:p>
        </p:txBody>
      </p:sp>
      <p:sp>
        <p:nvSpPr>
          <p:cNvPr id="3" name="Freeform 3"/>
          <p:cNvSpPr/>
          <p:nvPr/>
        </p:nvSpPr>
        <p:spPr>
          <a:xfrm>
            <a:off x="9846568" y="126419"/>
            <a:ext cx="2345433" cy="2242820"/>
          </a:xfrm>
          <a:custGeom>
            <a:avLst/>
            <a:gdLst/>
            <a:ahLst/>
            <a:cxnLst/>
            <a:rect l="l" t="t" r="r" b="b"/>
            <a:pathLst>
              <a:path w="3518149" h="3364230">
                <a:moveTo>
                  <a:pt x="0" y="0"/>
                </a:moveTo>
                <a:lnTo>
                  <a:pt x="3518149" y="0"/>
                </a:lnTo>
                <a:lnTo>
                  <a:pt x="3518149" y="3364230"/>
                </a:lnTo>
                <a:lnTo>
                  <a:pt x="0" y="3364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4" name="Freeform 4"/>
          <p:cNvSpPr/>
          <p:nvPr/>
        </p:nvSpPr>
        <p:spPr>
          <a:xfrm>
            <a:off x="150493" y="4402647"/>
            <a:ext cx="2345121" cy="2242522"/>
          </a:xfrm>
          <a:custGeom>
            <a:avLst/>
            <a:gdLst/>
            <a:ahLst/>
            <a:cxnLst/>
            <a:rect l="l" t="t" r="r" b="b"/>
            <a:pathLst>
              <a:path w="3517681" h="3363783">
                <a:moveTo>
                  <a:pt x="0" y="0"/>
                </a:moveTo>
                <a:lnTo>
                  <a:pt x="3517682" y="0"/>
                </a:lnTo>
                <a:lnTo>
                  <a:pt x="3517682" y="3363783"/>
                </a:lnTo>
                <a:lnTo>
                  <a:pt x="0" y="3363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5" name="Freeform 5"/>
          <p:cNvSpPr/>
          <p:nvPr/>
        </p:nvSpPr>
        <p:spPr>
          <a:xfrm>
            <a:off x="2761546" y="186133"/>
            <a:ext cx="6668909" cy="6572877"/>
          </a:xfrm>
          <a:custGeom>
            <a:avLst/>
            <a:gdLst/>
            <a:ahLst/>
            <a:cxnLst/>
            <a:rect l="l" t="t" r="r" b="b"/>
            <a:pathLst>
              <a:path w="10003363" h="9859315">
                <a:moveTo>
                  <a:pt x="0" y="0"/>
                </a:moveTo>
                <a:lnTo>
                  <a:pt x="10003362" y="0"/>
                </a:lnTo>
                <a:lnTo>
                  <a:pt x="10003362" y="9859315"/>
                </a:lnTo>
                <a:lnTo>
                  <a:pt x="0" y="9859315"/>
                </a:lnTo>
                <a:lnTo>
                  <a:pt x="0" y="0"/>
                </a:lnTo>
                <a:close/>
              </a:path>
            </a:pathLst>
          </a:custGeom>
          <a:blipFill>
            <a:blip r:embed="rId6">
              <a:alphaModFix amt="90000"/>
              <a:extLst>
                <a:ext uri="{96DAC541-7B7A-43D3-8B79-37D633B846F1}">
                  <asvg:svgBlip xmlns:asvg="http://schemas.microsoft.com/office/drawing/2016/SVG/main" r:embed="rId7"/>
                </a:ext>
              </a:extLst>
            </a:blip>
            <a:stretch>
              <a:fillRect/>
            </a:stretch>
          </a:blipFill>
        </p:spPr>
        <p:txBody>
          <a:bodyPr/>
          <a:lstStyle/>
          <a:p>
            <a:endParaRPr lang="en-AU"/>
          </a:p>
        </p:txBody>
      </p:sp>
      <p:sp>
        <p:nvSpPr>
          <p:cNvPr id="6" name="Freeform 6"/>
          <p:cNvSpPr/>
          <p:nvPr/>
        </p:nvSpPr>
        <p:spPr>
          <a:xfrm>
            <a:off x="5655492" y="2261634"/>
            <a:ext cx="881016" cy="1670677"/>
          </a:xfrm>
          <a:custGeom>
            <a:avLst/>
            <a:gdLst/>
            <a:ahLst/>
            <a:cxnLst/>
            <a:rect l="l" t="t" r="r" b="b"/>
            <a:pathLst>
              <a:path w="1321524" h="2506016">
                <a:moveTo>
                  <a:pt x="0" y="0"/>
                </a:moveTo>
                <a:lnTo>
                  <a:pt x="1321524" y="0"/>
                </a:lnTo>
                <a:lnTo>
                  <a:pt x="1321524" y="2506017"/>
                </a:lnTo>
                <a:lnTo>
                  <a:pt x="0" y="2506017"/>
                </a:lnTo>
                <a:lnTo>
                  <a:pt x="0" y="0"/>
                </a:lnTo>
                <a:close/>
              </a:path>
            </a:pathLst>
          </a:custGeom>
          <a:blipFill>
            <a:blip r:embed="rId8"/>
            <a:stretch>
              <a:fillRect/>
            </a:stretch>
          </a:blipFill>
        </p:spPr>
        <p:txBody>
          <a:bodyPr/>
          <a:lstStyle/>
          <a:p>
            <a:endParaRPr lang="en-AU"/>
          </a:p>
        </p:txBody>
      </p:sp>
      <p:sp>
        <p:nvSpPr>
          <p:cNvPr id="7" name="Freeform 7"/>
          <p:cNvSpPr/>
          <p:nvPr/>
        </p:nvSpPr>
        <p:spPr>
          <a:xfrm rot="1200397">
            <a:off x="2496557" y="4852924"/>
            <a:ext cx="935990" cy="1044208"/>
          </a:xfrm>
          <a:custGeom>
            <a:avLst/>
            <a:gdLst/>
            <a:ahLst/>
            <a:cxnLst/>
            <a:rect l="l" t="t" r="r" b="b"/>
            <a:pathLst>
              <a:path w="1403985" h="1566312">
                <a:moveTo>
                  <a:pt x="0" y="0"/>
                </a:moveTo>
                <a:lnTo>
                  <a:pt x="1403985" y="0"/>
                </a:lnTo>
                <a:lnTo>
                  <a:pt x="1403985" y="1566312"/>
                </a:lnTo>
                <a:lnTo>
                  <a:pt x="0" y="15663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8" name="Freeform 8"/>
          <p:cNvSpPr/>
          <p:nvPr/>
        </p:nvSpPr>
        <p:spPr>
          <a:xfrm rot="-5255161" flipH="1">
            <a:off x="9919906" y="2229109"/>
            <a:ext cx="935753" cy="1043943"/>
          </a:xfrm>
          <a:custGeom>
            <a:avLst/>
            <a:gdLst/>
            <a:ahLst/>
            <a:cxnLst/>
            <a:rect l="l" t="t" r="r" b="b"/>
            <a:pathLst>
              <a:path w="1403629" h="1565915">
                <a:moveTo>
                  <a:pt x="1403629" y="0"/>
                </a:moveTo>
                <a:lnTo>
                  <a:pt x="0" y="0"/>
                </a:lnTo>
                <a:lnTo>
                  <a:pt x="0" y="1565915"/>
                </a:lnTo>
                <a:lnTo>
                  <a:pt x="1403629" y="1565915"/>
                </a:lnTo>
                <a:lnTo>
                  <a:pt x="14036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9" name="Freeform 9"/>
          <p:cNvSpPr/>
          <p:nvPr/>
        </p:nvSpPr>
        <p:spPr>
          <a:xfrm>
            <a:off x="-6123505" y="175328"/>
            <a:ext cx="9144000" cy="1218021"/>
          </a:xfrm>
          <a:custGeom>
            <a:avLst/>
            <a:gdLst/>
            <a:ahLst/>
            <a:cxnLst/>
            <a:rect l="l" t="t" r="r" b="b"/>
            <a:pathLst>
              <a:path w="13716000" h="1827031">
                <a:moveTo>
                  <a:pt x="0" y="0"/>
                </a:moveTo>
                <a:lnTo>
                  <a:pt x="13716000" y="0"/>
                </a:lnTo>
                <a:lnTo>
                  <a:pt x="13716000" y="1827031"/>
                </a:lnTo>
                <a:lnTo>
                  <a:pt x="0" y="1827031"/>
                </a:lnTo>
                <a:lnTo>
                  <a:pt x="0" y="0"/>
                </a:lnTo>
                <a:close/>
              </a:path>
            </a:pathLst>
          </a:custGeom>
          <a:blipFill>
            <a:blip r:embed="rId11"/>
            <a:stretch>
              <a:fillRect/>
            </a:stretch>
          </a:blipFill>
        </p:spPr>
        <p:txBody>
          <a:bodyPr/>
          <a:lstStyle/>
          <a:p>
            <a:endParaRPr lang="en-AU"/>
          </a:p>
        </p:txBody>
      </p:sp>
      <p:sp>
        <p:nvSpPr>
          <p:cNvPr id="10" name="TextBox 10"/>
          <p:cNvSpPr txBox="1"/>
          <p:nvPr/>
        </p:nvSpPr>
        <p:spPr>
          <a:xfrm>
            <a:off x="354926" y="267955"/>
            <a:ext cx="2495614" cy="1016240"/>
          </a:xfrm>
          <a:prstGeom prst="rect">
            <a:avLst/>
          </a:prstGeom>
        </p:spPr>
        <p:txBody>
          <a:bodyPr lIns="0" tIns="0" rIns="0" bIns="0" rtlCol="0" anchor="t">
            <a:spAutoFit/>
          </a:bodyPr>
          <a:lstStyle/>
          <a:p>
            <a:pPr algn="ctr">
              <a:lnSpc>
                <a:spcPts val="2650"/>
              </a:lnSpc>
            </a:pPr>
            <a:r>
              <a:rPr lang="en-US" sz="1893">
                <a:solidFill>
                  <a:srgbClr val="00656E"/>
                </a:solidFill>
                <a:latin typeface="Geologica Roman Medium"/>
              </a:rPr>
              <a:t>Transdisciplinary Model of Health and Wellbeing</a:t>
            </a:r>
          </a:p>
        </p:txBody>
      </p:sp>
      <p:sp>
        <p:nvSpPr>
          <p:cNvPr id="11" name="TextBox 11"/>
          <p:cNvSpPr txBox="1"/>
          <p:nvPr/>
        </p:nvSpPr>
        <p:spPr>
          <a:xfrm>
            <a:off x="445643" y="5105990"/>
            <a:ext cx="1604327" cy="1245982"/>
          </a:xfrm>
          <a:prstGeom prst="rect">
            <a:avLst/>
          </a:prstGeom>
        </p:spPr>
        <p:txBody>
          <a:bodyPr lIns="0" tIns="0" rIns="0" bIns="0" rtlCol="0" anchor="t">
            <a:spAutoFit/>
          </a:bodyPr>
          <a:lstStyle/>
          <a:p>
            <a:pPr algn="ctr">
              <a:lnSpc>
                <a:spcPts val="1409"/>
              </a:lnSpc>
            </a:pPr>
            <a:r>
              <a:rPr lang="en-US" sz="1007">
                <a:solidFill>
                  <a:srgbClr val="004352"/>
                </a:solidFill>
                <a:latin typeface="Geologica Roman"/>
              </a:rPr>
              <a:t>SNAICC, NACCHO, AHMRC, AbSec, NCOSS, Jawun, NADA, LHD, Dep. Health, Dep. Communities &amp; Justice, Bungree, Elderslee Foundation, Oz Harvest </a:t>
            </a:r>
          </a:p>
        </p:txBody>
      </p:sp>
      <p:sp>
        <p:nvSpPr>
          <p:cNvPr id="12" name="TextBox 12"/>
          <p:cNvSpPr txBox="1"/>
          <p:nvPr/>
        </p:nvSpPr>
        <p:spPr>
          <a:xfrm>
            <a:off x="4501219" y="3440822"/>
            <a:ext cx="999873" cy="496226"/>
          </a:xfrm>
          <a:prstGeom prst="rect">
            <a:avLst/>
          </a:prstGeom>
        </p:spPr>
        <p:txBody>
          <a:bodyPr lIns="0" tIns="0" rIns="0" bIns="0" rtlCol="0" anchor="t">
            <a:spAutoFit/>
          </a:bodyPr>
          <a:lstStyle/>
          <a:p>
            <a:pPr algn="ctr">
              <a:lnSpc>
                <a:spcPts val="1960"/>
              </a:lnSpc>
            </a:pPr>
            <a:r>
              <a:rPr lang="en-US" sz="1400">
                <a:solidFill>
                  <a:srgbClr val="976036"/>
                </a:solidFill>
                <a:latin typeface="Geologica Roman Medium"/>
              </a:rPr>
              <a:t>Health and Wellbeing</a:t>
            </a:r>
          </a:p>
        </p:txBody>
      </p:sp>
      <p:sp>
        <p:nvSpPr>
          <p:cNvPr id="13" name="TextBox 13"/>
          <p:cNvSpPr txBox="1"/>
          <p:nvPr/>
        </p:nvSpPr>
        <p:spPr>
          <a:xfrm>
            <a:off x="6605203" y="3384792"/>
            <a:ext cx="1206979" cy="497508"/>
          </a:xfrm>
          <a:prstGeom prst="rect">
            <a:avLst/>
          </a:prstGeom>
        </p:spPr>
        <p:txBody>
          <a:bodyPr lIns="0" tIns="0" rIns="0" bIns="0" rtlCol="0" anchor="t">
            <a:spAutoFit/>
          </a:bodyPr>
          <a:lstStyle/>
          <a:p>
            <a:pPr algn="ctr">
              <a:lnSpc>
                <a:spcPts val="2013"/>
              </a:lnSpc>
            </a:pPr>
            <a:r>
              <a:rPr lang="en-US" sz="1437">
                <a:solidFill>
                  <a:srgbClr val="976036"/>
                </a:solidFill>
                <a:latin typeface="Geologica Roman Medium"/>
              </a:rPr>
              <a:t>Community and Culture</a:t>
            </a:r>
          </a:p>
        </p:txBody>
      </p:sp>
      <p:sp>
        <p:nvSpPr>
          <p:cNvPr id="14" name="TextBox 14"/>
          <p:cNvSpPr txBox="1"/>
          <p:nvPr/>
        </p:nvSpPr>
        <p:spPr>
          <a:xfrm>
            <a:off x="5364359" y="1658883"/>
            <a:ext cx="1463283" cy="496226"/>
          </a:xfrm>
          <a:prstGeom prst="rect">
            <a:avLst/>
          </a:prstGeom>
        </p:spPr>
        <p:txBody>
          <a:bodyPr lIns="0" tIns="0" rIns="0" bIns="0" rtlCol="0" anchor="t">
            <a:spAutoFit/>
          </a:bodyPr>
          <a:lstStyle/>
          <a:p>
            <a:pPr algn="ctr">
              <a:lnSpc>
                <a:spcPts val="1960"/>
              </a:lnSpc>
            </a:pPr>
            <a:r>
              <a:rPr lang="en-US" sz="1400">
                <a:solidFill>
                  <a:srgbClr val="976036"/>
                </a:solidFill>
                <a:latin typeface="Geologica Roman Medium"/>
              </a:rPr>
              <a:t>Family and Community</a:t>
            </a:r>
          </a:p>
        </p:txBody>
      </p:sp>
      <p:sp>
        <p:nvSpPr>
          <p:cNvPr id="15" name="TextBox 15"/>
          <p:cNvSpPr txBox="1"/>
          <p:nvPr/>
        </p:nvSpPr>
        <p:spPr>
          <a:xfrm>
            <a:off x="10217121" y="860226"/>
            <a:ext cx="1604327" cy="1066446"/>
          </a:xfrm>
          <a:prstGeom prst="rect">
            <a:avLst/>
          </a:prstGeom>
        </p:spPr>
        <p:txBody>
          <a:bodyPr lIns="0" tIns="0" rIns="0" bIns="0" rtlCol="0" anchor="t">
            <a:spAutoFit/>
          </a:bodyPr>
          <a:lstStyle/>
          <a:p>
            <a:pPr algn="ctr">
              <a:lnSpc>
                <a:spcPts val="1409"/>
              </a:lnSpc>
            </a:pPr>
            <a:r>
              <a:rPr lang="en-US" sz="1007">
                <a:solidFill>
                  <a:srgbClr val="004352"/>
                </a:solidFill>
                <a:latin typeface="Geologica Roman"/>
              </a:rPr>
              <a:t>Bara Barang, Gudjagang Ngara Li-Dhi, Darkinjung LALC, Mingaletta, The Glen, NAISDA, UoN Wollotuka Institute, CC Community Legal</a:t>
            </a:r>
          </a:p>
        </p:txBody>
      </p:sp>
      <p:sp>
        <p:nvSpPr>
          <p:cNvPr id="16" name="TextBox 16"/>
          <p:cNvSpPr txBox="1"/>
          <p:nvPr/>
        </p:nvSpPr>
        <p:spPr>
          <a:xfrm>
            <a:off x="612989" y="4642325"/>
            <a:ext cx="1420130" cy="422167"/>
          </a:xfrm>
          <a:prstGeom prst="rect">
            <a:avLst/>
          </a:prstGeom>
        </p:spPr>
        <p:txBody>
          <a:bodyPr lIns="0" tIns="0" rIns="0" bIns="0" rtlCol="0" anchor="t">
            <a:spAutoFit/>
          </a:bodyPr>
          <a:lstStyle/>
          <a:p>
            <a:pPr algn="ctr">
              <a:lnSpc>
                <a:spcPts val="1680"/>
              </a:lnSpc>
            </a:pPr>
            <a:r>
              <a:rPr lang="en-US" sz="1200">
                <a:solidFill>
                  <a:srgbClr val="00656E"/>
                </a:solidFill>
                <a:latin typeface="Geologica Roman Medium"/>
              </a:rPr>
              <a:t>Government and NGO Partnerships: </a:t>
            </a:r>
          </a:p>
        </p:txBody>
      </p:sp>
      <p:sp>
        <p:nvSpPr>
          <p:cNvPr id="17" name="TextBox 17"/>
          <p:cNvSpPr txBox="1"/>
          <p:nvPr/>
        </p:nvSpPr>
        <p:spPr>
          <a:xfrm>
            <a:off x="10309219" y="370318"/>
            <a:ext cx="1420130" cy="422167"/>
          </a:xfrm>
          <a:prstGeom prst="rect">
            <a:avLst/>
          </a:prstGeom>
        </p:spPr>
        <p:txBody>
          <a:bodyPr lIns="0" tIns="0" rIns="0" bIns="0" rtlCol="0" anchor="t">
            <a:spAutoFit/>
          </a:bodyPr>
          <a:lstStyle/>
          <a:p>
            <a:pPr algn="ctr">
              <a:lnSpc>
                <a:spcPts val="1680"/>
              </a:lnSpc>
            </a:pPr>
            <a:r>
              <a:rPr lang="en-US" sz="1200">
                <a:solidFill>
                  <a:srgbClr val="00656E"/>
                </a:solidFill>
                <a:latin typeface="Geologica Roman Medium"/>
              </a:rPr>
              <a:t>Barang Regional Alliance: </a:t>
            </a:r>
          </a:p>
        </p:txBody>
      </p:sp>
      <p:sp>
        <p:nvSpPr>
          <p:cNvPr id="18" name="TextBox 18"/>
          <p:cNvSpPr txBox="1"/>
          <p:nvPr/>
        </p:nvSpPr>
        <p:spPr>
          <a:xfrm>
            <a:off x="3905646" y="376668"/>
            <a:ext cx="824770" cy="322076"/>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Women’s Groups</a:t>
            </a:r>
          </a:p>
        </p:txBody>
      </p:sp>
      <p:sp>
        <p:nvSpPr>
          <p:cNvPr id="19" name="TextBox 19"/>
          <p:cNvSpPr txBox="1"/>
          <p:nvPr/>
        </p:nvSpPr>
        <p:spPr>
          <a:xfrm>
            <a:off x="3274496" y="937078"/>
            <a:ext cx="973610" cy="322076"/>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Health Literacy Program</a:t>
            </a:r>
          </a:p>
        </p:txBody>
      </p:sp>
      <p:sp>
        <p:nvSpPr>
          <p:cNvPr id="20" name="TextBox 20"/>
          <p:cNvSpPr txBox="1"/>
          <p:nvPr/>
        </p:nvSpPr>
        <p:spPr>
          <a:xfrm>
            <a:off x="2964552" y="1671583"/>
            <a:ext cx="824770" cy="155364"/>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Better Fit</a:t>
            </a:r>
          </a:p>
        </p:txBody>
      </p:sp>
      <p:sp>
        <p:nvSpPr>
          <p:cNvPr id="21" name="TextBox 21"/>
          <p:cNvSpPr txBox="1"/>
          <p:nvPr/>
        </p:nvSpPr>
        <p:spPr>
          <a:xfrm>
            <a:off x="4501219" y="1145043"/>
            <a:ext cx="824770" cy="488788"/>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ma-guwag Suicide Prevention</a:t>
            </a:r>
          </a:p>
        </p:txBody>
      </p:sp>
      <p:sp>
        <p:nvSpPr>
          <p:cNvPr id="22" name="TextBox 22"/>
          <p:cNvSpPr txBox="1"/>
          <p:nvPr/>
        </p:nvSpPr>
        <p:spPr>
          <a:xfrm>
            <a:off x="3582932" y="2043696"/>
            <a:ext cx="824770" cy="322076"/>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Health Promotions</a:t>
            </a:r>
          </a:p>
        </p:txBody>
      </p:sp>
      <p:sp>
        <p:nvSpPr>
          <p:cNvPr id="23" name="TextBox 23"/>
          <p:cNvSpPr txBox="1"/>
          <p:nvPr/>
        </p:nvSpPr>
        <p:spPr>
          <a:xfrm>
            <a:off x="3348916" y="2925899"/>
            <a:ext cx="824770" cy="155364"/>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Men’s Groups</a:t>
            </a:r>
          </a:p>
        </p:txBody>
      </p:sp>
      <p:sp>
        <p:nvSpPr>
          <p:cNvPr id="24" name="TextBox 24"/>
          <p:cNvSpPr txBox="1"/>
          <p:nvPr/>
        </p:nvSpPr>
        <p:spPr>
          <a:xfrm>
            <a:off x="6415256" y="430954"/>
            <a:ext cx="824770" cy="488788"/>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Eleanor Duncan Health Centre</a:t>
            </a:r>
          </a:p>
        </p:txBody>
      </p:sp>
      <p:sp>
        <p:nvSpPr>
          <p:cNvPr id="25" name="TextBox 25"/>
          <p:cNvSpPr txBox="1"/>
          <p:nvPr/>
        </p:nvSpPr>
        <p:spPr>
          <a:xfrm>
            <a:off x="7665476" y="701282"/>
            <a:ext cx="824770" cy="488788"/>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gulgul yira Dental Services</a:t>
            </a:r>
          </a:p>
        </p:txBody>
      </p:sp>
      <p:sp>
        <p:nvSpPr>
          <p:cNvPr id="26" name="TextBox 26"/>
          <p:cNvSpPr txBox="1"/>
          <p:nvPr/>
        </p:nvSpPr>
        <p:spPr>
          <a:xfrm>
            <a:off x="6827642" y="1145043"/>
            <a:ext cx="824770" cy="322076"/>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warbangali Allied Health</a:t>
            </a:r>
          </a:p>
        </p:txBody>
      </p:sp>
      <p:sp>
        <p:nvSpPr>
          <p:cNvPr id="27" name="TextBox 27"/>
          <p:cNvSpPr txBox="1"/>
          <p:nvPr/>
        </p:nvSpPr>
        <p:spPr>
          <a:xfrm>
            <a:off x="8077862" y="1506484"/>
            <a:ext cx="824770" cy="488788"/>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yadhaba Wellbeing Services</a:t>
            </a:r>
          </a:p>
        </p:txBody>
      </p:sp>
      <p:sp>
        <p:nvSpPr>
          <p:cNvPr id="28" name="TextBox 28"/>
          <p:cNvSpPr txBox="1"/>
          <p:nvPr/>
        </p:nvSpPr>
        <p:spPr>
          <a:xfrm>
            <a:off x="8231086" y="2314627"/>
            <a:ext cx="962161" cy="322076"/>
          </a:xfrm>
          <a:prstGeom prst="rect">
            <a:avLst/>
          </a:prstGeom>
        </p:spPr>
        <p:txBody>
          <a:bodyPr lIns="0" tIns="0" rIns="0" bIns="0" rtlCol="0" anchor="t">
            <a:spAutoFit/>
          </a:bodyPr>
          <a:lstStyle/>
          <a:p>
            <a:pPr algn="ctr">
              <a:lnSpc>
                <a:spcPts val="1307"/>
              </a:lnSpc>
            </a:pPr>
            <a:r>
              <a:rPr lang="en-US" sz="933" dirty="0" err="1">
                <a:solidFill>
                  <a:srgbClr val="004352"/>
                </a:solidFill>
                <a:latin typeface="Rubik Medium"/>
              </a:rPr>
              <a:t>yadhabadhiwa</a:t>
            </a:r>
            <a:r>
              <a:rPr lang="en-US" sz="933" dirty="0">
                <a:solidFill>
                  <a:srgbClr val="004352"/>
                </a:solidFill>
                <a:latin typeface="Rubik Medium"/>
              </a:rPr>
              <a:t> AOD </a:t>
            </a:r>
          </a:p>
        </p:txBody>
      </p:sp>
      <p:sp>
        <p:nvSpPr>
          <p:cNvPr id="29" name="TextBox 29"/>
          <p:cNvSpPr txBox="1"/>
          <p:nvPr/>
        </p:nvSpPr>
        <p:spPr>
          <a:xfrm>
            <a:off x="7009793" y="2043696"/>
            <a:ext cx="802390" cy="322076"/>
          </a:xfrm>
          <a:prstGeom prst="rect">
            <a:avLst/>
          </a:prstGeom>
        </p:spPr>
        <p:txBody>
          <a:bodyPr lIns="0" tIns="0" rIns="0" bIns="0" rtlCol="0" anchor="t">
            <a:spAutoFit/>
          </a:bodyPr>
          <a:lstStyle/>
          <a:p>
            <a:pPr algn="ctr">
              <a:lnSpc>
                <a:spcPts val="1307"/>
              </a:lnSpc>
            </a:pPr>
            <a:r>
              <a:rPr lang="en-US" sz="933" dirty="0" err="1">
                <a:solidFill>
                  <a:srgbClr val="004352"/>
                </a:solidFill>
                <a:latin typeface="Rubik Medium" pitchFamily="2" charset="-79"/>
                <a:cs typeface="Rubik Medium" pitchFamily="2" charset="-79"/>
              </a:rPr>
              <a:t>muru</a:t>
            </a:r>
            <a:r>
              <a:rPr lang="en-US" sz="933" dirty="0">
                <a:solidFill>
                  <a:srgbClr val="004352"/>
                </a:solidFill>
                <a:latin typeface="Rubik Medium" pitchFamily="2" charset="-79"/>
                <a:cs typeface="Rubik Medium" pitchFamily="2" charset="-79"/>
              </a:rPr>
              <a:t> bara NDIS</a:t>
            </a:r>
          </a:p>
        </p:txBody>
      </p:sp>
      <p:sp>
        <p:nvSpPr>
          <p:cNvPr id="30" name="TextBox 30"/>
          <p:cNvSpPr txBox="1"/>
          <p:nvPr/>
        </p:nvSpPr>
        <p:spPr>
          <a:xfrm>
            <a:off x="6827642" y="4552020"/>
            <a:ext cx="962161" cy="488788"/>
          </a:xfrm>
          <a:prstGeom prst="rect">
            <a:avLst/>
          </a:prstGeom>
        </p:spPr>
        <p:txBody>
          <a:bodyPr lIns="0" tIns="0" rIns="0" bIns="0" rtlCol="0" anchor="t">
            <a:spAutoFit/>
          </a:bodyPr>
          <a:lstStyle/>
          <a:p>
            <a:pPr algn="ctr">
              <a:lnSpc>
                <a:spcPts val="1307"/>
              </a:lnSpc>
            </a:pPr>
            <a:r>
              <a:rPr lang="en-US" sz="933" dirty="0">
                <a:solidFill>
                  <a:srgbClr val="004352"/>
                </a:solidFill>
                <a:latin typeface="Rubik Medium" pitchFamily="2" charset="-79"/>
                <a:cs typeface="Rubik Medium" pitchFamily="2" charset="-79"/>
              </a:rPr>
              <a:t>Voluntary Out-Of-Home Care (Respite)</a:t>
            </a:r>
          </a:p>
        </p:txBody>
      </p:sp>
      <p:sp>
        <p:nvSpPr>
          <p:cNvPr id="31" name="TextBox 31"/>
          <p:cNvSpPr txBox="1"/>
          <p:nvPr/>
        </p:nvSpPr>
        <p:spPr>
          <a:xfrm>
            <a:off x="5614920" y="4230350"/>
            <a:ext cx="962161" cy="322076"/>
          </a:xfrm>
          <a:prstGeom prst="rect">
            <a:avLst/>
          </a:prstGeom>
        </p:spPr>
        <p:txBody>
          <a:bodyPr lIns="0" tIns="0" rIns="0" bIns="0" rtlCol="0" anchor="t">
            <a:spAutoFit/>
          </a:bodyPr>
          <a:lstStyle/>
          <a:p>
            <a:pPr algn="ctr">
              <a:lnSpc>
                <a:spcPts val="1307"/>
              </a:lnSpc>
            </a:pPr>
            <a:r>
              <a:rPr lang="en-US" sz="933" dirty="0">
                <a:solidFill>
                  <a:srgbClr val="004352"/>
                </a:solidFill>
                <a:latin typeface="Rubik Medium" pitchFamily="2" charset="-79"/>
                <a:cs typeface="Rubik Medium" pitchFamily="2" charset="-79"/>
              </a:rPr>
              <a:t>Aboriginal Together Home</a:t>
            </a:r>
          </a:p>
        </p:txBody>
      </p:sp>
      <p:sp>
        <p:nvSpPr>
          <p:cNvPr id="32" name="TextBox 32"/>
          <p:cNvSpPr txBox="1"/>
          <p:nvPr/>
        </p:nvSpPr>
        <p:spPr>
          <a:xfrm>
            <a:off x="6605204" y="5204173"/>
            <a:ext cx="962161" cy="655500"/>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dhanggang gudjagang (Maternal, child and Family)</a:t>
            </a:r>
          </a:p>
        </p:txBody>
      </p:sp>
      <p:sp>
        <p:nvSpPr>
          <p:cNvPr id="33" name="TextBox 33"/>
          <p:cNvSpPr txBox="1"/>
          <p:nvPr/>
        </p:nvSpPr>
        <p:spPr>
          <a:xfrm>
            <a:off x="5174412" y="4842985"/>
            <a:ext cx="962161" cy="322076"/>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buridjga Youth Program</a:t>
            </a:r>
          </a:p>
        </p:txBody>
      </p:sp>
      <p:sp>
        <p:nvSpPr>
          <p:cNvPr id="34" name="TextBox 34"/>
          <p:cNvSpPr txBox="1"/>
          <p:nvPr/>
        </p:nvSpPr>
        <p:spPr>
          <a:xfrm>
            <a:off x="4501219" y="5479678"/>
            <a:ext cx="962161" cy="488788"/>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ngaliya OOHC and Family Preservation</a:t>
            </a:r>
          </a:p>
        </p:txBody>
      </p:sp>
      <p:sp>
        <p:nvSpPr>
          <p:cNvPr id="35" name="TextBox 35"/>
          <p:cNvSpPr txBox="1"/>
          <p:nvPr/>
        </p:nvSpPr>
        <p:spPr>
          <a:xfrm>
            <a:off x="4349642" y="2621120"/>
            <a:ext cx="824770" cy="322076"/>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Elder’s Groups</a:t>
            </a:r>
          </a:p>
        </p:txBody>
      </p:sp>
      <p:sp>
        <p:nvSpPr>
          <p:cNvPr id="36" name="TextBox 36"/>
          <p:cNvSpPr txBox="1"/>
          <p:nvPr/>
        </p:nvSpPr>
        <p:spPr>
          <a:xfrm>
            <a:off x="4212251" y="4245527"/>
            <a:ext cx="962161" cy="488788"/>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buridjga Fit Youth Exercise Program</a:t>
            </a:r>
          </a:p>
        </p:txBody>
      </p:sp>
      <p:sp>
        <p:nvSpPr>
          <p:cNvPr id="37" name="TextBox 37"/>
          <p:cNvSpPr txBox="1"/>
          <p:nvPr/>
        </p:nvSpPr>
        <p:spPr>
          <a:xfrm>
            <a:off x="7528086" y="2925899"/>
            <a:ext cx="962161" cy="488788"/>
          </a:xfrm>
          <a:prstGeom prst="rect">
            <a:avLst/>
          </a:prstGeom>
        </p:spPr>
        <p:txBody>
          <a:bodyPr lIns="0" tIns="0" rIns="0" bIns="0" rtlCol="0" anchor="t">
            <a:spAutoFit/>
          </a:bodyPr>
          <a:lstStyle/>
          <a:p>
            <a:pPr algn="ctr">
              <a:lnSpc>
                <a:spcPts val="1307"/>
              </a:lnSpc>
            </a:pPr>
            <a:r>
              <a:rPr lang="en-US" sz="933" dirty="0" err="1">
                <a:solidFill>
                  <a:srgbClr val="004352"/>
                </a:solidFill>
                <a:latin typeface="Rubik Medium" pitchFamily="2" charset="-79"/>
                <a:cs typeface="Rubik Medium" pitchFamily="2" charset="-79"/>
              </a:rPr>
              <a:t>Aunty’s</a:t>
            </a:r>
            <a:r>
              <a:rPr lang="en-US" sz="933" dirty="0">
                <a:solidFill>
                  <a:srgbClr val="004352"/>
                </a:solidFill>
                <a:latin typeface="Rubik Medium" pitchFamily="2" charset="-79"/>
                <a:cs typeface="Rubik Medium" pitchFamily="2" charset="-79"/>
              </a:rPr>
              <a:t> House Alternative Care Arrangement</a:t>
            </a:r>
          </a:p>
        </p:txBody>
      </p:sp>
      <p:sp>
        <p:nvSpPr>
          <p:cNvPr id="38" name="TextBox 38"/>
          <p:cNvSpPr txBox="1"/>
          <p:nvPr/>
        </p:nvSpPr>
        <p:spPr>
          <a:xfrm>
            <a:off x="5655492" y="5898016"/>
            <a:ext cx="962161" cy="488788"/>
          </a:xfrm>
          <a:prstGeom prst="rect">
            <a:avLst/>
          </a:prstGeom>
        </p:spPr>
        <p:txBody>
          <a:bodyPr lIns="0" tIns="0" rIns="0" bIns="0" rtlCol="0" anchor="t">
            <a:spAutoFit/>
          </a:bodyPr>
          <a:lstStyle/>
          <a:p>
            <a:pPr algn="ctr">
              <a:lnSpc>
                <a:spcPts val="1307"/>
              </a:lnSpc>
            </a:pPr>
            <a:r>
              <a:rPr lang="en-US" sz="933">
                <a:solidFill>
                  <a:srgbClr val="004352"/>
                </a:solidFill>
                <a:latin typeface="Rubik Medium"/>
              </a:rPr>
              <a:t>barayi Community Garden</a:t>
            </a:r>
          </a:p>
        </p:txBody>
      </p:sp>
      <p:sp>
        <p:nvSpPr>
          <p:cNvPr id="39" name="TextBox 29">
            <a:extLst>
              <a:ext uri="{FF2B5EF4-FFF2-40B4-BE49-F238E27FC236}">
                <a16:creationId xmlns:a16="http://schemas.microsoft.com/office/drawing/2014/main" id="{386DCC75-72B0-048A-3E2E-D52040650D8D}"/>
              </a:ext>
            </a:extLst>
          </p:cNvPr>
          <p:cNvSpPr txBox="1"/>
          <p:nvPr/>
        </p:nvSpPr>
        <p:spPr>
          <a:xfrm>
            <a:off x="6627678" y="2561848"/>
            <a:ext cx="802390" cy="322076"/>
          </a:xfrm>
          <a:prstGeom prst="rect">
            <a:avLst/>
          </a:prstGeom>
        </p:spPr>
        <p:txBody>
          <a:bodyPr lIns="0" tIns="0" rIns="0" bIns="0" rtlCol="0" anchor="t">
            <a:spAutoFit/>
          </a:bodyPr>
          <a:lstStyle/>
          <a:p>
            <a:pPr algn="ctr">
              <a:lnSpc>
                <a:spcPts val="1307"/>
              </a:lnSpc>
            </a:pPr>
            <a:r>
              <a:rPr lang="en-US" sz="933" dirty="0">
                <a:solidFill>
                  <a:srgbClr val="004352"/>
                </a:solidFill>
                <a:latin typeface="Rubik Medium" pitchFamily="2" charset="-79"/>
                <a:cs typeface="Rubik Medium" pitchFamily="2" charset="-79"/>
              </a:rPr>
              <a:t>Podiatry &amp; Optometry</a:t>
            </a:r>
          </a:p>
        </p:txBody>
      </p:sp>
      <p:sp>
        <p:nvSpPr>
          <p:cNvPr id="41" name="TextBox 29">
            <a:extLst>
              <a:ext uri="{FF2B5EF4-FFF2-40B4-BE49-F238E27FC236}">
                <a16:creationId xmlns:a16="http://schemas.microsoft.com/office/drawing/2014/main" id="{4CA65F8D-764F-D9C0-C3DC-72F89A7B84FB}"/>
              </a:ext>
            </a:extLst>
          </p:cNvPr>
          <p:cNvSpPr txBox="1"/>
          <p:nvPr/>
        </p:nvSpPr>
        <p:spPr>
          <a:xfrm>
            <a:off x="7750020" y="3686566"/>
            <a:ext cx="802390" cy="322076"/>
          </a:xfrm>
          <a:prstGeom prst="rect">
            <a:avLst/>
          </a:prstGeom>
        </p:spPr>
        <p:txBody>
          <a:bodyPr lIns="0" tIns="0" rIns="0" bIns="0" rtlCol="0" anchor="t">
            <a:spAutoFit/>
          </a:bodyPr>
          <a:lstStyle/>
          <a:p>
            <a:pPr algn="ctr">
              <a:lnSpc>
                <a:spcPts val="1307"/>
              </a:lnSpc>
            </a:pPr>
            <a:r>
              <a:rPr lang="en-US" sz="933" dirty="0">
                <a:solidFill>
                  <a:srgbClr val="004352"/>
                </a:solidFill>
                <a:latin typeface="Rubik Medium" pitchFamily="2" charset="-79"/>
                <a:cs typeface="Rubik Medium" pitchFamily="2" charset="-79"/>
              </a:rPr>
              <a:t>Core &amp; Cluster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92261-335D-9FFA-1F14-1C908F5319A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AAD5A2F-4B55-CFE3-1ECC-E64B7E6ED632}"/>
              </a:ext>
            </a:extLst>
          </p:cNvPr>
          <p:cNvSpPr txBox="1">
            <a:spLocks/>
          </p:cNvSpPr>
          <p:nvPr/>
        </p:nvSpPr>
        <p:spPr>
          <a:xfrm>
            <a:off x="1044383" y="3336409"/>
            <a:ext cx="6404638" cy="671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75D6F">
                  <a:lumMod val="75000"/>
                </a:srgbClr>
              </a:solidFill>
              <a:effectLst/>
              <a:uLnTx/>
              <a:uFillTx/>
              <a:latin typeface="Geologica Medium" pitchFamily="2" charset="0"/>
              <a:ea typeface="+mj-ea"/>
              <a:cs typeface="+mj-cs"/>
            </a:endParaRPr>
          </a:p>
        </p:txBody>
      </p:sp>
      <p:sp>
        <p:nvSpPr>
          <p:cNvPr id="3" name="TextBox 2">
            <a:extLst>
              <a:ext uri="{FF2B5EF4-FFF2-40B4-BE49-F238E27FC236}">
                <a16:creationId xmlns:a16="http://schemas.microsoft.com/office/drawing/2014/main" id="{8B1EB13F-497D-EA75-11AE-3A5148D3A5B0}"/>
              </a:ext>
            </a:extLst>
          </p:cNvPr>
          <p:cNvSpPr txBox="1"/>
          <p:nvPr/>
        </p:nvSpPr>
        <p:spPr>
          <a:xfrm>
            <a:off x="1200727" y="2854036"/>
            <a:ext cx="7922490"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dirty="0">
                <a:latin typeface="Arial" panose="020B0604020202020204" pitchFamily="34" charset="0"/>
                <a:cs typeface="Arial" panose="020B0604020202020204" pitchFamily="34" charset="0"/>
              </a:rPr>
              <a:t>Presentation - Data</a:t>
            </a:r>
            <a:endParaRPr kumimoji="0" lang="en-AU" sz="36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563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EDF1DB"/>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905A9FE-4EDD-2F2D-4051-B076FE6D5BEE}"/>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733088" y="4953846"/>
            <a:ext cx="19334693" cy="2349216"/>
          </a:xfrm>
          <a:prstGeom prst="rect">
            <a:avLst/>
          </a:prstGeom>
        </p:spPr>
      </p:pic>
      <p:sp>
        <p:nvSpPr>
          <p:cNvPr id="8" name="object 8"/>
          <p:cNvSpPr txBox="1"/>
          <p:nvPr/>
        </p:nvSpPr>
        <p:spPr>
          <a:xfrm>
            <a:off x="305338" y="1095208"/>
            <a:ext cx="8792531" cy="935128"/>
          </a:xfrm>
          <a:prstGeom prst="rect">
            <a:avLst/>
          </a:prstGeom>
        </p:spPr>
        <p:txBody>
          <a:bodyPr vert="horz" wrap="square" lIns="0" tIns="12700" rIns="0" bIns="0" rtlCol="0">
            <a:spAutoFit/>
          </a:bodyPr>
          <a:lstStyle/>
          <a:p>
            <a:pPr algn="ctr">
              <a:lnSpc>
                <a:spcPts val="2457"/>
              </a:lnSpc>
            </a:pPr>
            <a:r>
              <a:rPr lang="en-US" sz="1200" dirty="0">
                <a:solidFill>
                  <a:srgbClr val="004352"/>
                </a:solidFill>
                <a:latin typeface="Geologica" pitchFamily="2" charset="0"/>
              </a:rPr>
              <a:t>Eleanor Duncan in guided by Aboriginal world views; health is not just the physical wellbeing of an individual, but the social, emotional, cultural and spiritual wellbeing of the whole community. This is the whole of life view, and it also includes the cyclical concepts of life-death-life (NNAHS Working Party, 1989). </a:t>
            </a:r>
          </a:p>
        </p:txBody>
      </p:sp>
      <p:pic>
        <p:nvPicPr>
          <p:cNvPr id="14" name="object 14"/>
          <p:cNvPicPr/>
          <p:nvPr/>
        </p:nvPicPr>
        <p:blipFill>
          <a:blip r:embed="rId3" cstate="print"/>
          <a:stretch>
            <a:fillRect/>
          </a:stretch>
        </p:blipFill>
        <p:spPr>
          <a:xfrm>
            <a:off x="9342335" y="0"/>
            <a:ext cx="1084362" cy="1727430"/>
          </a:xfrm>
          <a:prstGeom prst="rect">
            <a:avLst/>
          </a:prstGeom>
        </p:spPr>
      </p:pic>
      <p:pic>
        <p:nvPicPr>
          <p:cNvPr id="15" name="object 15"/>
          <p:cNvPicPr/>
          <p:nvPr/>
        </p:nvPicPr>
        <p:blipFill>
          <a:blip r:embed="rId4" cstate="print"/>
          <a:stretch>
            <a:fillRect/>
          </a:stretch>
        </p:blipFill>
        <p:spPr>
          <a:xfrm>
            <a:off x="9342335" y="0"/>
            <a:ext cx="2849664" cy="2762018"/>
          </a:xfrm>
          <a:prstGeom prst="rect">
            <a:avLst/>
          </a:prstGeom>
        </p:spPr>
      </p:pic>
      <p:pic>
        <p:nvPicPr>
          <p:cNvPr id="16" name="object 16"/>
          <p:cNvPicPr/>
          <p:nvPr/>
        </p:nvPicPr>
        <p:blipFill>
          <a:blip r:embed="rId5" cstate="print"/>
          <a:stretch>
            <a:fillRect/>
          </a:stretch>
        </p:blipFill>
        <p:spPr>
          <a:xfrm>
            <a:off x="9342335" y="1727429"/>
            <a:ext cx="2849664" cy="1034588"/>
          </a:xfrm>
          <a:prstGeom prst="rect">
            <a:avLst/>
          </a:prstGeom>
        </p:spPr>
      </p:pic>
      <p:grpSp>
        <p:nvGrpSpPr>
          <p:cNvPr id="28" name="Group 27">
            <a:extLst>
              <a:ext uri="{FF2B5EF4-FFF2-40B4-BE49-F238E27FC236}">
                <a16:creationId xmlns:a16="http://schemas.microsoft.com/office/drawing/2014/main" id="{A61B83D6-8819-DA7A-6752-2C605A40E13C}"/>
              </a:ext>
            </a:extLst>
          </p:cNvPr>
          <p:cNvGrpSpPr/>
          <p:nvPr/>
        </p:nvGrpSpPr>
        <p:grpSpPr>
          <a:xfrm>
            <a:off x="215093" y="2225167"/>
            <a:ext cx="2192655" cy="3990339"/>
            <a:chOff x="1051430" y="2005983"/>
            <a:chExt cx="2192655" cy="3990339"/>
          </a:xfrm>
        </p:grpSpPr>
        <p:grpSp>
          <p:nvGrpSpPr>
            <p:cNvPr id="3" name="object 3"/>
            <p:cNvGrpSpPr/>
            <p:nvPr/>
          </p:nvGrpSpPr>
          <p:grpSpPr>
            <a:xfrm>
              <a:off x="1051430" y="2005983"/>
              <a:ext cx="2192655" cy="3990339"/>
              <a:chOff x="1051430" y="2005983"/>
              <a:chExt cx="2192655" cy="3990339"/>
            </a:xfrm>
          </p:grpSpPr>
          <p:sp>
            <p:nvSpPr>
              <p:cNvPr id="5" name="object 5"/>
              <p:cNvSpPr/>
              <p:nvPr/>
            </p:nvSpPr>
            <p:spPr>
              <a:xfrm>
                <a:off x="1051430" y="2054877"/>
                <a:ext cx="2192655" cy="3941445"/>
              </a:xfrm>
              <a:custGeom>
                <a:avLst/>
                <a:gdLst/>
                <a:ahLst/>
                <a:cxnLst/>
                <a:rect l="l" t="t" r="r" b="b"/>
                <a:pathLst>
                  <a:path w="2192655" h="3941445">
                    <a:moveTo>
                      <a:pt x="1827084" y="0"/>
                    </a:moveTo>
                    <a:lnTo>
                      <a:pt x="365426" y="0"/>
                    </a:lnTo>
                    <a:lnTo>
                      <a:pt x="319588" y="2847"/>
                    </a:lnTo>
                    <a:lnTo>
                      <a:pt x="275449" y="11160"/>
                    </a:lnTo>
                    <a:lnTo>
                      <a:pt x="233351" y="24597"/>
                    </a:lnTo>
                    <a:lnTo>
                      <a:pt x="193637" y="42815"/>
                    </a:lnTo>
                    <a:lnTo>
                      <a:pt x="156650" y="65472"/>
                    </a:lnTo>
                    <a:lnTo>
                      <a:pt x="122732" y="92225"/>
                    </a:lnTo>
                    <a:lnTo>
                      <a:pt x="92225" y="122732"/>
                    </a:lnTo>
                    <a:lnTo>
                      <a:pt x="65472" y="156650"/>
                    </a:lnTo>
                    <a:lnTo>
                      <a:pt x="42815" y="193638"/>
                    </a:lnTo>
                    <a:lnTo>
                      <a:pt x="24597" y="233351"/>
                    </a:lnTo>
                    <a:lnTo>
                      <a:pt x="11160" y="275449"/>
                    </a:lnTo>
                    <a:lnTo>
                      <a:pt x="2847" y="319588"/>
                    </a:lnTo>
                    <a:lnTo>
                      <a:pt x="0" y="365427"/>
                    </a:lnTo>
                    <a:lnTo>
                      <a:pt x="0" y="3575859"/>
                    </a:lnTo>
                    <a:lnTo>
                      <a:pt x="2847" y="3621697"/>
                    </a:lnTo>
                    <a:lnTo>
                      <a:pt x="11160" y="3665836"/>
                    </a:lnTo>
                    <a:lnTo>
                      <a:pt x="24597" y="3707934"/>
                    </a:lnTo>
                    <a:lnTo>
                      <a:pt x="42815" y="3747648"/>
                    </a:lnTo>
                    <a:lnTo>
                      <a:pt x="65472" y="3784635"/>
                    </a:lnTo>
                    <a:lnTo>
                      <a:pt x="92225" y="3818553"/>
                    </a:lnTo>
                    <a:lnTo>
                      <a:pt x="122732" y="3849060"/>
                    </a:lnTo>
                    <a:lnTo>
                      <a:pt x="156650" y="3875813"/>
                    </a:lnTo>
                    <a:lnTo>
                      <a:pt x="193637" y="3898470"/>
                    </a:lnTo>
                    <a:lnTo>
                      <a:pt x="233351" y="3916688"/>
                    </a:lnTo>
                    <a:lnTo>
                      <a:pt x="275449" y="3930125"/>
                    </a:lnTo>
                    <a:lnTo>
                      <a:pt x="319588" y="3938438"/>
                    </a:lnTo>
                    <a:lnTo>
                      <a:pt x="365426" y="3941285"/>
                    </a:lnTo>
                    <a:lnTo>
                      <a:pt x="1827084" y="3941285"/>
                    </a:lnTo>
                    <a:lnTo>
                      <a:pt x="1872923" y="3938438"/>
                    </a:lnTo>
                    <a:lnTo>
                      <a:pt x="1917062" y="3930125"/>
                    </a:lnTo>
                    <a:lnTo>
                      <a:pt x="1959160" y="3916688"/>
                    </a:lnTo>
                    <a:lnTo>
                      <a:pt x="1998874" y="3898470"/>
                    </a:lnTo>
                    <a:lnTo>
                      <a:pt x="2035861" y="3875813"/>
                    </a:lnTo>
                    <a:lnTo>
                      <a:pt x="2069779" y="3849060"/>
                    </a:lnTo>
                    <a:lnTo>
                      <a:pt x="2100286" y="3818553"/>
                    </a:lnTo>
                    <a:lnTo>
                      <a:pt x="2127039" y="3784635"/>
                    </a:lnTo>
                    <a:lnTo>
                      <a:pt x="2149696" y="3747648"/>
                    </a:lnTo>
                    <a:lnTo>
                      <a:pt x="2167914" y="3707934"/>
                    </a:lnTo>
                    <a:lnTo>
                      <a:pt x="2181351" y="3665836"/>
                    </a:lnTo>
                    <a:lnTo>
                      <a:pt x="2189665" y="3621697"/>
                    </a:lnTo>
                    <a:lnTo>
                      <a:pt x="2192512" y="3575859"/>
                    </a:lnTo>
                    <a:lnTo>
                      <a:pt x="2192512" y="365427"/>
                    </a:lnTo>
                    <a:lnTo>
                      <a:pt x="2189665" y="319588"/>
                    </a:lnTo>
                    <a:lnTo>
                      <a:pt x="2181351" y="275449"/>
                    </a:lnTo>
                    <a:lnTo>
                      <a:pt x="2167914" y="233351"/>
                    </a:lnTo>
                    <a:lnTo>
                      <a:pt x="2149696" y="193638"/>
                    </a:lnTo>
                    <a:lnTo>
                      <a:pt x="2127039" y="156650"/>
                    </a:lnTo>
                    <a:lnTo>
                      <a:pt x="2100286" y="122732"/>
                    </a:lnTo>
                    <a:lnTo>
                      <a:pt x="2069779" y="92225"/>
                    </a:lnTo>
                    <a:lnTo>
                      <a:pt x="2035861" y="65472"/>
                    </a:lnTo>
                    <a:lnTo>
                      <a:pt x="1998874" y="42815"/>
                    </a:lnTo>
                    <a:lnTo>
                      <a:pt x="1959160" y="24597"/>
                    </a:lnTo>
                    <a:lnTo>
                      <a:pt x="1917062" y="11160"/>
                    </a:lnTo>
                    <a:lnTo>
                      <a:pt x="1872923" y="2847"/>
                    </a:lnTo>
                    <a:lnTo>
                      <a:pt x="1827084" y="0"/>
                    </a:lnTo>
                    <a:close/>
                  </a:path>
                </a:pathLst>
              </a:custGeom>
              <a:solidFill>
                <a:srgbClr val="054653"/>
              </a:solidFill>
            </p:spPr>
            <p:txBody>
              <a:bodyPr wrap="square" lIns="0" tIns="0" rIns="0" bIns="0" rtlCol="0"/>
              <a:lstStyle/>
              <a:p>
                <a:endParaRPr/>
              </a:p>
            </p:txBody>
          </p:sp>
          <p:sp>
            <p:nvSpPr>
              <p:cNvPr id="6" name="object 6"/>
              <p:cNvSpPr/>
              <p:nvPr/>
            </p:nvSpPr>
            <p:spPr>
              <a:xfrm>
                <a:off x="1051430" y="2054877"/>
                <a:ext cx="2192655" cy="3941445"/>
              </a:xfrm>
              <a:custGeom>
                <a:avLst/>
                <a:gdLst/>
                <a:ahLst/>
                <a:cxnLst/>
                <a:rect l="l" t="t" r="r" b="b"/>
                <a:pathLst>
                  <a:path w="2192655" h="3941445">
                    <a:moveTo>
                      <a:pt x="0" y="365426"/>
                    </a:moveTo>
                    <a:lnTo>
                      <a:pt x="2847" y="319588"/>
                    </a:lnTo>
                    <a:lnTo>
                      <a:pt x="11160" y="275449"/>
                    </a:lnTo>
                    <a:lnTo>
                      <a:pt x="24597" y="233351"/>
                    </a:lnTo>
                    <a:lnTo>
                      <a:pt x="42815" y="193637"/>
                    </a:lnTo>
                    <a:lnTo>
                      <a:pt x="65472" y="156650"/>
                    </a:lnTo>
                    <a:lnTo>
                      <a:pt x="92225" y="122732"/>
                    </a:lnTo>
                    <a:lnTo>
                      <a:pt x="122732" y="92225"/>
                    </a:lnTo>
                    <a:lnTo>
                      <a:pt x="156650" y="65472"/>
                    </a:lnTo>
                    <a:lnTo>
                      <a:pt x="193638" y="42815"/>
                    </a:lnTo>
                    <a:lnTo>
                      <a:pt x="233351" y="24597"/>
                    </a:lnTo>
                    <a:lnTo>
                      <a:pt x="275449" y="11160"/>
                    </a:lnTo>
                    <a:lnTo>
                      <a:pt x="319588" y="2847"/>
                    </a:lnTo>
                    <a:lnTo>
                      <a:pt x="365427" y="0"/>
                    </a:lnTo>
                    <a:lnTo>
                      <a:pt x="1827085" y="0"/>
                    </a:lnTo>
                    <a:lnTo>
                      <a:pt x="1872923" y="2847"/>
                    </a:lnTo>
                    <a:lnTo>
                      <a:pt x="1917062" y="11160"/>
                    </a:lnTo>
                    <a:lnTo>
                      <a:pt x="1959160" y="24597"/>
                    </a:lnTo>
                    <a:lnTo>
                      <a:pt x="1998874" y="42815"/>
                    </a:lnTo>
                    <a:lnTo>
                      <a:pt x="2035861" y="65472"/>
                    </a:lnTo>
                    <a:lnTo>
                      <a:pt x="2069779" y="92225"/>
                    </a:lnTo>
                    <a:lnTo>
                      <a:pt x="2100286" y="122732"/>
                    </a:lnTo>
                    <a:lnTo>
                      <a:pt x="2127039" y="156650"/>
                    </a:lnTo>
                    <a:lnTo>
                      <a:pt x="2149696" y="193637"/>
                    </a:lnTo>
                    <a:lnTo>
                      <a:pt x="2167914" y="233351"/>
                    </a:lnTo>
                    <a:lnTo>
                      <a:pt x="2181351" y="275449"/>
                    </a:lnTo>
                    <a:lnTo>
                      <a:pt x="2189664" y="319588"/>
                    </a:lnTo>
                    <a:lnTo>
                      <a:pt x="2192512" y="365426"/>
                    </a:lnTo>
                    <a:lnTo>
                      <a:pt x="2192512" y="3575859"/>
                    </a:lnTo>
                    <a:lnTo>
                      <a:pt x="2189664" y="3621697"/>
                    </a:lnTo>
                    <a:lnTo>
                      <a:pt x="2181351" y="3665836"/>
                    </a:lnTo>
                    <a:lnTo>
                      <a:pt x="2167914" y="3707934"/>
                    </a:lnTo>
                    <a:lnTo>
                      <a:pt x="2149696" y="3747648"/>
                    </a:lnTo>
                    <a:lnTo>
                      <a:pt x="2127039" y="3784635"/>
                    </a:lnTo>
                    <a:lnTo>
                      <a:pt x="2100286" y="3818553"/>
                    </a:lnTo>
                    <a:lnTo>
                      <a:pt x="2069779" y="3849060"/>
                    </a:lnTo>
                    <a:lnTo>
                      <a:pt x="2035861" y="3875813"/>
                    </a:lnTo>
                    <a:lnTo>
                      <a:pt x="1998874" y="3898470"/>
                    </a:lnTo>
                    <a:lnTo>
                      <a:pt x="1959160" y="3916688"/>
                    </a:lnTo>
                    <a:lnTo>
                      <a:pt x="1917062" y="3930125"/>
                    </a:lnTo>
                    <a:lnTo>
                      <a:pt x="1872923" y="3938438"/>
                    </a:lnTo>
                    <a:lnTo>
                      <a:pt x="1827085" y="3941286"/>
                    </a:lnTo>
                    <a:lnTo>
                      <a:pt x="365427" y="3941286"/>
                    </a:lnTo>
                    <a:lnTo>
                      <a:pt x="319588" y="3938438"/>
                    </a:lnTo>
                    <a:lnTo>
                      <a:pt x="275449" y="3930125"/>
                    </a:lnTo>
                    <a:lnTo>
                      <a:pt x="233351" y="3916688"/>
                    </a:lnTo>
                    <a:lnTo>
                      <a:pt x="193638" y="3898470"/>
                    </a:lnTo>
                    <a:lnTo>
                      <a:pt x="156650" y="3875813"/>
                    </a:lnTo>
                    <a:lnTo>
                      <a:pt x="122732" y="3849060"/>
                    </a:lnTo>
                    <a:lnTo>
                      <a:pt x="92225" y="3818553"/>
                    </a:lnTo>
                    <a:lnTo>
                      <a:pt x="65472" y="3784635"/>
                    </a:lnTo>
                    <a:lnTo>
                      <a:pt x="42815" y="3747648"/>
                    </a:lnTo>
                    <a:lnTo>
                      <a:pt x="24597" y="3707934"/>
                    </a:lnTo>
                    <a:lnTo>
                      <a:pt x="11160" y="3665836"/>
                    </a:lnTo>
                    <a:lnTo>
                      <a:pt x="2847" y="3621697"/>
                    </a:lnTo>
                    <a:lnTo>
                      <a:pt x="0" y="3575859"/>
                    </a:lnTo>
                    <a:lnTo>
                      <a:pt x="0" y="365426"/>
                    </a:lnTo>
                    <a:close/>
                  </a:path>
                </a:pathLst>
              </a:custGeom>
              <a:ln w="12700">
                <a:solidFill>
                  <a:srgbClr val="585D44"/>
                </a:solidFill>
              </a:ln>
            </p:spPr>
            <p:txBody>
              <a:bodyPr wrap="square" lIns="0" tIns="0" rIns="0" bIns="0" rtlCol="0"/>
              <a:lstStyle/>
              <a:p>
                <a:endParaRPr/>
              </a:p>
            </p:txBody>
          </p:sp>
          <p:pic>
            <p:nvPicPr>
              <p:cNvPr id="7" name="object 7"/>
              <p:cNvPicPr/>
              <p:nvPr/>
            </p:nvPicPr>
            <p:blipFill>
              <a:blip r:embed="rId6" cstate="print"/>
              <a:stretch>
                <a:fillRect/>
              </a:stretch>
            </p:blipFill>
            <p:spPr>
              <a:xfrm>
                <a:off x="1335981" y="2005983"/>
                <a:ext cx="1661160" cy="1840991"/>
              </a:xfrm>
              <a:prstGeom prst="rect">
                <a:avLst/>
              </a:prstGeom>
            </p:spPr>
          </p:pic>
        </p:grpSp>
        <p:sp>
          <p:nvSpPr>
            <p:cNvPr id="9" name="object 9"/>
            <p:cNvSpPr txBox="1"/>
            <p:nvPr/>
          </p:nvSpPr>
          <p:spPr>
            <a:xfrm>
              <a:off x="1662394" y="2678668"/>
              <a:ext cx="1017106" cy="520655"/>
            </a:xfrm>
            <a:prstGeom prst="rect">
              <a:avLst/>
            </a:prstGeom>
          </p:spPr>
          <p:txBody>
            <a:bodyPr vert="horz" wrap="square" lIns="0" tIns="12700" rIns="0" bIns="0" rtlCol="0">
              <a:spAutoFit/>
            </a:bodyPr>
            <a:lstStyle/>
            <a:p>
              <a:pPr marL="12700" algn="ctr">
                <a:lnSpc>
                  <a:spcPct val="100000"/>
                </a:lnSpc>
                <a:spcBef>
                  <a:spcPts val="100"/>
                </a:spcBef>
              </a:pPr>
              <a:r>
                <a:rPr lang="en-AU" sz="1100" b="1" spc="-10" dirty="0">
                  <a:solidFill>
                    <a:srgbClr val="FFFFFF"/>
                  </a:solidFill>
                  <a:latin typeface="Calibri"/>
                  <a:cs typeface="Calibri"/>
                </a:rPr>
                <a:t>Organisational Structural Enhancement</a:t>
              </a:r>
            </a:p>
          </p:txBody>
        </p:sp>
        <p:sp>
          <p:nvSpPr>
            <p:cNvPr id="23" name="object 23"/>
            <p:cNvSpPr txBox="1"/>
            <p:nvPr/>
          </p:nvSpPr>
          <p:spPr>
            <a:xfrm>
              <a:off x="1113329" y="3778575"/>
              <a:ext cx="2089119" cy="2001061"/>
            </a:xfrm>
            <a:prstGeom prst="rect">
              <a:avLst/>
            </a:prstGeom>
          </p:spPr>
          <p:txBody>
            <a:bodyPr vert="horz" wrap="square" lIns="0" tIns="9525" rIns="0" bIns="0" rtlCol="0">
              <a:spAutoFit/>
            </a:bodyPr>
            <a:lstStyle/>
            <a:p>
              <a:pPr marL="12700" marR="5080" indent="43180">
                <a:lnSpc>
                  <a:spcPct val="101400"/>
                </a:lnSpc>
                <a:spcBef>
                  <a:spcPts val="75"/>
                </a:spcBef>
              </a:pPr>
              <a:r>
                <a:rPr lang="en-AU" sz="1050" dirty="0">
                  <a:solidFill>
                    <a:srgbClr val="FFFFFF"/>
                  </a:solidFill>
                  <a:latin typeface="Calibri"/>
                  <a:cs typeface="Calibri"/>
                </a:rPr>
                <a:t>Recognising the need for an agile and responsive organisational framework, we aim to</a:t>
              </a:r>
            </a:p>
            <a:p>
              <a:pPr marL="12700" marR="5080" indent="43180">
                <a:lnSpc>
                  <a:spcPct val="101400"/>
                </a:lnSpc>
                <a:spcBef>
                  <a:spcPts val="75"/>
                </a:spcBef>
              </a:pPr>
              <a:r>
                <a:rPr lang="en-AU" sz="1050" dirty="0">
                  <a:solidFill>
                    <a:srgbClr val="FFFFFF"/>
                  </a:solidFill>
                  <a:latin typeface="Calibri"/>
                  <a:cs typeface="Calibri"/>
                </a:rPr>
                <a:t>conduct a comprehensive review of our structure with the view to enhance efficiency and efficacy. This goal focuses on optimising</a:t>
              </a:r>
            </a:p>
            <a:p>
              <a:pPr marL="12700" marR="5080" indent="43180">
                <a:lnSpc>
                  <a:spcPct val="101400"/>
                </a:lnSpc>
                <a:spcBef>
                  <a:spcPts val="75"/>
                </a:spcBef>
              </a:pPr>
              <a:r>
                <a:rPr lang="en-AU" sz="1050" dirty="0">
                  <a:solidFill>
                    <a:srgbClr val="FFFFFF"/>
                  </a:solidFill>
                  <a:latin typeface="Calibri"/>
                  <a:cs typeface="Calibri"/>
                </a:rPr>
                <a:t>our internal processes and roles to better serve the evolving needs of our community, fostering excellent communication, decision making,</a:t>
              </a:r>
            </a:p>
            <a:p>
              <a:pPr marL="12700" marR="5080" indent="43180">
                <a:lnSpc>
                  <a:spcPct val="101400"/>
                </a:lnSpc>
                <a:spcBef>
                  <a:spcPts val="75"/>
                </a:spcBef>
              </a:pPr>
              <a:r>
                <a:rPr lang="en-AU" sz="1050" dirty="0">
                  <a:solidFill>
                    <a:srgbClr val="FFFFFF"/>
                  </a:solidFill>
                  <a:latin typeface="Calibri"/>
                  <a:cs typeface="Calibri"/>
                </a:rPr>
                <a:t>and innovation.</a:t>
              </a:r>
            </a:p>
          </p:txBody>
        </p:sp>
      </p:grpSp>
      <p:sp>
        <p:nvSpPr>
          <p:cNvPr id="45" name="object 3">
            <a:extLst>
              <a:ext uri="{FF2B5EF4-FFF2-40B4-BE49-F238E27FC236}">
                <a16:creationId xmlns:a16="http://schemas.microsoft.com/office/drawing/2014/main" id="{DE733307-0352-BDC5-A872-3DA0CD69DF29}"/>
              </a:ext>
            </a:extLst>
          </p:cNvPr>
          <p:cNvSpPr txBox="1">
            <a:spLocks/>
          </p:cNvSpPr>
          <p:nvPr/>
        </p:nvSpPr>
        <p:spPr>
          <a:xfrm>
            <a:off x="499644" y="629627"/>
            <a:ext cx="6521450" cy="443711"/>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AU" sz="2800" spc="335" dirty="0">
                <a:solidFill>
                  <a:srgbClr val="004352"/>
                </a:solidFill>
              </a:rPr>
              <a:t>Strategic Plan 2024-2028 Overview </a:t>
            </a:r>
            <a:endParaRPr lang="en-AU" sz="2800" spc="409" dirty="0">
              <a:solidFill>
                <a:srgbClr val="004352"/>
              </a:solidFill>
            </a:endParaRPr>
          </a:p>
        </p:txBody>
      </p:sp>
      <p:grpSp>
        <p:nvGrpSpPr>
          <p:cNvPr id="46" name="Group 45">
            <a:extLst>
              <a:ext uri="{FF2B5EF4-FFF2-40B4-BE49-F238E27FC236}">
                <a16:creationId xmlns:a16="http://schemas.microsoft.com/office/drawing/2014/main" id="{3940BE86-63A7-1464-B6C0-C587FC9EC077}"/>
              </a:ext>
            </a:extLst>
          </p:cNvPr>
          <p:cNvGrpSpPr/>
          <p:nvPr/>
        </p:nvGrpSpPr>
        <p:grpSpPr>
          <a:xfrm>
            <a:off x="2621031" y="2262480"/>
            <a:ext cx="2192655" cy="3990339"/>
            <a:chOff x="1051430" y="2005983"/>
            <a:chExt cx="2192655" cy="3990339"/>
          </a:xfrm>
        </p:grpSpPr>
        <p:grpSp>
          <p:nvGrpSpPr>
            <p:cNvPr id="47" name="object 3">
              <a:extLst>
                <a:ext uri="{FF2B5EF4-FFF2-40B4-BE49-F238E27FC236}">
                  <a16:creationId xmlns:a16="http://schemas.microsoft.com/office/drawing/2014/main" id="{11FDDE09-5007-4FA9-436E-4DCE49CDB6AA}"/>
                </a:ext>
              </a:extLst>
            </p:cNvPr>
            <p:cNvGrpSpPr/>
            <p:nvPr/>
          </p:nvGrpSpPr>
          <p:grpSpPr>
            <a:xfrm>
              <a:off x="1051430" y="2005983"/>
              <a:ext cx="2192655" cy="3990339"/>
              <a:chOff x="1051430" y="2005983"/>
              <a:chExt cx="2192655" cy="3990339"/>
            </a:xfrm>
          </p:grpSpPr>
          <p:sp>
            <p:nvSpPr>
              <p:cNvPr id="50" name="object 5">
                <a:extLst>
                  <a:ext uri="{FF2B5EF4-FFF2-40B4-BE49-F238E27FC236}">
                    <a16:creationId xmlns:a16="http://schemas.microsoft.com/office/drawing/2014/main" id="{1F4A126A-93E6-6AE6-8852-2CC140712FA4}"/>
                  </a:ext>
                </a:extLst>
              </p:cNvPr>
              <p:cNvSpPr/>
              <p:nvPr/>
            </p:nvSpPr>
            <p:spPr>
              <a:xfrm>
                <a:off x="1051430" y="2054877"/>
                <a:ext cx="2192655" cy="3941445"/>
              </a:xfrm>
              <a:custGeom>
                <a:avLst/>
                <a:gdLst/>
                <a:ahLst/>
                <a:cxnLst/>
                <a:rect l="l" t="t" r="r" b="b"/>
                <a:pathLst>
                  <a:path w="2192655" h="3941445">
                    <a:moveTo>
                      <a:pt x="1827084" y="0"/>
                    </a:moveTo>
                    <a:lnTo>
                      <a:pt x="365426" y="0"/>
                    </a:lnTo>
                    <a:lnTo>
                      <a:pt x="319588" y="2847"/>
                    </a:lnTo>
                    <a:lnTo>
                      <a:pt x="275449" y="11160"/>
                    </a:lnTo>
                    <a:lnTo>
                      <a:pt x="233351" y="24597"/>
                    </a:lnTo>
                    <a:lnTo>
                      <a:pt x="193637" y="42815"/>
                    </a:lnTo>
                    <a:lnTo>
                      <a:pt x="156650" y="65472"/>
                    </a:lnTo>
                    <a:lnTo>
                      <a:pt x="122732" y="92225"/>
                    </a:lnTo>
                    <a:lnTo>
                      <a:pt x="92225" y="122732"/>
                    </a:lnTo>
                    <a:lnTo>
                      <a:pt x="65472" y="156650"/>
                    </a:lnTo>
                    <a:lnTo>
                      <a:pt x="42815" y="193638"/>
                    </a:lnTo>
                    <a:lnTo>
                      <a:pt x="24597" y="233351"/>
                    </a:lnTo>
                    <a:lnTo>
                      <a:pt x="11160" y="275449"/>
                    </a:lnTo>
                    <a:lnTo>
                      <a:pt x="2847" y="319588"/>
                    </a:lnTo>
                    <a:lnTo>
                      <a:pt x="0" y="365427"/>
                    </a:lnTo>
                    <a:lnTo>
                      <a:pt x="0" y="3575859"/>
                    </a:lnTo>
                    <a:lnTo>
                      <a:pt x="2847" y="3621697"/>
                    </a:lnTo>
                    <a:lnTo>
                      <a:pt x="11160" y="3665836"/>
                    </a:lnTo>
                    <a:lnTo>
                      <a:pt x="24597" y="3707934"/>
                    </a:lnTo>
                    <a:lnTo>
                      <a:pt x="42815" y="3747648"/>
                    </a:lnTo>
                    <a:lnTo>
                      <a:pt x="65472" y="3784635"/>
                    </a:lnTo>
                    <a:lnTo>
                      <a:pt x="92225" y="3818553"/>
                    </a:lnTo>
                    <a:lnTo>
                      <a:pt x="122732" y="3849060"/>
                    </a:lnTo>
                    <a:lnTo>
                      <a:pt x="156650" y="3875813"/>
                    </a:lnTo>
                    <a:lnTo>
                      <a:pt x="193637" y="3898470"/>
                    </a:lnTo>
                    <a:lnTo>
                      <a:pt x="233351" y="3916688"/>
                    </a:lnTo>
                    <a:lnTo>
                      <a:pt x="275449" y="3930125"/>
                    </a:lnTo>
                    <a:lnTo>
                      <a:pt x="319588" y="3938438"/>
                    </a:lnTo>
                    <a:lnTo>
                      <a:pt x="365426" y="3941285"/>
                    </a:lnTo>
                    <a:lnTo>
                      <a:pt x="1827084" y="3941285"/>
                    </a:lnTo>
                    <a:lnTo>
                      <a:pt x="1872923" y="3938438"/>
                    </a:lnTo>
                    <a:lnTo>
                      <a:pt x="1917062" y="3930125"/>
                    </a:lnTo>
                    <a:lnTo>
                      <a:pt x="1959160" y="3916688"/>
                    </a:lnTo>
                    <a:lnTo>
                      <a:pt x="1998874" y="3898470"/>
                    </a:lnTo>
                    <a:lnTo>
                      <a:pt x="2035861" y="3875813"/>
                    </a:lnTo>
                    <a:lnTo>
                      <a:pt x="2069779" y="3849060"/>
                    </a:lnTo>
                    <a:lnTo>
                      <a:pt x="2100286" y="3818553"/>
                    </a:lnTo>
                    <a:lnTo>
                      <a:pt x="2127039" y="3784635"/>
                    </a:lnTo>
                    <a:lnTo>
                      <a:pt x="2149696" y="3747648"/>
                    </a:lnTo>
                    <a:lnTo>
                      <a:pt x="2167914" y="3707934"/>
                    </a:lnTo>
                    <a:lnTo>
                      <a:pt x="2181351" y="3665836"/>
                    </a:lnTo>
                    <a:lnTo>
                      <a:pt x="2189665" y="3621697"/>
                    </a:lnTo>
                    <a:lnTo>
                      <a:pt x="2192512" y="3575859"/>
                    </a:lnTo>
                    <a:lnTo>
                      <a:pt x="2192512" y="365427"/>
                    </a:lnTo>
                    <a:lnTo>
                      <a:pt x="2189665" y="319588"/>
                    </a:lnTo>
                    <a:lnTo>
                      <a:pt x="2181351" y="275449"/>
                    </a:lnTo>
                    <a:lnTo>
                      <a:pt x="2167914" y="233351"/>
                    </a:lnTo>
                    <a:lnTo>
                      <a:pt x="2149696" y="193638"/>
                    </a:lnTo>
                    <a:lnTo>
                      <a:pt x="2127039" y="156650"/>
                    </a:lnTo>
                    <a:lnTo>
                      <a:pt x="2100286" y="122732"/>
                    </a:lnTo>
                    <a:lnTo>
                      <a:pt x="2069779" y="92225"/>
                    </a:lnTo>
                    <a:lnTo>
                      <a:pt x="2035861" y="65472"/>
                    </a:lnTo>
                    <a:lnTo>
                      <a:pt x="1998874" y="42815"/>
                    </a:lnTo>
                    <a:lnTo>
                      <a:pt x="1959160" y="24597"/>
                    </a:lnTo>
                    <a:lnTo>
                      <a:pt x="1917062" y="11160"/>
                    </a:lnTo>
                    <a:lnTo>
                      <a:pt x="1872923" y="2847"/>
                    </a:lnTo>
                    <a:lnTo>
                      <a:pt x="1827084" y="0"/>
                    </a:lnTo>
                    <a:close/>
                  </a:path>
                </a:pathLst>
              </a:custGeom>
              <a:solidFill>
                <a:srgbClr val="054653"/>
              </a:solidFill>
            </p:spPr>
            <p:txBody>
              <a:bodyPr wrap="square" lIns="0" tIns="0" rIns="0" bIns="0" rtlCol="0"/>
              <a:lstStyle/>
              <a:p>
                <a:endParaRPr dirty="0"/>
              </a:p>
            </p:txBody>
          </p:sp>
          <p:sp>
            <p:nvSpPr>
              <p:cNvPr id="51" name="object 6">
                <a:extLst>
                  <a:ext uri="{FF2B5EF4-FFF2-40B4-BE49-F238E27FC236}">
                    <a16:creationId xmlns:a16="http://schemas.microsoft.com/office/drawing/2014/main" id="{3FF3B190-A8FE-A1FF-BAFD-62E9DC545DF2}"/>
                  </a:ext>
                </a:extLst>
              </p:cNvPr>
              <p:cNvSpPr/>
              <p:nvPr/>
            </p:nvSpPr>
            <p:spPr>
              <a:xfrm>
                <a:off x="1051430" y="2054877"/>
                <a:ext cx="2192655" cy="3941445"/>
              </a:xfrm>
              <a:custGeom>
                <a:avLst/>
                <a:gdLst/>
                <a:ahLst/>
                <a:cxnLst/>
                <a:rect l="l" t="t" r="r" b="b"/>
                <a:pathLst>
                  <a:path w="2192655" h="3941445">
                    <a:moveTo>
                      <a:pt x="0" y="365426"/>
                    </a:moveTo>
                    <a:lnTo>
                      <a:pt x="2847" y="319588"/>
                    </a:lnTo>
                    <a:lnTo>
                      <a:pt x="11160" y="275449"/>
                    </a:lnTo>
                    <a:lnTo>
                      <a:pt x="24597" y="233351"/>
                    </a:lnTo>
                    <a:lnTo>
                      <a:pt x="42815" y="193637"/>
                    </a:lnTo>
                    <a:lnTo>
                      <a:pt x="65472" y="156650"/>
                    </a:lnTo>
                    <a:lnTo>
                      <a:pt x="92225" y="122732"/>
                    </a:lnTo>
                    <a:lnTo>
                      <a:pt x="122732" y="92225"/>
                    </a:lnTo>
                    <a:lnTo>
                      <a:pt x="156650" y="65472"/>
                    </a:lnTo>
                    <a:lnTo>
                      <a:pt x="193638" y="42815"/>
                    </a:lnTo>
                    <a:lnTo>
                      <a:pt x="233351" y="24597"/>
                    </a:lnTo>
                    <a:lnTo>
                      <a:pt x="275449" y="11160"/>
                    </a:lnTo>
                    <a:lnTo>
                      <a:pt x="319588" y="2847"/>
                    </a:lnTo>
                    <a:lnTo>
                      <a:pt x="365427" y="0"/>
                    </a:lnTo>
                    <a:lnTo>
                      <a:pt x="1827085" y="0"/>
                    </a:lnTo>
                    <a:lnTo>
                      <a:pt x="1872923" y="2847"/>
                    </a:lnTo>
                    <a:lnTo>
                      <a:pt x="1917062" y="11160"/>
                    </a:lnTo>
                    <a:lnTo>
                      <a:pt x="1959160" y="24597"/>
                    </a:lnTo>
                    <a:lnTo>
                      <a:pt x="1998874" y="42815"/>
                    </a:lnTo>
                    <a:lnTo>
                      <a:pt x="2035861" y="65472"/>
                    </a:lnTo>
                    <a:lnTo>
                      <a:pt x="2069779" y="92225"/>
                    </a:lnTo>
                    <a:lnTo>
                      <a:pt x="2100286" y="122732"/>
                    </a:lnTo>
                    <a:lnTo>
                      <a:pt x="2127039" y="156650"/>
                    </a:lnTo>
                    <a:lnTo>
                      <a:pt x="2149696" y="193637"/>
                    </a:lnTo>
                    <a:lnTo>
                      <a:pt x="2167914" y="233351"/>
                    </a:lnTo>
                    <a:lnTo>
                      <a:pt x="2181351" y="275449"/>
                    </a:lnTo>
                    <a:lnTo>
                      <a:pt x="2189664" y="319588"/>
                    </a:lnTo>
                    <a:lnTo>
                      <a:pt x="2192512" y="365426"/>
                    </a:lnTo>
                    <a:lnTo>
                      <a:pt x="2192512" y="3575859"/>
                    </a:lnTo>
                    <a:lnTo>
                      <a:pt x="2189664" y="3621697"/>
                    </a:lnTo>
                    <a:lnTo>
                      <a:pt x="2181351" y="3665836"/>
                    </a:lnTo>
                    <a:lnTo>
                      <a:pt x="2167914" y="3707934"/>
                    </a:lnTo>
                    <a:lnTo>
                      <a:pt x="2149696" y="3747648"/>
                    </a:lnTo>
                    <a:lnTo>
                      <a:pt x="2127039" y="3784635"/>
                    </a:lnTo>
                    <a:lnTo>
                      <a:pt x="2100286" y="3818553"/>
                    </a:lnTo>
                    <a:lnTo>
                      <a:pt x="2069779" y="3849060"/>
                    </a:lnTo>
                    <a:lnTo>
                      <a:pt x="2035861" y="3875813"/>
                    </a:lnTo>
                    <a:lnTo>
                      <a:pt x="1998874" y="3898470"/>
                    </a:lnTo>
                    <a:lnTo>
                      <a:pt x="1959160" y="3916688"/>
                    </a:lnTo>
                    <a:lnTo>
                      <a:pt x="1917062" y="3930125"/>
                    </a:lnTo>
                    <a:lnTo>
                      <a:pt x="1872923" y="3938438"/>
                    </a:lnTo>
                    <a:lnTo>
                      <a:pt x="1827085" y="3941286"/>
                    </a:lnTo>
                    <a:lnTo>
                      <a:pt x="365427" y="3941286"/>
                    </a:lnTo>
                    <a:lnTo>
                      <a:pt x="319588" y="3938438"/>
                    </a:lnTo>
                    <a:lnTo>
                      <a:pt x="275449" y="3930125"/>
                    </a:lnTo>
                    <a:lnTo>
                      <a:pt x="233351" y="3916688"/>
                    </a:lnTo>
                    <a:lnTo>
                      <a:pt x="193638" y="3898470"/>
                    </a:lnTo>
                    <a:lnTo>
                      <a:pt x="156650" y="3875813"/>
                    </a:lnTo>
                    <a:lnTo>
                      <a:pt x="122732" y="3849060"/>
                    </a:lnTo>
                    <a:lnTo>
                      <a:pt x="92225" y="3818553"/>
                    </a:lnTo>
                    <a:lnTo>
                      <a:pt x="65472" y="3784635"/>
                    </a:lnTo>
                    <a:lnTo>
                      <a:pt x="42815" y="3747648"/>
                    </a:lnTo>
                    <a:lnTo>
                      <a:pt x="24597" y="3707934"/>
                    </a:lnTo>
                    <a:lnTo>
                      <a:pt x="11160" y="3665836"/>
                    </a:lnTo>
                    <a:lnTo>
                      <a:pt x="2847" y="3621697"/>
                    </a:lnTo>
                    <a:lnTo>
                      <a:pt x="0" y="3575859"/>
                    </a:lnTo>
                    <a:lnTo>
                      <a:pt x="0" y="365426"/>
                    </a:lnTo>
                    <a:close/>
                  </a:path>
                </a:pathLst>
              </a:custGeom>
              <a:ln w="12700">
                <a:solidFill>
                  <a:srgbClr val="585D44"/>
                </a:solidFill>
              </a:ln>
            </p:spPr>
            <p:txBody>
              <a:bodyPr wrap="square" lIns="0" tIns="0" rIns="0" bIns="0" rtlCol="0"/>
              <a:lstStyle/>
              <a:p>
                <a:endParaRPr/>
              </a:p>
            </p:txBody>
          </p:sp>
          <p:pic>
            <p:nvPicPr>
              <p:cNvPr id="52" name="object 7">
                <a:extLst>
                  <a:ext uri="{FF2B5EF4-FFF2-40B4-BE49-F238E27FC236}">
                    <a16:creationId xmlns:a16="http://schemas.microsoft.com/office/drawing/2014/main" id="{1110F417-6840-AC32-D792-07B9E9AB04E9}"/>
                  </a:ext>
                </a:extLst>
              </p:cNvPr>
              <p:cNvPicPr/>
              <p:nvPr/>
            </p:nvPicPr>
            <p:blipFill>
              <a:blip r:embed="rId6" cstate="print"/>
              <a:stretch>
                <a:fillRect/>
              </a:stretch>
            </p:blipFill>
            <p:spPr>
              <a:xfrm>
                <a:off x="1335981" y="2005983"/>
                <a:ext cx="1661160" cy="1840991"/>
              </a:xfrm>
              <a:prstGeom prst="rect">
                <a:avLst/>
              </a:prstGeom>
            </p:spPr>
          </p:pic>
        </p:grpSp>
        <p:sp>
          <p:nvSpPr>
            <p:cNvPr id="48" name="object 9">
              <a:extLst>
                <a:ext uri="{FF2B5EF4-FFF2-40B4-BE49-F238E27FC236}">
                  <a16:creationId xmlns:a16="http://schemas.microsoft.com/office/drawing/2014/main" id="{4486B609-685A-5BEC-2221-C6EADC15005D}"/>
                </a:ext>
              </a:extLst>
            </p:cNvPr>
            <p:cNvSpPr txBox="1"/>
            <p:nvPr/>
          </p:nvSpPr>
          <p:spPr>
            <a:xfrm>
              <a:off x="1658008" y="2754657"/>
              <a:ext cx="1017106" cy="351378"/>
            </a:xfrm>
            <a:prstGeom prst="rect">
              <a:avLst/>
            </a:prstGeom>
          </p:spPr>
          <p:txBody>
            <a:bodyPr vert="horz" wrap="square" lIns="0" tIns="12700" rIns="0" bIns="0" rtlCol="0">
              <a:spAutoFit/>
            </a:bodyPr>
            <a:lstStyle/>
            <a:p>
              <a:pPr marL="12700" algn="ctr">
                <a:lnSpc>
                  <a:spcPct val="100000"/>
                </a:lnSpc>
                <a:spcBef>
                  <a:spcPts val="100"/>
                </a:spcBef>
              </a:pPr>
              <a:r>
                <a:rPr lang="en-AU" sz="1100" b="1" spc="-10" dirty="0">
                  <a:solidFill>
                    <a:srgbClr val="FFFFFF"/>
                  </a:solidFill>
                  <a:latin typeface="Calibri"/>
                  <a:cs typeface="Calibri"/>
                </a:rPr>
                <a:t>Service Growth and Expansion</a:t>
              </a:r>
            </a:p>
          </p:txBody>
        </p:sp>
        <p:sp>
          <p:nvSpPr>
            <p:cNvPr id="49" name="object 23">
              <a:extLst>
                <a:ext uri="{FF2B5EF4-FFF2-40B4-BE49-F238E27FC236}">
                  <a16:creationId xmlns:a16="http://schemas.microsoft.com/office/drawing/2014/main" id="{C76F85AC-4DE1-7656-779D-9DAD680D5DEC}"/>
                </a:ext>
              </a:extLst>
            </p:cNvPr>
            <p:cNvSpPr txBox="1"/>
            <p:nvPr/>
          </p:nvSpPr>
          <p:spPr>
            <a:xfrm>
              <a:off x="1113329" y="3778575"/>
              <a:ext cx="2089119" cy="2001061"/>
            </a:xfrm>
            <a:prstGeom prst="rect">
              <a:avLst/>
            </a:prstGeom>
          </p:spPr>
          <p:txBody>
            <a:bodyPr vert="horz" wrap="square" lIns="0" tIns="9525" rIns="0" bIns="0" rtlCol="0">
              <a:spAutoFit/>
            </a:bodyPr>
            <a:lstStyle/>
            <a:p>
              <a:pPr marL="12700" marR="5080" indent="43180">
                <a:lnSpc>
                  <a:spcPct val="101400"/>
                </a:lnSpc>
                <a:spcBef>
                  <a:spcPts val="75"/>
                </a:spcBef>
              </a:pPr>
              <a:r>
                <a:rPr lang="en-AU" sz="1050" dirty="0">
                  <a:solidFill>
                    <a:srgbClr val="FFFFFF"/>
                  </a:solidFill>
                  <a:latin typeface="Calibri"/>
                  <a:cs typeface="Calibri"/>
                </a:rPr>
                <a:t>Committed to addressing the diverse needs of our community, we plan to grow and expand our</a:t>
              </a:r>
            </a:p>
            <a:p>
              <a:pPr marL="12700" marR="5080" indent="43180">
                <a:lnSpc>
                  <a:spcPct val="101400"/>
                </a:lnSpc>
                <a:spcBef>
                  <a:spcPts val="75"/>
                </a:spcBef>
              </a:pPr>
              <a:r>
                <a:rPr lang="en-AU" sz="1050" dirty="0">
                  <a:solidFill>
                    <a:srgbClr val="FFFFFF"/>
                  </a:solidFill>
                  <a:latin typeface="Calibri"/>
                  <a:cs typeface="Calibri"/>
                </a:rPr>
                <a:t>service offerings. This expansion includes enhancing existing services and launching new initiatives in areas such as aged care,</a:t>
              </a:r>
            </a:p>
            <a:p>
              <a:pPr marL="12700" marR="5080" indent="43180">
                <a:lnSpc>
                  <a:spcPct val="101400"/>
                </a:lnSpc>
                <a:spcBef>
                  <a:spcPts val="75"/>
                </a:spcBef>
              </a:pPr>
              <a:r>
                <a:rPr lang="en-AU" sz="1050" dirty="0">
                  <a:solidFill>
                    <a:srgbClr val="FFFFFF"/>
                  </a:solidFill>
                  <a:latin typeface="Calibri"/>
                  <a:cs typeface="Calibri"/>
                </a:rPr>
                <a:t>childcare, crisis housing, and youth services. Our approach ensures culturally responsive, accessible, and community-</a:t>
              </a:r>
              <a:r>
                <a:rPr lang="en-AU" sz="1050" dirty="0" err="1">
                  <a:solidFill>
                    <a:srgbClr val="FFFFFF"/>
                  </a:solidFill>
                  <a:latin typeface="Calibri"/>
                  <a:cs typeface="Calibri"/>
                </a:rPr>
                <a:t>centered</a:t>
              </a:r>
              <a:endParaRPr lang="en-AU" sz="1050" dirty="0">
                <a:solidFill>
                  <a:srgbClr val="FFFFFF"/>
                </a:solidFill>
                <a:latin typeface="Calibri"/>
                <a:cs typeface="Calibri"/>
              </a:endParaRPr>
            </a:p>
            <a:p>
              <a:pPr marL="12700" marR="5080" indent="43180">
                <a:lnSpc>
                  <a:spcPct val="101400"/>
                </a:lnSpc>
                <a:spcBef>
                  <a:spcPts val="75"/>
                </a:spcBef>
              </a:pPr>
              <a:r>
                <a:rPr lang="en-AU" sz="1050" dirty="0">
                  <a:solidFill>
                    <a:srgbClr val="FFFFFF"/>
                  </a:solidFill>
                  <a:latin typeface="Calibri"/>
                  <a:cs typeface="Calibri"/>
                </a:rPr>
                <a:t>services.</a:t>
              </a:r>
            </a:p>
          </p:txBody>
        </p:sp>
      </p:grpSp>
      <p:grpSp>
        <p:nvGrpSpPr>
          <p:cNvPr id="53" name="Group 52">
            <a:extLst>
              <a:ext uri="{FF2B5EF4-FFF2-40B4-BE49-F238E27FC236}">
                <a16:creationId xmlns:a16="http://schemas.microsoft.com/office/drawing/2014/main" id="{FBCD1168-6AA9-4C5C-B42C-3A616F268C81}"/>
              </a:ext>
            </a:extLst>
          </p:cNvPr>
          <p:cNvGrpSpPr/>
          <p:nvPr/>
        </p:nvGrpSpPr>
        <p:grpSpPr>
          <a:xfrm>
            <a:off x="5015422" y="2238034"/>
            <a:ext cx="2192655" cy="3990339"/>
            <a:chOff x="1051430" y="2005983"/>
            <a:chExt cx="2192655" cy="3990339"/>
          </a:xfrm>
        </p:grpSpPr>
        <p:grpSp>
          <p:nvGrpSpPr>
            <p:cNvPr id="54" name="object 3">
              <a:extLst>
                <a:ext uri="{FF2B5EF4-FFF2-40B4-BE49-F238E27FC236}">
                  <a16:creationId xmlns:a16="http://schemas.microsoft.com/office/drawing/2014/main" id="{05733398-8064-38EC-7BFB-1B66150A7020}"/>
                </a:ext>
              </a:extLst>
            </p:cNvPr>
            <p:cNvGrpSpPr/>
            <p:nvPr/>
          </p:nvGrpSpPr>
          <p:grpSpPr>
            <a:xfrm>
              <a:off x="1051430" y="2005983"/>
              <a:ext cx="2192655" cy="3990339"/>
              <a:chOff x="1051430" y="2005983"/>
              <a:chExt cx="2192655" cy="3990339"/>
            </a:xfrm>
          </p:grpSpPr>
          <p:sp>
            <p:nvSpPr>
              <p:cNvPr id="57" name="object 5">
                <a:extLst>
                  <a:ext uri="{FF2B5EF4-FFF2-40B4-BE49-F238E27FC236}">
                    <a16:creationId xmlns:a16="http://schemas.microsoft.com/office/drawing/2014/main" id="{89EE533F-033E-2BDF-094C-A55E5649930F}"/>
                  </a:ext>
                </a:extLst>
              </p:cNvPr>
              <p:cNvSpPr/>
              <p:nvPr/>
            </p:nvSpPr>
            <p:spPr>
              <a:xfrm>
                <a:off x="1051430" y="2054877"/>
                <a:ext cx="2192655" cy="3941445"/>
              </a:xfrm>
              <a:custGeom>
                <a:avLst/>
                <a:gdLst/>
                <a:ahLst/>
                <a:cxnLst/>
                <a:rect l="l" t="t" r="r" b="b"/>
                <a:pathLst>
                  <a:path w="2192655" h="3941445">
                    <a:moveTo>
                      <a:pt x="1827084" y="0"/>
                    </a:moveTo>
                    <a:lnTo>
                      <a:pt x="365426" y="0"/>
                    </a:lnTo>
                    <a:lnTo>
                      <a:pt x="319588" y="2847"/>
                    </a:lnTo>
                    <a:lnTo>
                      <a:pt x="275449" y="11160"/>
                    </a:lnTo>
                    <a:lnTo>
                      <a:pt x="233351" y="24597"/>
                    </a:lnTo>
                    <a:lnTo>
                      <a:pt x="193637" y="42815"/>
                    </a:lnTo>
                    <a:lnTo>
                      <a:pt x="156650" y="65472"/>
                    </a:lnTo>
                    <a:lnTo>
                      <a:pt x="122732" y="92225"/>
                    </a:lnTo>
                    <a:lnTo>
                      <a:pt x="92225" y="122732"/>
                    </a:lnTo>
                    <a:lnTo>
                      <a:pt x="65472" y="156650"/>
                    </a:lnTo>
                    <a:lnTo>
                      <a:pt x="42815" y="193638"/>
                    </a:lnTo>
                    <a:lnTo>
                      <a:pt x="24597" y="233351"/>
                    </a:lnTo>
                    <a:lnTo>
                      <a:pt x="11160" y="275449"/>
                    </a:lnTo>
                    <a:lnTo>
                      <a:pt x="2847" y="319588"/>
                    </a:lnTo>
                    <a:lnTo>
                      <a:pt x="0" y="365427"/>
                    </a:lnTo>
                    <a:lnTo>
                      <a:pt x="0" y="3575859"/>
                    </a:lnTo>
                    <a:lnTo>
                      <a:pt x="2847" y="3621697"/>
                    </a:lnTo>
                    <a:lnTo>
                      <a:pt x="11160" y="3665836"/>
                    </a:lnTo>
                    <a:lnTo>
                      <a:pt x="24597" y="3707934"/>
                    </a:lnTo>
                    <a:lnTo>
                      <a:pt x="42815" y="3747648"/>
                    </a:lnTo>
                    <a:lnTo>
                      <a:pt x="65472" y="3784635"/>
                    </a:lnTo>
                    <a:lnTo>
                      <a:pt x="92225" y="3818553"/>
                    </a:lnTo>
                    <a:lnTo>
                      <a:pt x="122732" y="3849060"/>
                    </a:lnTo>
                    <a:lnTo>
                      <a:pt x="156650" y="3875813"/>
                    </a:lnTo>
                    <a:lnTo>
                      <a:pt x="193637" y="3898470"/>
                    </a:lnTo>
                    <a:lnTo>
                      <a:pt x="233351" y="3916688"/>
                    </a:lnTo>
                    <a:lnTo>
                      <a:pt x="275449" y="3930125"/>
                    </a:lnTo>
                    <a:lnTo>
                      <a:pt x="319588" y="3938438"/>
                    </a:lnTo>
                    <a:lnTo>
                      <a:pt x="365426" y="3941285"/>
                    </a:lnTo>
                    <a:lnTo>
                      <a:pt x="1827084" y="3941285"/>
                    </a:lnTo>
                    <a:lnTo>
                      <a:pt x="1872923" y="3938438"/>
                    </a:lnTo>
                    <a:lnTo>
                      <a:pt x="1917062" y="3930125"/>
                    </a:lnTo>
                    <a:lnTo>
                      <a:pt x="1959160" y="3916688"/>
                    </a:lnTo>
                    <a:lnTo>
                      <a:pt x="1998874" y="3898470"/>
                    </a:lnTo>
                    <a:lnTo>
                      <a:pt x="2035861" y="3875813"/>
                    </a:lnTo>
                    <a:lnTo>
                      <a:pt x="2069779" y="3849060"/>
                    </a:lnTo>
                    <a:lnTo>
                      <a:pt x="2100286" y="3818553"/>
                    </a:lnTo>
                    <a:lnTo>
                      <a:pt x="2127039" y="3784635"/>
                    </a:lnTo>
                    <a:lnTo>
                      <a:pt x="2149696" y="3747648"/>
                    </a:lnTo>
                    <a:lnTo>
                      <a:pt x="2167914" y="3707934"/>
                    </a:lnTo>
                    <a:lnTo>
                      <a:pt x="2181351" y="3665836"/>
                    </a:lnTo>
                    <a:lnTo>
                      <a:pt x="2189665" y="3621697"/>
                    </a:lnTo>
                    <a:lnTo>
                      <a:pt x="2192512" y="3575859"/>
                    </a:lnTo>
                    <a:lnTo>
                      <a:pt x="2192512" y="365427"/>
                    </a:lnTo>
                    <a:lnTo>
                      <a:pt x="2189665" y="319588"/>
                    </a:lnTo>
                    <a:lnTo>
                      <a:pt x="2181351" y="275449"/>
                    </a:lnTo>
                    <a:lnTo>
                      <a:pt x="2167914" y="233351"/>
                    </a:lnTo>
                    <a:lnTo>
                      <a:pt x="2149696" y="193638"/>
                    </a:lnTo>
                    <a:lnTo>
                      <a:pt x="2127039" y="156650"/>
                    </a:lnTo>
                    <a:lnTo>
                      <a:pt x="2100286" y="122732"/>
                    </a:lnTo>
                    <a:lnTo>
                      <a:pt x="2069779" y="92225"/>
                    </a:lnTo>
                    <a:lnTo>
                      <a:pt x="2035861" y="65472"/>
                    </a:lnTo>
                    <a:lnTo>
                      <a:pt x="1998874" y="42815"/>
                    </a:lnTo>
                    <a:lnTo>
                      <a:pt x="1959160" y="24597"/>
                    </a:lnTo>
                    <a:lnTo>
                      <a:pt x="1917062" y="11160"/>
                    </a:lnTo>
                    <a:lnTo>
                      <a:pt x="1872923" y="2847"/>
                    </a:lnTo>
                    <a:lnTo>
                      <a:pt x="1827084" y="0"/>
                    </a:lnTo>
                    <a:close/>
                  </a:path>
                </a:pathLst>
              </a:custGeom>
              <a:solidFill>
                <a:srgbClr val="054653"/>
              </a:solidFill>
            </p:spPr>
            <p:txBody>
              <a:bodyPr wrap="square" lIns="0" tIns="0" rIns="0" bIns="0" rtlCol="0"/>
              <a:lstStyle/>
              <a:p>
                <a:endParaRPr/>
              </a:p>
            </p:txBody>
          </p:sp>
          <p:sp>
            <p:nvSpPr>
              <p:cNvPr id="58" name="object 6">
                <a:extLst>
                  <a:ext uri="{FF2B5EF4-FFF2-40B4-BE49-F238E27FC236}">
                    <a16:creationId xmlns:a16="http://schemas.microsoft.com/office/drawing/2014/main" id="{B6A26AE8-A28F-72D3-9261-8A273BE0999F}"/>
                  </a:ext>
                </a:extLst>
              </p:cNvPr>
              <p:cNvSpPr/>
              <p:nvPr/>
            </p:nvSpPr>
            <p:spPr>
              <a:xfrm>
                <a:off x="1051430" y="2054877"/>
                <a:ext cx="2192655" cy="3941445"/>
              </a:xfrm>
              <a:custGeom>
                <a:avLst/>
                <a:gdLst/>
                <a:ahLst/>
                <a:cxnLst/>
                <a:rect l="l" t="t" r="r" b="b"/>
                <a:pathLst>
                  <a:path w="2192655" h="3941445">
                    <a:moveTo>
                      <a:pt x="0" y="365426"/>
                    </a:moveTo>
                    <a:lnTo>
                      <a:pt x="2847" y="319588"/>
                    </a:lnTo>
                    <a:lnTo>
                      <a:pt x="11160" y="275449"/>
                    </a:lnTo>
                    <a:lnTo>
                      <a:pt x="24597" y="233351"/>
                    </a:lnTo>
                    <a:lnTo>
                      <a:pt x="42815" y="193637"/>
                    </a:lnTo>
                    <a:lnTo>
                      <a:pt x="65472" y="156650"/>
                    </a:lnTo>
                    <a:lnTo>
                      <a:pt x="92225" y="122732"/>
                    </a:lnTo>
                    <a:lnTo>
                      <a:pt x="122732" y="92225"/>
                    </a:lnTo>
                    <a:lnTo>
                      <a:pt x="156650" y="65472"/>
                    </a:lnTo>
                    <a:lnTo>
                      <a:pt x="193638" y="42815"/>
                    </a:lnTo>
                    <a:lnTo>
                      <a:pt x="233351" y="24597"/>
                    </a:lnTo>
                    <a:lnTo>
                      <a:pt x="275449" y="11160"/>
                    </a:lnTo>
                    <a:lnTo>
                      <a:pt x="319588" y="2847"/>
                    </a:lnTo>
                    <a:lnTo>
                      <a:pt x="365427" y="0"/>
                    </a:lnTo>
                    <a:lnTo>
                      <a:pt x="1827085" y="0"/>
                    </a:lnTo>
                    <a:lnTo>
                      <a:pt x="1872923" y="2847"/>
                    </a:lnTo>
                    <a:lnTo>
                      <a:pt x="1917062" y="11160"/>
                    </a:lnTo>
                    <a:lnTo>
                      <a:pt x="1959160" y="24597"/>
                    </a:lnTo>
                    <a:lnTo>
                      <a:pt x="1998874" y="42815"/>
                    </a:lnTo>
                    <a:lnTo>
                      <a:pt x="2035861" y="65472"/>
                    </a:lnTo>
                    <a:lnTo>
                      <a:pt x="2069779" y="92225"/>
                    </a:lnTo>
                    <a:lnTo>
                      <a:pt x="2100286" y="122732"/>
                    </a:lnTo>
                    <a:lnTo>
                      <a:pt x="2127039" y="156650"/>
                    </a:lnTo>
                    <a:lnTo>
                      <a:pt x="2149696" y="193637"/>
                    </a:lnTo>
                    <a:lnTo>
                      <a:pt x="2167914" y="233351"/>
                    </a:lnTo>
                    <a:lnTo>
                      <a:pt x="2181351" y="275449"/>
                    </a:lnTo>
                    <a:lnTo>
                      <a:pt x="2189664" y="319588"/>
                    </a:lnTo>
                    <a:lnTo>
                      <a:pt x="2192512" y="365426"/>
                    </a:lnTo>
                    <a:lnTo>
                      <a:pt x="2192512" y="3575859"/>
                    </a:lnTo>
                    <a:lnTo>
                      <a:pt x="2189664" y="3621697"/>
                    </a:lnTo>
                    <a:lnTo>
                      <a:pt x="2181351" y="3665836"/>
                    </a:lnTo>
                    <a:lnTo>
                      <a:pt x="2167914" y="3707934"/>
                    </a:lnTo>
                    <a:lnTo>
                      <a:pt x="2149696" y="3747648"/>
                    </a:lnTo>
                    <a:lnTo>
                      <a:pt x="2127039" y="3784635"/>
                    </a:lnTo>
                    <a:lnTo>
                      <a:pt x="2100286" y="3818553"/>
                    </a:lnTo>
                    <a:lnTo>
                      <a:pt x="2069779" y="3849060"/>
                    </a:lnTo>
                    <a:lnTo>
                      <a:pt x="2035861" y="3875813"/>
                    </a:lnTo>
                    <a:lnTo>
                      <a:pt x="1998874" y="3898470"/>
                    </a:lnTo>
                    <a:lnTo>
                      <a:pt x="1959160" y="3916688"/>
                    </a:lnTo>
                    <a:lnTo>
                      <a:pt x="1917062" y="3930125"/>
                    </a:lnTo>
                    <a:lnTo>
                      <a:pt x="1872923" y="3938438"/>
                    </a:lnTo>
                    <a:lnTo>
                      <a:pt x="1827085" y="3941286"/>
                    </a:lnTo>
                    <a:lnTo>
                      <a:pt x="365427" y="3941286"/>
                    </a:lnTo>
                    <a:lnTo>
                      <a:pt x="319588" y="3938438"/>
                    </a:lnTo>
                    <a:lnTo>
                      <a:pt x="275449" y="3930125"/>
                    </a:lnTo>
                    <a:lnTo>
                      <a:pt x="233351" y="3916688"/>
                    </a:lnTo>
                    <a:lnTo>
                      <a:pt x="193638" y="3898470"/>
                    </a:lnTo>
                    <a:lnTo>
                      <a:pt x="156650" y="3875813"/>
                    </a:lnTo>
                    <a:lnTo>
                      <a:pt x="122732" y="3849060"/>
                    </a:lnTo>
                    <a:lnTo>
                      <a:pt x="92225" y="3818553"/>
                    </a:lnTo>
                    <a:lnTo>
                      <a:pt x="65472" y="3784635"/>
                    </a:lnTo>
                    <a:lnTo>
                      <a:pt x="42815" y="3747648"/>
                    </a:lnTo>
                    <a:lnTo>
                      <a:pt x="24597" y="3707934"/>
                    </a:lnTo>
                    <a:lnTo>
                      <a:pt x="11160" y="3665836"/>
                    </a:lnTo>
                    <a:lnTo>
                      <a:pt x="2847" y="3621697"/>
                    </a:lnTo>
                    <a:lnTo>
                      <a:pt x="0" y="3575859"/>
                    </a:lnTo>
                    <a:lnTo>
                      <a:pt x="0" y="365426"/>
                    </a:lnTo>
                    <a:close/>
                  </a:path>
                </a:pathLst>
              </a:custGeom>
              <a:ln w="12700">
                <a:solidFill>
                  <a:srgbClr val="585D44"/>
                </a:solidFill>
              </a:ln>
            </p:spPr>
            <p:txBody>
              <a:bodyPr wrap="square" lIns="0" tIns="0" rIns="0" bIns="0" rtlCol="0"/>
              <a:lstStyle/>
              <a:p>
                <a:endParaRPr/>
              </a:p>
            </p:txBody>
          </p:sp>
          <p:pic>
            <p:nvPicPr>
              <p:cNvPr id="59" name="object 7">
                <a:extLst>
                  <a:ext uri="{FF2B5EF4-FFF2-40B4-BE49-F238E27FC236}">
                    <a16:creationId xmlns:a16="http://schemas.microsoft.com/office/drawing/2014/main" id="{4A2FAD18-ED10-83E8-B43A-7597DA11629F}"/>
                  </a:ext>
                </a:extLst>
              </p:cNvPr>
              <p:cNvPicPr/>
              <p:nvPr/>
            </p:nvPicPr>
            <p:blipFill>
              <a:blip r:embed="rId6" cstate="print"/>
              <a:stretch>
                <a:fillRect/>
              </a:stretch>
            </p:blipFill>
            <p:spPr>
              <a:xfrm>
                <a:off x="1335981" y="2005983"/>
                <a:ext cx="1661160" cy="1840991"/>
              </a:xfrm>
              <a:prstGeom prst="rect">
                <a:avLst/>
              </a:prstGeom>
            </p:spPr>
          </p:pic>
        </p:grpSp>
        <p:sp>
          <p:nvSpPr>
            <p:cNvPr id="55" name="object 9">
              <a:extLst>
                <a:ext uri="{FF2B5EF4-FFF2-40B4-BE49-F238E27FC236}">
                  <a16:creationId xmlns:a16="http://schemas.microsoft.com/office/drawing/2014/main" id="{30EEA68F-8F2D-BBA1-9E37-65557F489F89}"/>
                </a:ext>
              </a:extLst>
            </p:cNvPr>
            <p:cNvSpPr txBox="1"/>
            <p:nvPr/>
          </p:nvSpPr>
          <p:spPr>
            <a:xfrm>
              <a:off x="1751008" y="2569749"/>
              <a:ext cx="799923" cy="659155"/>
            </a:xfrm>
            <a:prstGeom prst="rect">
              <a:avLst/>
            </a:prstGeom>
          </p:spPr>
          <p:txBody>
            <a:bodyPr vert="horz" wrap="square" lIns="0" tIns="12700" rIns="0" bIns="0" rtlCol="0">
              <a:spAutoFit/>
            </a:bodyPr>
            <a:lstStyle/>
            <a:p>
              <a:pPr marL="12700" algn="ctr">
                <a:lnSpc>
                  <a:spcPct val="100000"/>
                </a:lnSpc>
                <a:spcBef>
                  <a:spcPts val="100"/>
                </a:spcBef>
              </a:pPr>
              <a:r>
                <a:rPr lang="en-AU" sz="1050" b="1" spc="-10" dirty="0">
                  <a:solidFill>
                    <a:srgbClr val="FFFFFF"/>
                  </a:solidFill>
                  <a:latin typeface="Calibri"/>
                  <a:cs typeface="Calibri"/>
                </a:rPr>
                <a:t>Vertical Integration and Financial Sustainability</a:t>
              </a:r>
            </a:p>
          </p:txBody>
        </p:sp>
        <p:sp>
          <p:nvSpPr>
            <p:cNvPr id="56" name="object 23">
              <a:extLst>
                <a:ext uri="{FF2B5EF4-FFF2-40B4-BE49-F238E27FC236}">
                  <a16:creationId xmlns:a16="http://schemas.microsoft.com/office/drawing/2014/main" id="{4FBC8734-908A-8538-0885-4D787CE405E1}"/>
                </a:ext>
              </a:extLst>
            </p:cNvPr>
            <p:cNvSpPr txBox="1"/>
            <p:nvPr/>
          </p:nvSpPr>
          <p:spPr>
            <a:xfrm>
              <a:off x="1113329" y="3778575"/>
              <a:ext cx="2089119" cy="2001061"/>
            </a:xfrm>
            <a:prstGeom prst="rect">
              <a:avLst/>
            </a:prstGeom>
          </p:spPr>
          <p:txBody>
            <a:bodyPr vert="horz" wrap="square" lIns="0" tIns="9525" rIns="0" bIns="0" rtlCol="0">
              <a:spAutoFit/>
            </a:bodyPr>
            <a:lstStyle/>
            <a:p>
              <a:pPr marL="12700" marR="5080" indent="43180">
                <a:lnSpc>
                  <a:spcPct val="101400"/>
                </a:lnSpc>
                <a:spcBef>
                  <a:spcPts val="75"/>
                </a:spcBef>
              </a:pPr>
              <a:r>
                <a:rPr lang="en-AU" sz="1050" dirty="0">
                  <a:solidFill>
                    <a:srgbClr val="FFFFFF"/>
                  </a:solidFill>
                  <a:latin typeface="Calibri"/>
                  <a:cs typeface="Calibri"/>
                </a:rPr>
                <a:t>In pursuit of financial autonomy and reduced reliance on government funding,</a:t>
              </a:r>
            </a:p>
            <a:p>
              <a:pPr marL="12700" marR="5080" indent="43180">
                <a:lnSpc>
                  <a:spcPct val="101400"/>
                </a:lnSpc>
                <a:spcBef>
                  <a:spcPts val="75"/>
                </a:spcBef>
              </a:pPr>
              <a:r>
                <a:rPr lang="en-AU" sz="1050" dirty="0">
                  <a:solidFill>
                    <a:srgbClr val="FFFFFF"/>
                  </a:solidFill>
                  <a:latin typeface="Calibri"/>
                  <a:cs typeface="Calibri"/>
                </a:rPr>
                <a:t>we will explore strategic vertical integration opportunities. By leveraging our assets and capabilities, we aim to create new revenue</a:t>
              </a:r>
            </a:p>
            <a:p>
              <a:pPr marL="12700" marR="5080" indent="43180">
                <a:lnSpc>
                  <a:spcPct val="101400"/>
                </a:lnSpc>
                <a:spcBef>
                  <a:spcPts val="75"/>
                </a:spcBef>
              </a:pPr>
              <a:r>
                <a:rPr lang="en-AU" sz="1050" dirty="0">
                  <a:solidFill>
                    <a:srgbClr val="FFFFFF"/>
                  </a:solidFill>
                  <a:latin typeface="Calibri"/>
                  <a:cs typeface="Calibri"/>
                </a:rPr>
                <a:t>streams through culturally responsive social enterprise. This goal features our commitment to long-term financial sustainability and</a:t>
              </a:r>
            </a:p>
            <a:p>
              <a:pPr marL="12700" marR="5080" indent="43180">
                <a:lnSpc>
                  <a:spcPct val="101400"/>
                </a:lnSpc>
                <a:spcBef>
                  <a:spcPts val="75"/>
                </a:spcBef>
              </a:pPr>
              <a:r>
                <a:rPr lang="en-AU" sz="1050" dirty="0">
                  <a:solidFill>
                    <a:srgbClr val="FFFFFF"/>
                  </a:solidFill>
                  <a:latin typeface="Calibri"/>
                  <a:cs typeface="Calibri"/>
                </a:rPr>
                <a:t>service continuity.</a:t>
              </a:r>
            </a:p>
          </p:txBody>
        </p:sp>
      </p:grpSp>
      <p:grpSp>
        <p:nvGrpSpPr>
          <p:cNvPr id="60" name="Group 59">
            <a:extLst>
              <a:ext uri="{FF2B5EF4-FFF2-40B4-BE49-F238E27FC236}">
                <a16:creationId xmlns:a16="http://schemas.microsoft.com/office/drawing/2014/main" id="{DFBF2A20-205D-D6E4-D6B2-22063B71BEF6}"/>
              </a:ext>
            </a:extLst>
          </p:cNvPr>
          <p:cNvGrpSpPr/>
          <p:nvPr/>
        </p:nvGrpSpPr>
        <p:grpSpPr>
          <a:xfrm>
            <a:off x="7421280" y="2274061"/>
            <a:ext cx="2192655" cy="3990339"/>
            <a:chOff x="1051430" y="2005983"/>
            <a:chExt cx="2192655" cy="3990339"/>
          </a:xfrm>
        </p:grpSpPr>
        <p:grpSp>
          <p:nvGrpSpPr>
            <p:cNvPr id="61" name="object 3">
              <a:extLst>
                <a:ext uri="{FF2B5EF4-FFF2-40B4-BE49-F238E27FC236}">
                  <a16:creationId xmlns:a16="http://schemas.microsoft.com/office/drawing/2014/main" id="{7CF0E80E-5E27-4A14-139A-42AD3A27544F}"/>
                </a:ext>
              </a:extLst>
            </p:cNvPr>
            <p:cNvGrpSpPr/>
            <p:nvPr/>
          </p:nvGrpSpPr>
          <p:grpSpPr>
            <a:xfrm>
              <a:off x="1051430" y="2005983"/>
              <a:ext cx="2192655" cy="3990339"/>
              <a:chOff x="1051430" y="2005983"/>
              <a:chExt cx="2192655" cy="3990339"/>
            </a:xfrm>
          </p:grpSpPr>
          <p:sp>
            <p:nvSpPr>
              <p:cNvPr id="64" name="object 5">
                <a:extLst>
                  <a:ext uri="{FF2B5EF4-FFF2-40B4-BE49-F238E27FC236}">
                    <a16:creationId xmlns:a16="http://schemas.microsoft.com/office/drawing/2014/main" id="{CD7C245D-38DC-C80B-8683-7D766032B71A}"/>
                  </a:ext>
                </a:extLst>
              </p:cNvPr>
              <p:cNvSpPr/>
              <p:nvPr/>
            </p:nvSpPr>
            <p:spPr>
              <a:xfrm>
                <a:off x="1051430" y="2054877"/>
                <a:ext cx="2192655" cy="3941445"/>
              </a:xfrm>
              <a:custGeom>
                <a:avLst/>
                <a:gdLst/>
                <a:ahLst/>
                <a:cxnLst/>
                <a:rect l="l" t="t" r="r" b="b"/>
                <a:pathLst>
                  <a:path w="2192655" h="3941445">
                    <a:moveTo>
                      <a:pt x="1827084" y="0"/>
                    </a:moveTo>
                    <a:lnTo>
                      <a:pt x="365426" y="0"/>
                    </a:lnTo>
                    <a:lnTo>
                      <a:pt x="319588" y="2847"/>
                    </a:lnTo>
                    <a:lnTo>
                      <a:pt x="275449" y="11160"/>
                    </a:lnTo>
                    <a:lnTo>
                      <a:pt x="233351" y="24597"/>
                    </a:lnTo>
                    <a:lnTo>
                      <a:pt x="193637" y="42815"/>
                    </a:lnTo>
                    <a:lnTo>
                      <a:pt x="156650" y="65472"/>
                    </a:lnTo>
                    <a:lnTo>
                      <a:pt x="122732" y="92225"/>
                    </a:lnTo>
                    <a:lnTo>
                      <a:pt x="92225" y="122732"/>
                    </a:lnTo>
                    <a:lnTo>
                      <a:pt x="65472" y="156650"/>
                    </a:lnTo>
                    <a:lnTo>
                      <a:pt x="42815" y="193638"/>
                    </a:lnTo>
                    <a:lnTo>
                      <a:pt x="24597" y="233351"/>
                    </a:lnTo>
                    <a:lnTo>
                      <a:pt x="11160" y="275449"/>
                    </a:lnTo>
                    <a:lnTo>
                      <a:pt x="2847" y="319588"/>
                    </a:lnTo>
                    <a:lnTo>
                      <a:pt x="0" y="365427"/>
                    </a:lnTo>
                    <a:lnTo>
                      <a:pt x="0" y="3575859"/>
                    </a:lnTo>
                    <a:lnTo>
                      <a:pt x="2847" y="3621697"/>
                    </a:lnTo>
                    <a:lnTo>
                      <a:pt x="11160" y="3665836"/>
                    </a:lnTo>
                    <a:lnTo>
                      <a:pt x="24597" y="3707934"/>
                    </a:lnTo>
                    <a:lnTo>
                      <a:pt x="42815" y="3747648"/>
                    </a:lnTo>
                    <a:lnTo>
                      <a:pt x="65472" y="3784635"/>
                    </a:lnTo>
                    <a:lnTo>
                      <a:pt x="92225" y="3818553"/>
                    </a:lnTo>
                    <a:lnTo>
                      <a:pt x="122732" y="3849060"/>
                    </a:lnTo>
                    <a:lnTo>
                      <a:pt x="156650" y="3875813"/>
                    </a:lnTo>
                    <a:lnTo>
                      <a:pt x="193637" y="3898470"/>
                    </a:lnTo>
                    <a:lnTo>
                      <a:pt x="233351" y="3916688"/>
                    </a:lnTo>
                    <a:lnTo>
                      <a:pt x="275449" y="3930125"/>
                    </a:lnTo>
                    <a:lnTo>
                      <a:pt x="319588" y="3938438"/>
                    </a:lnTo>
                    <a:lnTo>
                      <a:pt x="365426" y="3941285"/>
                    </a:lnTo>
                    <a:lnTo>
                      <a:pt x="1827084" y="3941285"/>
                    </a:lnTo>
                    <a:lnTo>
                      <a:pt x="1872923" y="3938438"/>
                    </a:lnTo>
                    <a:lnTo>
                      <a:pt x="1917062" y="3930125"/>
                    </a:lnTo>
                    <a:lnTo>
                      <a:pt x="1959160" y="3916688"/>
                    </a:lnTo>
                    <a:lnTo>
                      <a:pt x="1998874" y="3898470"/>
                    </a:lnTo>
                    <a:lnTo>
                      <a:pt x="2035861" y="3875813"/>
                    </a:lnTo>
                    <a:lnTo>
                      <a:pt x="2069779" y="3849060"/>
                    </a:lnTo>
                    <a:lnTo>
                      <a:pt x="2100286" y="3818553"/>
                    </a:lnTo>
                    <a:lnTo>
                      <a:pt x="2127039" y="3784635"/>
                    </a:lnTo>
                    <a:lnTo>
                      <a:pt x="2149696" y="3747648"/>
                    </a:lnTo>
                    <a:lnTo>
                      <a:pt x="2167914" y="3707934"/>
                    </a:lnTo>
                    <a:lnTo>
                      <a:pt x="2181351" y="3665836"/>
                    </a:lnTo>
                    <a:lnTo>
                      <a:pt x="2189665" y="3621697"/>
                    </a:lnTo>
                    <a:lnTo>
                      <a:pt x="2192512" y="3575859"/>
                    </a:lnTo>
                    <a:lnTo>
                      <a:pt x="2192512" y="365427"/>
                    </a:lnTo>
                    <a:lnTo>
                      <a:pt x="2189665" y="319588"/>
                    </a:lnTo>
                    <a:lnTo>
                      <a:pt x="2181351" y="275449"/>
                    </a:lnTo>
                    <a:lnTo>
                      <a:pt x="2167914" y="233351"/>
                    </a:lnTo>
                    <a:lnTo>
                      <a:pt x="2149696" y="193638"/>
                    </a:lnTo>
                    <a:lnTo>
                      <a:pt x="2127039" y="156650"/>
                    </a:lnTo>
                    <a:lnTo>
                      <a:pt x="2100286" y="122732"/>
                    </a:lnTo>
                    <a:lnTo>
                      <a:pt x="2069779" y="92225"/>
                    </a:lnTo>
                    <a:lnTo>
                      <a:pt x="2035861" y="65472"/>
                    </a:lnTo>
                    <a:lnTo>
                      <a:pt x="1998874" y="42815"/>
                    </a:lnTo>
                    <a:lnTo>
                      <a:pt x="1959160" y="24597"/>
                    </a:lnTo>
                    <a:lnTo>
                      <a:pt x="1917062" y="11160"/>
                    </a:lnTo>
                    <a:lnTo>
                      <a:pt x="1872923" y="2847"/>
                    </a:lnTo>
                    <a:lnTo>
                      <a:pt x="1827084" y="0"/>
                    </a:lnTo>
                    <a:close/>
                  </a:path>
                </a:pathLst>
              </a:custGeom>
              <a:solidFill>
                <a:srgbClr val="054653"/>
              </a:solidFill>
            </p:spPr>
            <p:txBody>
              <a:bodyPr wrap="square" lIns="0" tIns="0" rIns="0" bIns="0" rtlCol="0"/>
              <a:lstStyle/>
              <a:p>
                <a:endParaRPr/>
              </a:p>
            </p:txBody>
          </p:sp>
          <p:sp>
            <p:nvSpPr>
              <p:cNvPr id="65" name="object 6">
                <a:extLst>
                  <a:ext uri="{FF2B5EF4-FFF2-40B4-BE49-F238E27FC236}">
                    <a16:creationId xmlns:a16="http://schemas.microsoft.com/office/drawing/2014/main" id="{2B9BADDE-1412-219C-9307-4AB6AD19950C}"/>
                  </a:ext>
                </a:extLst>
              </p:cNvPr>
              <p:cNvSpPr/>
              <p:nvPr/>
            </p:nvSpPr>
            <p:spPr>
              <a:xfrm>
                <a:off x="1051430" y="2054877"/>
                <a:ext cx="2192655" cy="3941445"/>
              </a:xfrm>
              <a:custGeom>
                <a:avLst/>
                <a:gdLst/>
                <a:ahLst/>
                <a:cxnLst/>
                <a:rect l="l" t="t" r="r" b="b"/>
                <a:pathLst>
                  <a:path w="2192655" h="3941445">
                    <a:moveTo>
                      <a:pt x="0" y="365426"/>
                    </a:moveTo>
                    <a:lnTo>
                      <a:pt x="2847" y="319588"/>
                    </a:lnTo>
                    <a:lnTo>
                      <a:pt x="11160" y="275449"/>
                    </a:lnTo>
                    <a:lnTo>
                      <a:pt x="24597" y="233351"/>
                    </a:lnTo>
                    <a:lnTo>
                      <a:pt x="42815" y="193637"/>
                    </a:lnTo>
                    <a:lnTo>
                      <a:pt x="65472" y="156650"/>
                    </a:lnTo>
                    <a:lnTo>
                      <a:pt x="92225" y="122732"/>
                    </a:lnTo>
                    <a:lnTo>
                      <a:pt x="122732" y="92225"/>
                    </a:lnTo>
                    <a:lnTo>
                      <a:pt x="156650" y="65472"/>
                    </a:lnTo>
                    <a:lnTo>
                      <a:pt x="193638" y="42815"/>
                    </a:lnTo>
                    <a:lnTo>
                      <a:pt x="233351" y="24597"/>
                    </a:lnTo>
                    <a:lnTo>
                      <a:pt x="275449" y="11160"/>
                    </a:lnTo>
                    <a:lnTo>
                      <a:pt x="319588" y="2847"/>
                    </a:lnTo>
                    <a:lnTo>
                      <a:pt x="365427" y="0"/>
                    </a:lnTo>
                    <a:lnTo>
                      <a:pt x="1827085" y="0"/>
                    </a:lnTo>
                    <a:lnTo>
                      <a:pt x="1872923" y="2847"/>
                    </a:lnTo>
                    <a:lnTo>
                      <a:pt x="1917062" y="11160"/>
                    </a:lnTo>
                    <a:lnTo>
                      <a:pt x="1959160" y="24597"/>
                    </a:lnTo>
                    <a:lnTo>
                      <a:pt x="1998874" y="42815"/>
                    </a:lnTo>
                    <a:lnTo>
                      <a:pt x="2035861" y="65472"/>
                    </a:lnTo>
                    <a:lnTo>
                      <a:pt x="2069779" y="92225"/>
                    </a:lnTo>
                    <a:lnTo>
                      <a:pt x="2100286" y="122732"/>
                    </a:lnTo>
                    <a:lnTo>
                      <a:pt x="2127039" y="156650"/>
                    </a:lnTo>
                    <a:lnTo>
                      <a:pt x="2149696" y="193637"/>
                    </a:lnTo>
                    <a:lnTo>
                      <a:pt x="2167914" y="233351"/>
                    </a:lnTo>
                    <a:lnTo>
                      <a:pt x="2181351" y="275449"/>
                    </a:lnTo>
                    <a:lnTo>
                      <a:pt x="2189664" y="319588"/>
                    </a:lnTo>
                    <a:lnTo>
                      <a:pt x="2192512" y="365426"/>
                    </a:lnTo>
                    <a:lnTo>
                      <a:pt x="2192512" y="3575859"/>
                    </a:lnTo>
                    <a:lnTo>
                      <a:pt x="2189664" y="3621697"/>
                    </a:lnTo>
                    <a:lnTo>
                      <a:pt x="2181351" y="3665836"/>
                    </a:lnTo>
                    <a:lnTo>
                      <a:pt x="2167914" y="3707934"/>
                    </a:lnTo>
                    <a:lnTo>
                      <a:pt x="2149696" y="3747648"/>
                    </a:lnTo>
                    <a:lnTo>
                      <a:pt x="2127039" y="3784635"/>
                    </a:lnTo>
                    <a:lnTo>
                      <a:pt x="2100286" y="3818553"/>
                    </a:lnTo>
                    <a:lnTo>
                      <a:pt x="2069779" y="3849060"/>
                    </a:lnTo>
                    <a:lnTo>
                      <a:pt x="2035861" y="3875813"/>
                    </a:lnTo>
                    <a:lnTo>
                      <a:pt x="1998874" y="3898470"/>
                    </a:lnTo>
                    <a:lnTo>
                      <a:pt x="1959160" y="3916688"/>
                    </a:lnTo>
                    <a:lnTo>
                      <a:pt x="1917062" y="3930125"/>
                    </a:lnTo>
                    <a:lnTo>
                      <a:pt x="1872923" y="3938438"/>
                    </a:lnTo>
                    <a:lnTo>
                      <a:pt x="1827085" y="3941286"/>
                    </a:lnTo>
                    <a:lnTo>
                      <a:pt x="365427" y="3941286"/>
                    </a:lnTo>
                    <a:lnTo>
                      <a:pt x="319588" y="3938438"/>
                    </a:lnTo>
                    <a:lnTo>
                      <a:pt x="275449" y="3930125"/>
                    </a:lnTo>
                    <a:lnTo>
                      <a:pt x="233351" y="3916688"/>
                    </a:lnTo>
                    <a:lnTo>
                      <a:pt x="193638" y="3898470"/>
                    </a:lnTo>
                    <a:lnTo>
                      <a:pt x="156650" y="3875813"/>
                    </a:lnTo>
                    <a:lnTo>
                      <a:pt x="122732" y="3849060"/>
                    </a:lnTo>
                    <a:lnTo>
                      <a:pt x="92225" y="3818553"/>
                    </a:lnTo>
                    <a:lnTo>
                      <a:pt x="65472" y="3784635"/>
                    </a:lnTo>
                    <a:lnTo>
                      <a:pt x="42815" y="3747648"/>
                    </a:lnTo>
                    <a:lnTo>
                      <a:pt x="24597" y="3707934"/>
                    </a:lnTo>
                    <a:lnTo>
                      <a:pt x="11160" y="3665836"/>
                    </a:lnTo>
                    <a:lnTo>
                      <a:pt x="2847" y="3621697"/>
                    </a:lnTo>
                    <a:lnTo>
                      <a:pt x="0" y="3575859"/>
                    </a:lnTo>
                    <a:lnTo>
                      <a:pt x="0" y="365426"/>
                    </a:lnTo>
                    <a:close/>
                  </a:path>
                </a:pathLst>
              </a:custGeom>
              <a:ln w="12700">
                <a:solidFill>
                  <a:srgbClr val="585D44"/>
                </a:solidFill>
              </a:ln>
            </p:spPr>
            <p:txBody>
              <a:bodyPr wrap="square" lIns="0" tIns="0" rIns="0" bIns="0" rtlCol="0"/>
              <a:lstStyle/>
              <a:p>
                <a:endParaRPr/>
              </a:p>
            </p:txBody>
          </p:sp>
          <p:pic>
            <p:nvPicPr>
              <p:cNvPr id="66" name="object 7">
                <a:extLst>
                  <a:ext uri="{FF2B5EF4-FFF2-40B4-BE49-F238E27FC236}">
                    <a16:creationId xmlns:a16="http://schemas.microsoft.com/office/drawing/2014/main" id="{E906EF89-757F-D5E1-7164-781B39569ADA}"/>
                  </a:ext>
                </a:extLst>
              </p:cNvPr>
              <p:cNvPicPr/>
              <p:nvPr/>
            </p:nvPicPr>
            <p:blipFill>
              <a:blip r:embed="rId6" cstate="print"/>
              <a:stretch>
                <a:fillRect/>
              </a:stretch>
            </p:blipFill>
            <p:spPr>
              <a:xfrm>
                <a:off x="1335981" y="2005983"/>
                <a:ext cx="1661160" cy="1840991"/>
              </a:xfrm>
              <a:prstGeom prst="rect">
                <a:avLst/>
              </a:prstGeom>
            </p:spPr>
          </p:pic>
        </p:grpSp>
        <p:sp>
          <p:nvSpPr>
            <p:cNvPr id="62" name="object 9">
              <a:extLst>
                <a:ext uri="{FF2B5EF4-FFF2-40B4-BE49-F238E27FC236}">
                  <a16:creationId xmlns:a16="http://schemas.microsoft.com/office/drawing/2014/main" id="{602F44C7-35BE-9BAC-4FBD-B212F6FEC3AF}"/>
                </a:ext>
              </a:extLst>
            </p:cNvPr>
            <p:cNvSpPr txBox="1"/>
            <p:nvPr/>
          </p:nvSpPr>
          <p:spPr>
            <a:xfrm>
              <a:off x="1724983" y="2660501"/>
              <a:ext cx="883156" cy="520655"/>
            </a:xfrm>
            <a:prstGeom prst="rect">
              <a:avLst/>
            </a:prstGeom>
          </p:spPr>
          <p:txBody>
            <a:bodyPr vert="horz" wrap="square" lIns="0" tIns="12700" rIns="0" bIns="0" rtlCol="0">
              <a:spAutoFit/>
            </a:bodyPr>
            <a:lstStyle/>
            <a:p>
              <a:pPr marL="12700" algn="ctr">
                <a:lnSpc>
                  <a:spcPct val="100000"/>
                </a:lnSpc>
                <a:spcBef>
                  <a:spcPts val="100"/>
                </a:spcBef>
              </a:pPr>
              <a:r>
                <a:rPr lang="en-AU" sz="1100" b="1" spc="-10" dirty="0">
                  <a:solidFill>
                    <a:srgbClr val="FFFFFF"/>
                  </a:solidFill>
                  <a:latin typeface="Calibri"/>
                  <a:cs typeface="Calibri"/>
                </a:rPr>
                <a:t>Policy Advocacy and Reform</a:t>
              </a:r>
            </a:p>
          </p:txBody>
        </p:sp>
        <p:sp>
          <p:nvSpPr>
            <p:cNvPr id="63" name="object 23">
              <a:extLst>
                <a:ext uri="{FF2B5EF4-FFF2-40B4-BE49-F238E27FC236}">
                  <a16:creationId xmlns:a16="http://schemas.microsoft.com/office/drawing/2014/main" id="{57ED9993-55EA-246F-687C-731A3FBF6FF3}"/>
                </a:ext>
              </a:extLst>
            </p:cNvPr>
            <p:cNvSpPr txBox="1"/>
            <p:nvPr/>
          </p:nvSpPr>
          <p:spPr>
            <a:xfrm>
              <a:off x="1113329" y="3778575"/>
              <a:ext cx="2089119" cy="1661865"/>
            </a:xfrm>
            <a:prstGeom prst="rect">
              <a:avLst/>
            </a:prstGeom>
          </p:spPr>
          <p:txBody>
            <a:bodyPr vert="horz" wrap="square" lIns="0" tIns="9525" rIns="0" bIns="0" rtlCol="0">
              <a:spAutoFit/>
            </a:bodyPr>
            <a:lstStyle/>
            <a:p>
              <a:pPr marL="12700" marR="5080" indent="43180">
                <a:lnSpc>
                  <a:spcPct val="101400"/>
                </a:lnSpc>
                <a:spcBef>
                  <a:spcPts val="75"/>
                </a:spcBef>
              </a:pPr>
              <a:r>
                <a:rPr lang="en-AU" sz="1050" dirty="0">
                  <a:solidFill>
                    <a:srgbClr val="FFFFFF"/>
                  </a:solidFill>
                  <a:latin typeface="Calibri"/>
                  <a:cs typeface="Calibri"/>
                </a:rPr>
                <a:t>Advocacy remains a cornerstone of our strategy, with a focus on influencing policy reform for the</a:t>
              </a:r>
            </a:p>
            <a:p>
              <a:pPr marL="12700" marR="5080" indent="43180">
                <a:lnSpc>
                  <a:spcPct val="101400"/>
                </a:lnSpc>
                <a:spcBef>
                  <a:spcPts val="75"/>
                </a:spcBef>
              </a:pPr>
              <a:r>
                <a:rPr lang="en-AU" sz="1050" dirty="0">
                  <a:solidFill>
                    <a:srgbClr val="FFFFFF"/>
                  </a:solidFill>
                  <a:latin typeface="Calibri"/>
                  <a:cs typeface="Calibri"/>
                </a:rPr>
                <a:t>Aboriginal community in Darkinjung Country. Our efforts will centre on building strong partnerships, engaging in targeted lobbying,</a:t>
              </a:r>
            </a:p>
            <a:p>
              <a:pPr marL="12700" marR="5080" indent="43180">
                <a:lnSpc>
                  <a:spcPct val="101400"/>
                </a:lnSpc>
                <a:spcBef>
                  <a:spcPts val="75"/>
                </a:spcBef>
              </a:pPr>
              <a:r>
                <a:rPr lang="en-AU" sz="1050" dirty="0">
                  <a:solidFill>
                    <a:srgbClr val="FFFFFF"/>
                  </a:solidFill>
                  <a:latin typeface="Calibri"/>
                  <a:cs typeface="Calibri"/>
                </a:rPr>
                <a:t>and utilising evidence-based approaches to drive policy changes that positively impact our community.</a:t>
              </a:r>
            </a:p>
          </p:txBody>
        </p:sp>
      </p:grpSp>
      <p:grpSp>
        <p:nvGrpSpPr>
          <p:cNvPr id="67" name="Group 66">
            <a:extLst>
              <a:ext uri="{FF2B5EF4-FFF2-40B4-BE49-F238E27FC236}">
                <a16:creationId xmlns:a16="http://schemas.microsoft.com/office/drawing/2014/main" id="{1EE0405E-CFB5-2551-57D2-55229DE26C45}"/>
              </a:ext>
            </a:extLst>
          </p:cNvPr>
          <p:cNvGrpSpPr/>
          <p:nvPr/>
        </p:nvGrpSpPr>
        <p:grpSpPr>
          <a:xfrm>
            <a:off x="9787836" y="2238034"/>
            <a:ext cx="2192655" cy="3990339"/>
            <a:chOff x="1051430" y="2005983"/>
            <a:chExt cx="2192655" cy="3990339"/>
          </a:xfrm>
        </p:grpSpPr>
        <p:grpSp>
          <p:nvGrpSpPr>
            <p:cNvPr id="68" name="object 3">
              <a:extLst>
                <a:ext uri="{FF2B5EF4-FFF2-40B4-BE49-F238E27FC236}">
                  <a16:creationId xmlns:a16="http://schemas.microsoft.com/office/drawing/2014/main" id="{B57C6197-7836-2F6E-ED54-48EEEF25971B}"/>
                </a:ext>
              </a:extLst>
            </p:cNvPr>
            <p:cNvGrpSpPr/>
            <p:nvPr/>
          </p:nvGrpSpPr>
          <p:grpSpPr>
            <a:xfrm>
              <a:off x="1051430" y="2005983"/>
              <a:ext cx="2192655" cy="3990339"/>
              <a:chOff x="1051430" y="2005983"/>
              <a:chExt cx="2192655" cy="3990339"/>
            </a:xfrm>
          </p:grpSpPr>
          <p:sp>
            <p:nvSpPr>
              <p:cNvPr id="71" name="object 5">
                <a:extLst>
                  <a:ext uri="{FF2B5EF4-FFF2-40B4-BE49-F238E27FC236}">
                    <a16:creationId xmlns:a16="http://schemas.microsoft.com/office/drawing/2014/main" id="{3A4471F4-9968-AE99-64A1-39A4D83BA9D1}"/>
                  </a:ext>
                </a:extLst>
              </p:cNvPr>
              <p:cNvSpPr/>
              <p:nvPr/>
            </p:nvSpPr>
            <p:spPr>
              <a:xfrm>
                <a:off x="1051430" y="2054877"/>
                <a:ext cx="2192655" cy="3941445"/>
              </a:xfrm>
              <a:custGeom>
                <a:avLst/>
                <a:gdLst/>
                <a:ahLst/>
                <a:cxnLst/>
                <a:rect l="l" t="t" r="r" b="b"/>
                <a:pathLst>
                  <a:path w="2192655" h="3941445">
                    <a:moveTo>
                      <a:pt x="1827084" y="0"/>
                    </a:moveTo>
                    <a:lnTo>
                      <a:pt x="365426" y="0"/>
                    </a:lnTo>
                    <a:lnTo>
                      <a:pt x="319588" y="2847"/>
                    </a:lnTo>
                    <a:lnTo>
                      <a:pt x="275449" y="11160"/>
                    </a:lnTo>
                    <a:lnTo>
                      <a:pt x="233351" y="24597"/>
                    </a:lnTo>
                    <a:lnTo>
                      <a:pt x="193637" y="42815"/>
                    </a:lnTo>
                    <a:lnTo>
                      <a:pt x="156650" y="65472"/>
                    </a:lnTo>
                    <a:lnTo>
                      <a:pt x="122732" y="92225"/>
                    </a:lnTo>
                    <a:lnTo>
                      <a:pt x="92225" y="122732"/>
                    </a:lnTo>
                    <a:lnTo>
                      <a:pt x="65472" y="156650"/>
                    </a:lnTo>
                    <a:lnTo>
                      <a:pt x="42815" y="193638"/>
                    </a:lnTo>
                    <a:lnTo>
                      <a:pt x="24597" y="233351"/>
                    </a:lnTo>
                    <a:lnTo>
                      <a:pt x="11160" y="275449"/>
                    </a:lnTo>
                    <a:lnTo>
                      <a:pt x="2847" y="319588"/>
                    </a:lnTo>
                    <a:lnTo>
                      <a:pt x="0" y="365427"/>
                    </a:lnTo>
                    <a:lnTo>
                      <a:pt x="0" y="3575859"/>
                    </a:lnTo>
                    <a:lnTo>
                      <a:pt x="2847" y="3621697"/>
                    </a:lnTo>
                    <a:lnTo>
                      <a:pt x="11160" y="3665836"/>
                    </a:lnTo>
                    <a:lnTo>
                      <a:pt x="24597" y="3707934"/>
                    </a:lnTo>
                    <a:lnTo>
                      <a:pt x="42815" y="3747648"/>
                    </a:lnTo>
                    <a:lnTo>
                      <a:pt x="65472" y="3784635"/>
                    </a:lnTo>
                    <a:lnTo>
                      <a:pt x="92225" y="3818553"/>
                    </a:lnTo>
                    <a:lnTo>
                      <a:pt x="122732" y="3849060"/>
                    </a:lnTo>
                    <a:lnTo>
                      <a:pt x="156650" y="3875813"/>
                    </a:lnTo>
                    <a:lnTo>
                      <a:pt x="193637" y="3898470"/>
                    </a:lnTo>
                    <a:lnTo>
                      <a:pt x="233351" y="3916688"/>
                    </a:lnTo>
                    <a:lnTo>
                      <a:pt x="275449" y="3930125"/>
                    </a:lnTo>
                    <a:lnTo>
                      <a:pt x="319588" y="3938438"/>
                    </a:lnTo>
                    <a:lnTo>
                      <a:pt x="365426" y="3941285"/>
                    </a:lnTo>
                    <a:lnTo>
                      <a:pt x="1827084" y="3941285"/>
                    </a:lnTo>
                    <a:lnTo>
                      <a:pt x="1872923" y="3938438"/>
                    </a:lnTo>
                    <a:lnTo>
                      <a:pt x="1917062" y="3930125"/>
                    </a:lnTo>
                    <a:lnTo>
                      <a:pt x="1959160" y="3916688"/>
                    </a:lnTo>
                    <a:lnTo>
                      <a:pt x="1998874" y="3898470"/>
                    </a:lnTo>
                    <a:lnTo>
                      <a:pt x="2035861" y="3875813"/>
                    </a:lnTo>
                    <a:lnTo>
                      <a:pt x="2069779" y="3849060"/>
                    </a:lnTo>
                    <a:lnTo>
                      <a:pt x="2100286" y="3818553"/>
                    </a:lnTo>
                    <a:lnTo>
                      <a:pt x="2127039" y="3784635"/>
                    </a:lnTo>
                    <a:lnTo>
                      <a:pt x="2149696" y="3747648"/>
                    </a:lnTo>
                    <a:lnTo>
                      <a:pt x="2167914" y="3707934"/>
                    </a:lnTo>
                    <a:lnTo>
                      <a:pt x="2181351" y="3665836"/>
                    </a:lnTo>
                    <a:lnTo>
                      <a:pt x="2189665" y="3621697"/>
                    </a:lnTo>
                    <a:lnTo>
                      <a:pt x="2192512" y="3575859"/>
                    </a:lnTo>
                    <a:lnTo>
                      <a:pt x="2192512" y="365427"/>
                    </a:lnTo>
                    <a:lnTo>
                      <a:pt x="2189665" y="319588"/>
                    </a:lnTo>
                    <a:lnTo>
                      <a:pt x="2181351" y="275449"/>
                    </a:lnTo>
                    <a:lnTo>
                      <a:pt x="2167914" y="233351"/>
                    </a:lnTo>
                    <a:lnTo>
                      <a:pt x="2149696" y="193638"/>
                    </a:lnTo>
                    <a:lnTo>
                      <a:pt x="2127039" y="156650"/>
                    </a:lnTo>
                    <a:lnTo>
                      <a:pt x="2100286" y="122732"/>
                    </a:lnTo>
                    <a:lnTo>
                      <a:pt x="2069779" y="92225"/>
                    </a:lnTo>
                    <a:lnTo>
                      <a:pt x="2035861" y="65472"/>
                    </a:lnTo>
                    <a:lnTo>
                      <a:pt x="1998874" y="42815"/>
                    </a:lnTo>
                    <a:lnTo>
                      <a:pt x="1959160" y="24597"/>
                    </a:lnTo>
                    <a:lnTo>
                      <a:pt x="1917062" y="11160"/>
                    </a:lnTo>
                    <a:lnTo>
                      <a:pt x="1872923" y="2847"/>
                    </a:lnTo>
                    <a:lnTo>
                      <a:pt x="1827084" y="0"/>
                    </a:lnTo>
                    <a:close/>
                  </a:path>
                </a:pathLst>
              </a:custGeom>
              <a:solidFill>
                <a:srgbClr val="054653"/>
              </a:solidFill>
            </p:spPr>
            <p:txBody>
              <a:bodyPr wrap="square" lIns="0" tIns="0" rIns="0" bIns="0" rtlCol="0"/>
              <a:lstStyle/>
              <a:p>
                <a:endParaRPr/>
              </a:p>
            </p:txBody>
          </p:sp>
          <p:sp>
            <p:nvSpPr>
              <p:cNvPr id="72" name="object 6">
                <a:extLst>
                  <a:ext uri="{FF2B5EF4-FFF2-40B4-BE49-F238E27FC236}">
                    <a16:creationId xmlns:a16="http://schemas.microsoft.com/office/drawing/2014/main" id="{6192FD27-E06E-32AA-E4BC-BA6398140D3D}"/>
                  </a:ext>
                </a:extLst>
              </p:cNvPr>
              <p:cNvSpPr/>
              <p:nvPr/>
            </p:nvSpPr>
            <p:spPr>
              <a:xfrm>
                <a:off x="1051430" y="2054877"/>
                <a:ext cx="2192655" cy="3941445"/>
              </a:xfrm>
              <a:custGeom>
                <a:avLst/>
                <a:gdLst/>
                <a:ahLst/>
                <a:cxnLst/>
                <a:rect l="l" t="t" r="r" b="b"/>
                <a:pathLst>
                  <a:path w="2192655" h="3941445">
                    <a:moveTo>
                      <a:pt x="0" y="365426"/>
                    </a:moveTo>
                    <a:lnTo>
                      <a:pt x="2847" y="319588"/>
                    </a:lnTo>
                    <a:lnTo>
                      <a:pt x="11160" y="275449"/>
                    </a:lnTo>
                    <a:lnTo>
                      <a:pt x="24597" y="233351"/>
                    </a:lnTo>
                    <a:lnTo>
                      <a:pt x="42815" y="193637"/>
                    </a:lnTo>
                    <a:lnTo>
                      <a:pt x="65472" y="156650"/>
                    </a:lnTo>
                    <a:lnTo>
                      <a:pt x="92225" y="122732"/>
                    </a:lnTo>
                    <a:lnTo>
                      <a:pt x="122732" y="92225"/>
                    </a:lnTo>
                    <a:lnTo>
                      <a:pt x="156650" y="65472"/>
                    </a:lnTo>
                    <a:lnTo>
                      <a:pt x="193638" y="42815"/>
                    </a:lnTo>
                    <a:lnTo>
                      <a:pt x="233351" y="24597"/>
                    </a:lnTo>
                    <a:lnTo>
                      <a:pt x="275449" y="11160"/>
                    </a:lnTo>
                    <a:lnTo>
                      <a:pt x="319588" y="2847"/>
                    </a:lnTo>
                    <a:lnTo>
                      <a:pt x="365427" y="0"/>
                    </a:lnTo>
                    <a:lnTo>
                      <a:pt x="1827085" y="0"/>
                    </a:lnTo>
                    <a:lnTo>
                      <a:pt x="1872923" y="2847"/>
                    </a:lnTo>
                    <a:lnTo>
                      <a:pt x="1917062" y="11160"/>
                    </a:lnTo>
                    <a:lnTo>
                      <a:pt x="1959160" y="24597"/>
                    </a:lnTo>
                    <a:lnTo>
                      <a:pt x="1998874" y="42815"/>
                    </a:lnTo>
                    <a:lnTo>
                      <a:pt x="2035861" y="65472"/>
                    </a:lnTo>
                    <a:lnTo>
                      <a:pt x="2069779" y="92225"/>
                    </a:lnTo>
                    <a:lnTo>
                      <a:pt x="2100286" y="122732"/>
                    </a:lnTo>
                    <a:lnTo>
                      <a:pt x="2127039" y="156650"/>
                    </a:lnTo>
                    <a:lnTo>
                      <a:pt x="2149696" y="193637"/>
                    </a:lnTo>
                    <a:lnTo>
                      <a:pt x="2167914" y="233351"/>
                    </a:lnTo>
                    <a:lnTo>
                      <a:pt x="2181351" y="275449"/>
                    </a:lnTo>
                    <a:lnTo>
                      <a:pt x="2189664" y="319588"/>
                    </a:lnTo>
                    <a:lnTo>
                      <a:pt x="2192512" y="365426"/>
                    </a:lnTo>
                    <a:lnTo>
                      <a:pt x="2192512" y="3575859"/>
                    </a:lnTo>
                    <a:lnTo>
                      <a:pt x="2189664" y="3621697"/>
                    </a:lnTo>
                    <a:lnTo>
                      <a:pt x="2181351" y="3665836"/>
                    </a:lnTo>
                    <a:lnTo>
                      <a:pt x="2167914" y="3707934"/>
                    </a:lnTo>
                    <a:lnTo>
                      <a:pt x="2149696" y="3747648"/>
                    </a:lnTo>
                    <a:lnTo>
                      <a:pt x="2127039" y="3784635"/>
                    </a:lnTo>
                    <a:lnTo>
                      <a:pt x="2100286" y="3818553"/>
                    </a:lnTo>
                    <a:lnTo>
                      <a:pt x="2069779" y="3849060"/>
                    </a:lnTo>
                    <a:lnTo>
                      <a:pt x="2035861" y="3875813"/>
                    </a:lnTo>
                    <a:lnTo>
                      <a:pt x="1998874" y="3898470"/>
                    </a:lnTo>
                    <a:lnTo>
                      <a:pt x="1959160" y="3916688"/>
                    </a:lnTo>
                    <a:lnTo>
                      <a:pt x="1917062" y="3930125"/>
                    </a:lnTo>
                    <a:lnTo>
                      <a:pt x="1872923" y="3938438"/>
                    </a:lnTo>
                    <a:lnTo>
                      <a:pt x="1827085" y="3941286"/>
                    </a:lnTo>
                    <a:lnTo>
                      <a:pt x="365427" y="3941286"/>
                    </a:lnTo>
                    <a:lnTo>
                      <a:pt x="319588" y="3938438"/>
                    </a:lnTo>
                    <a:lnTo>
                      <a:pt x="275449" y="3930125"/>
                    </a:lnTo>
                    <a:lnTo>
                      <a:pt x="233351" y="3916688"/>
                    </a:lnTo>
                    <a:lnTo>
                      <a:pt x="193638" y="3898470"/>
                    </a:lnTo>
                    <a:lnTo>
                      <a:pt x="156650" y="3875813"/>
                    </a:lnTo>
                    <a:lnTo>
                      <a:pt x="122732" y="3849060"/>
                    </a:lnTo>
                    <a:lnTo>
                      <a:pt x="92225" y="3818553"/>
                    </a:lnTo>
                    <a:lnTo>
                      <a:pt x="65472" y="3784635"/>
                    </a:lnTo>
                    <a:lnTo>
                      <a:pt x="42815" y="3747648"/>
                    </a:lnTo>
                    <a:lnTo>
                      <a:pt x="24597" y="3707934"/>
                    </a:lnTo>
                    <a:lnTo>
                      <a:pt x="11160" y="3665836"/>
                    </a:lnTo>
                    <a:lnTo>
                      <a:pt x="2847" y="3621697"/>
                    </a:lnTo>
                    <a:lnTo>
                      <a:pt x="0" y="3575859"/>
                    </a:lnTo>
                    <a:lnTo>
                      <a:pt x="0" y="365426"/>
                    </a:lnTo>
                    <a:close/>
                  </a:path>
                </a:pathLst>
              </a:custGeom>
              <a:ln w="12700">
                <a:solidFill>
                  <a:srgbClr val="585D44"/>
                </a:solidFill>
              </a:ln>
            </p:spPr>
            <p:txBody>
              <a:bodyPr wrap="square" lIns="0" tIns="0" rIns="0" bIns="0" rtlCol="0"/>
              <a:lstStyle/>
              <a:p>
                <a:endParaRPr/>
              </a:p>
            </p:txBody>
          </p:sp>
          <p:pic>
            <p:nvPicPr>
              <p:cNvPr id="73" name="object 7">
                <a:extLst>
                  <a:ext uri="{FF2B5EF4-FFF2-40B4-BE49-F238E27FC236}">
                    <a16:creationId xmlns:a16="http://schemas.microsoft.com/office/drawing/2014/main" id="{41F99A12-3A7B-560F-B897-FCE599352E52}"/>
                  </a:ext>
                </a:extLst>
              </p:cNvPr>
              <p:cNvPicPr/>
              <p:nvPr/>
            </p:nvPicPr>
            <p:blipFill>
              <a:blip r:embed="rId6" cstate="print"/>
              <a:stretch>
                <a:fillRect/>
              </a:stretch>
            </p:blipFill>
            <p:spPr>
              <a:xfrm>
                <a:off x="1335981" y="2005983"/>
                <a:ext cx="1661160" cy="1840991"/>
              </a:xfrm>
              <a:prstGeom prst="rect">
                <a:avLst/>
              </a:prstGeom>
            </p:spPr>
          </p:pic>
        </p:grpSp>
        <p:sp>
          <p:nvSpPr>
            <p:cNvPr id="69" name="object 9">
              <a:extLst>
                <a:ext uri="{FF2B5EF4-FFF2-40B4-BE49-F238E27FC236}">
                  <a16:creationId xmlns:a16="http://schemas.microsoft.com/office/drawing/2014/main" id="{202D0FED-8D61-50AE-01BC-3FC7B7B45750}"/>
                </a:ext>
              </a:extLst>
            </p:cNvPr>
            <p:cNvSpPr txBox="1"/>
            <p:nvPr/>
          </p:nvSpPr>
          <p:spPr>
            <a:xfrm>
              <a:off x="1658336" y="2776122"/>
              <a:ext cx="1017106" cy="351378"/>
            </a:xfrm>
            <a:prstGeom prst="rect">
              <a:avLst/>
            </a:prstGeom>
          </p:spPr>
          <p:txBody>
            <a:bodyPr vert="horz" wrap="square" lIns="0" tIns="12700" rIns="0" bIns="0" rtlCol="0">
              <a:spAutoFit/>
            </a:bodyPr>
            <a:lstStyle/>
            <a:p>
              <a:pPr marL="12700" algn="ctr">
                <a:lnSpc>
                  <a:spcPct val="100000"/>
                </a:lnSpc>
                <a:spcBef>
                  <a:spcPts val="100"/>
                </a:spcBef>
              </a:pPr>
              <a:r>
                <a:rPr lang="en-AU" sz="1100" b="1" spc="-10" dirty="0">
                  <a:solidFill>
                    <a:srgbClr val="FFFFFF"/>
                  </a:solidFill>
                  <a:latin typeface="Calibri"/>
                  <a:cs typeface="Calibri"/>
                </a:rPr>
                <a:t>Data-Driven Storytelling</a:t>
              </a:r>
            </a:p>
          </p:txBody>
        </p:sp>
        <p:sp>
          <p:nvSpPr>
            <p:cNvPr id="70" name="object 23">
              <a:extLst>
                <a:ext uri="{FF2B5EF4-FFF2-40B4-BE49-F238E27FC236}">
                  <a16:creationId xmlns:a16="http://schemas.microsoft.com/office/drawing/2014/main" id="{AB102AAE-C958-8B11-C946-5198735F02F7}"/>
                </a:ext>
              </a:extLst>
            </p:cNvPr>
            <p:cNvSpPr txBox="1"/>
            <p:nvPr/>
          </p:nvSpPr>
          <p:spPr>
            <a:xfrm>
              <a:off x="1162080" y="3639345"/>
              <a:ext cx="2040368" cy="2327432"/>
            </a:xfrm>
            <a:prstGeom prst="rect">
              <a:avLst/>
            </a:prstGeom>
          </p:spPr>
          <p:txBody>
            <a:bodyPr vert="horz" wrap="square" lIns="0" tIns="9525" rIns="0" bIns="0" rtlCol="0">
              <a:spAutoFit/>
            </a:bodyPr>
            <a:lstStyle/>
            <a:p>
              <a:pPr marL="12700" marR="5080" indent="43180">
                <a:lnSpc>
                  <a:spcPct val="101400"/>
                </a:lnSpc>
                <a:spcBef>
                  <a:spcPts val="75"/>
                </a:spcBef>
              </a:pPr>
              <a:r>
                <a:rPr lang="en-AU" sz="1050" dirty="0">
                  <a:solidFill>
                    <a:srgbClr val="FFFFFF"/>
                  </a:solidFill>
                  <a:latin typeface="Calibri"/>
                  <a:cs typeface="Calibri"/>
                </a:rPr>
                <a:t>Understanding the power of data, we will implement our framework for data collection, synthesis, and</a:t>
              </a:r>
            </a:p>
            <a:p>
              <a:pPr marL="12700" marR="5080" indent="43180">
                <a:lnSpc>
                  <a:spcPct val="101400"/>
                </a:lnSpc>
                <a:spcBef>
                  <a:spcPts val="75"/>
                </a:spcBef>
              </a:pPr>
              <a:r>
                <a:rPr lang="en-AU" sz="1050" dirty="0">
                  <a:solidFill>
                    <a:srgbClr val="FFFFFF"/>
                  </a:solidFill>
                  <a:latin typeface="Calibri"/>
                  <a:cs typeface="Calibri"/>
                </a:rPr>
                <a:t>utilisation. This goal is aimed at showcasing our impact on community wellness, influencing funding decisions, contributing to</a:t>
              </a:r>
            </a:p>
            <a:p>
              <a:pPr marL="12700" marR="5080" indent="43180">
                <a:lnSpc>
                  <a:spcPct val="101400"/>
                </a:lnSpc>
                <a:spcBef>
                  <a:spcPts val="75"/>
                </a:spcBef>
              </a:pPr>
              <a:r>
                <a:rPr lang="en-AU" sz="1050" dirty="0">
                  <a:solidFill>
                    <a:srgbClr val="FFFFFF"/>
                  </a:solidFill>
                  <a:latin typeface="Calibri"/>
                  <a:cs typeface="Calibri"/>
                </a:rPr>
                <a:t>closing the gap initiatives, and demonstrating self-determination. Through transparent and inclusive data practices, we will tell the</a:t>
              </a:r>
            </a:p>
            <a:p>
              <a:pPr marL="12700" marR="5080" indent="43180">
                <a:lnSpc>
                  <a:spcPct val="101400"/>
                </a:lnSpc>
                <a:spcBef>
                  <a:spcPts val="75"/>
                </a:spcBef>
              </a:pPr>
              <a:r>
                <a:rPr lang="en-AU" sz="1050" dirty="0">
                  <a:solidFill>
                    <a:srgbClr val="FFFFFF"/>
                  </a:solidFill>
                  <a:latin typeface="Calibri"/>
                  <a:cs typeface="Calibri"/>
                </a:rPr>
                <a:t>story of our community's journey towards wellness and empowerment.</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B2F39207-8E4C-405A-892B-82083BA296C6}"/>
              </a:ext>
            </a:extLst>
          </p:cNvPr>
          <p:cNvSpPr/>
          <p:nvPr/>
        </p:nvSpPr>
        <p:spPr>
          <a:xfrm>
            <a:off x="135825" y="1069977"/>
            <a:ext cx="4604732" cy="5531665"/>
          </a:xfrm>
          <a:prstGeom prst="roundRect">
            <a:avLst/>
          </a:prstGeom>
          <a:noFill/>
          <a:ln>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1" name="Rectangle: Rounded Corners 30">
            <a:extLst>
              <a:ext uri="{FF2B5EF4-FFF2-40B4-BE49-F238E27FC236}">
                <a16:creationId xmlns:a16="http://schemas.microsoft.com/office/drawing/2014/main" id="{BC9EB30B-5F18-45F6-9A8F-450C3AB199C1}"/>
              </a:ext>
            </a:extLst>
          </p:cNvPr>
          <p:cNvSpPr/>
          <p:nvPr/>
        </p:nvSpPr>
        <p:spPr>
          <a:xfrm>
            <a:off x="8159911" y="2686142"/>
            <a:ext cx="1152305" cy="42783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PHMC-MDS</a:t>
            </a:r>
          </a:p>
        </p:txBody>
      </p:sp>
      <p:sp>
        <p:nvSpPr>
          <p:cNvPr id="32" name="Rectangle: Rounded Corners 31">
            <a:extLst>
              <a:ext uri="{FF2B5EF4-FFF2-40B4-BE49-F238E27FC236}">
                <a16:creationId xmlns:a16="http://schemas.microsoft.com/office/drawing/2014/main" id="{144CF290-14F7-4BDD-9E11-604BD07094CA}"/>
              </a:ext>
            </a:extLst>
          </p:cNvPr>
          <p:cNvSpPr/>
          <p:nvPr/>
        </p:nvSpPr>
        <p:spPr>
          <a:xfrm>
            <a:off x="6806125" y="2686142"/>
            <a:ext cx="1152305" cy="42783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err="1"/>
              <a:t>NADAbase</a:t>
            </a:r>
            <a:endParaRPr lang="en-AU" sz="1200" dirty="0"/>
          </a:p>
        </p:txBody>
      </p:sp>
      <p:sp>
        <p:nvSpPr>
          <p:cNvPr id="33" name="Rectangle: Rounded Corners 32">
            <a:extLst>
              <a:ext uri="{FF2B5EF4-FFF2-40B4-BE49-F238E27FC236}">
                <a16:creationId xmlns:a16="http://schemas.microsoft.com/office/drawing/2014/main" id="{4B145320-54B2-4F34-BCD3-F73DB851AD95}"/>
              </a:ext>
            </a:extLst>
          </p:cNvPr>
          <p:cNvSpPr/>
          <p:nvPr/>
        </p:nvSpPr>
        <p:spPr>
          <a:xfrm>
            <a:off x="7081838" y="4175648"/>
            <a:ext cx="1152305" cy="42783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err="1"/>
              <a:t>Justcare</a:t>
            </a:r>
            <a:endParaRPr lang="en-AU" sz="1200" dirty="0"/>
          </a:p>
        </p:txBody>
      </p:sp>
      <p:pic>
        <p:nvPicPr>
          <p:cNvPr id="34" name="Graphic 33" descr="User">
            <a:extLst>
              <a:ext uri="{FF2B5EF4-FFF2-40B4-BE49-F238E27FC236}">
                <a16:creationId xmlns:a16="http://schemas.microsoft.com/office/drawing/2014/main" id="{05CCFDCF-84CA-4386-B1F0-B08C71DCC1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28738" y="5460381"/>
            <a:ext cx="1014651" cy="1005840"/>
          </a:xfrm>
          <a:prstGeom prst="rect">
            <a:avLst/>
          </a:prstGeom>
        </p:spPr>
      </p:pic>
      <p:sp>
        <p:nvSpPr>
          <p:cNvPr id="36" name="Rectangle: Rounded Corners 35">
            <a:extLst>
              <a:ext uri="{FF2B5EF4-FFF2-40B4-BE49-F238E27FC236}">
                <a16:creationId xmlns:a16="http://schemas.microsoft.com/office/drawing/2014/main" id="{3212F712-7DA7-42B3-B9CF-A089FB821418}"/>
              </a:ext>
            </a:extLst>
          </p:cNvPr>
          <p:cNvSpPr/>
          <p:nvPr/>
        </p:nvSpPr>
        <p:spPr>
          <a:xfrm>
            <a:off x="9477268" y="2505808"/>
            <a:ext cx="1336049" cy="60817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DCJ portals (DEX, SIMS, </a:t>
            </a:r>
            <a:r>
              <a:rPr lang="en-AU" sz="1200" dirty="0" err="1"/>
              <a:t>Evelleo</a:t>
            </a:r>
            <a:r>
              <a:rPr lang="en-AU" sz="1200" dirty="0"/>
              <a:t>)</a:t>
            </a:r>
          </a:p>
        </p:txBody>
      </p:sp>
      <p:sp>
        <p:nvSpPr>
          <p:cNvPr id="37" name="Rectangle: Rounded Corners 36">
            <a:extLst>
              <a:ext uri="{FF2B5EF4-FFF2-40B4-BE49-F238E27FC236}">
                <a16:creationId xmlns:a16="http://schemas.microsoft.com/office/drawing/2014/main" id="{3ACA8ADB-D425-43D5-8859-F90BAD97F8E1}"/>
              </a:ext>
            </a:extLst>
          </p:cNvPr>
          <p:cNvSpPr/>
          <p:nvPr/>
        </p:nvSpPr>
        <p:spPr>
          <a:xfrm>
            <a:off x="8029302" y="1384061"/>
            <a:ext cx="1413523" cy="427839"/>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Funding and Regulatory Bodies</a:t>
            </a:r>
          </a:p>
        </p:txBody>
      </p:sp>
      <p:cxnSp>
        <p:nvCxnSpPr>
          <p:cNvPr id="39" name="Connector: Elbow 38">
            <a:extLst>
              <a:ext uri="{FF2B5EF4-FFF2-40B4-BE49-F238E27FC236}">
                <a16:creationId xmlns:a16="http://schemas.microsoft.com/office/drawing/2014/main" id="{3F0FA7B1-2615-455E-AE5E-4D46709A1BE1}"/>
              </a:ext>
            </a:extLst>
          </p:cNvPr>
          <p:cNvCxnSpPr>
            <a:cxnSpLocks/>
            <a:stCxn id="33" idx="0"/>
          </p:cNvCxnSpPr>
          <p:nvPr/>
        </p:nvCxnSpPr>
        <p:spPr>
          <a:xfrm rot="5400000" flipH="1" flipV="1">
            <a:off x="7605926" y="3178131"/>
            <a:ext cx="1049583" cy="94545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7E481475-B6F5-4144-A0CD-0E2EA3D70E91}"/>
              </a:ext>
            </a:extLst>
          </p:cNvPr>
          <p:cNvCxnSpPr>
            <a:cxnSpLocks/>
          </p:cNvCxnSpPr>
          <p:nvPr/>
        </p:nvCxnSpPr>
        <p:spPr>
          <a:xfrm rot="16200000" flipV="1">
            <a:off x="6980399" y="3509104"/>
            <a:ext cx="1061667" cy="27571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F05EADC-6875-49C0-A663-67EA292BD9E5}"/>
              </a:ext>
            </a:extLst>
          </p:cNvPr>
          <p:cNvSpPr txBox="1"/>
          <p:nvPr/>
        </p:nvSpPr>
        <p:spPr>
          <a:xfrm>
            <a:off x="7902148" y="5410399"/>
            <a:ext cx="2029302" cy="246221"/>
          </a:xfrm>
          <a:prstGeom prst="rect">
            <a:avLst/>
          </a:prstGeom>
          <a:noFill/>
        </p:spPr>
        <p:txBody>
          <a:bodyPr wrap="square" rtlCol="0">
            <a:spAutoFit/>
          </a:bodyPr>
          <a:lstStyle/>
          <a:p>
            <a:r>
              <a:rPr lang="en-AU" sz="1000" dirty="0"/>
              <a:t>Clients and interactions data</a:t>
            </a:r>
          </a:p>
        </p:txBody>
      </p:sp>
      <p:sp>
        <p:nvSpPr>
          <p:cNvPr id="43" name="TextBox 42">
            <a:extLst>
              <a:ext uri="{FF2B5EF4-FFF2-40B4-BE49-F238E27FC236}">
                <a16:creationId xmlns:a16="http://schemas.microsoft.com/office/drawing/2014/main" id="{93E434FF-EA7F-4666-8389-8EE97B393F8A}"/>
              </a:ext>
            </a:extLst>
          </p:cNvPr>
          <p:cNvSpPr txBox="1"/>
          <p:nvPr/>
        </p:nvSpPr>
        <p:spPr>
          <a:xfrm>
            <a:off x="7217664" y="6267293"/>
            <a:ext cx="4084320" cy="400110"/>
          </a:xfrm>
          <a:prstGeom prst="rect">
            <a:avLst/>
          </a:prstGeom>
          <a:noFill/>
        </p:spPr>
        <p:txBody>
          <a:bodyPr wrap="square" rtlCol="0">
            <a:spAutoFit/>
          </a:bodyPr>
          <a:lstStyle/>
          <a:p>
            <a:r>
              <a:rPr lang="en-AU" sz="1000" b="1" dirty="0"/>
              <a:t>Community Programs </a:t>
            </a:r>
            <a:r>
              <a:rPr lang="en-AU" sz="1000" dirty="0"/>
              <a:t>-  Health, Community Services – child and family, Youth , Homelessness, NDIS, Aged care support, DV services</a:t>
            </a:r>
          </a:p>
        </p:txBody>
      </p:sp>
      <p:pic>
        <p:nvPicPr>
          <p:cNvPr id="44" name="Graphic 43" descr="User">
            <a:extLst>
              <a:ext uri="{FF2B5EF4-FFF2-40B4-BE49-F238E27FC236}">
                <a16:creationId xmlns:a16="http://schemas.microsoft.com/office/drawing/2014/main" id="{9AF69760-503C-4634-AB8F-D0FE3E2D93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0778" y="5460381"/>
            <a:ext cx="1014651" cy="1005840"/>
          </a:xfrm>
          <a:prstGeom prst="rect">
            <a:avLst/>
          </a:prstGeom>
        </p:spPr>
      </p:pic>
      <p:pic>
        <p:nvPicPr>
          <p:cNvPr id="45" name="Graphic 44" descr="User">
            <a:extLst>
              <a:ext uri="{FF2B5EF4-FFF2-40B4-BE49-F238E27FC236}">
                <a16:creationId xmlns:a16="http://schemas.microsoft.com/office/drawing/2014/main" id="{43CA9C75-437A-4BE1-B3A2-D37CA22E32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0027" y="5460381"/>
            <a:ext cx="1014651" cy="1005840"/>
          </a:xfrm>
          <a:prstGeom prst="rect">
            <a:avLst/>
          </a:prstGeom>
        </p:spPr>
      </p:pic>
      <p:sp>
        <p:nvSpPr>
          <p:cNvPr id="46" name="TextBox 45">
            <a:extLst>
              <a:ext uri="{FF2B5EF4-FFF2-40B4-BE49-F238E27FC236}">
                <a16:creationId xmlns:a16="http://schemas.microsoft.com/office/drawing/2014/main" id="{664F0558-86FA-4680-B58D-9F4C2B42678C}"/>
              </a:ext>
            </a:extLst>
          </p:cNvPr>
          <p:cNvSpPr txBox="1"/>
          <p:nvPr/>
        </p:nvSpPr>
        <p:spPr>
          <a:xfrm>
            <a:off x="2711476" y="6338929"/>
            <a:ext cx="1270201" cy="246221"/>
          </a:xfrm>
          <a:prstGeom prst="rect">
            <a:avLst/>
          </a:prstGeom>
          <a:noFill/>
        </p:spPr>
        <p:txBody>
          <a:bodyPr wrap="square" rtlCol="0">
            <a:spAutoFit/>
          </a:bodyPr>
          <a:lstStyle/>
          <a:p>
            <a:r>
              <a:rPr lang="en-AU" sz="1000" dirty="0"/>
              <a:t>Front Desk</a:t>
            </a:r>
          </a:p>
        </p:txBody>
      </p:sp>
      <p:sp>
        <p:nvSpPr>
          <p:cNvPr id="47" name="Rectangle: Rounded Corners 46">
            <a:extLst>
              <a:ext uri="{FF2B5EF4-FFF2-40B4-BE49-F238E27FC236}">
                <a16:creationId xmlns:a16="http://schemas.microsoft.com/office/drawing/2014/main" id="{82EC637C-3338-404A-BEB4-6876A6CB1FE4}"/>
              </a:ext>
            </a:extLst>
          </p:cNvPr>
          <p:cNvSpPr/>
          <p:nvPr/>
        </p:nvSpPr>
        <p:spPr>
          <a:xfrm>
            <a:off x="1009957" y="4291959"/>
            <a:ext cx="1496291" cy="527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Best Practice (General Practice)</a:t>
            </a:r>
          </a:p>
        </p:txBody>
      </p:sp>
      <p:cxnSp>
        <p:nvCxnSpPr>
          <p:cNvPr id="48" name="Connector: Elbow 47">
            <a:extLst>
              <a:ext uri="{FF2B5EF4-FFF2-40B4-BE49-F238E27FC236}">
                <a16:creationId xmlns:a16="http://schemas.microsoft.com/office/drawing/2014/main" id="{DD2E352C-0240-4F6B-BE8B-46CB96FFA038}"/>
              </a:ext>
            </a:extLst>
          </p:cNvPr>
          <p:cNvCxnSpPr>
            <a:cxnSpLocks/>
            <a:stCxn id="45" idx="0"/>
            <a:endCxn id="47" idx="2"/>
          </p:cNvCxnSpPr>
          <p:nvPr/>
        </p:nvCxnSpPr>
        <p:spPr>
          <a:xfrm rot="16200000" flipV="1">
            <a:off x="2087498" y="4490526"/>
            <a:ext cx="640460" cy="129925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C340A6D2-3065-4C98-BB71-492499DD6051}"/>
              </a:ext>
            </a:extLst>
          </p:cNvPr>
          <p:cNvCxnSpPr>
            <a:cxnSpLocks/>
            <a:stCxn id="44" idx="0"/>
            <a:endCxn id="47" idx="2"/>
          </p:cNvCxnSpPr>
          <p:nvPr/>
        </p:nvCxnSpPr>
        <p:spPr>
          <a:xfrm rot="16200000" flipV="1">
            <a:off x="1437874" y="5140150"/>
            <a:ext cx="640460" cy="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AD8DBEA-E472-444B-8838-B98C066B4E16}"/>
              </a:ext>
            </a:extLst>
          </p:cNvPr>
          <p:cNvSpPr txBox="1"/>
          <p:nvPr/>
        </p:nvSpPr>
        <p:spPr>
          <a:xfrm>
            <a:off x="2354110" y="5199498"/>
            <a:ext cx="1111386" cy="246221"/>
          </a:xfrm>
          <a:prstGeom prst="rect">
            <a:avLst/>
          </a:prstGeom>
          <a:noFill/>
        </p:spPr>
        <p:txBody>
          <a:bodyPr wrap="square" rtlCol="0">
            <a:spAutoFit/>
          </a:bodyPr>
          <a:lstStyle/>
          <a:p>
            <a:r>
              <a:rPr lang="en-AU" sz="1000" dirty="0"/>
              <a:t>Patient Creation</a:t>
            </a:r>
          </a:p>
        </p:txBody>
      </p:sp>
      <p:sp>
        <p:nvSpPr>
          <p:cNvPr id="51" name="TextBox 50">
            <a:extLst>
              <a:ext uri="{FF2B5EF4-FFF2-40B4-BE49-F238E27FC236}">
                <a16:creationId xmlns:a16="http://schemas.microsoft.com/office/drawing/2014/main" id="{54E174D5-9842-483E-A995-86B02EF7E51C}"/>
              </a:ext>
            </a:extLst>
          </p:cNvPr>
          <p:cNvSpPr txBox="1"/>
          <p:nvPr/>
        </p:nvSpPr>
        <p:spPr>
          <a:xfrm>
            <a:off x="1420673" y="5199498"/>
            <a:ext cx="883055" cy="246221"/>
          </a:xfrm>
          <a:prstGeom prst="rect">
            <a:avLst/>
          </a:prstGeom>
          <a:noFill/>
        </p:spPr>
        <p:txBody>
          <a:bodyPr wrap="square" rtlCol="0">
            <a:spAutoFit/>
          </a:bodyPr>
          <a:lstStyle/>
          <a:p>
            <a:r>
              <a:rPr lang="en-AU" sz="1000" dirty="0"/>
              <a:t>Clinical Data</a:t>
            </a:r>
          </a:p>
        </p:txBody>
      </p:sp>
      <p:sp>
        <p:nvSpPr>
          <p:cNvPr id="52" name="Rectangle: Rounded Corners 51">
            <a:extLst>
              <a:ext uri="{FF2B5EF4-FFF2-40B4-BE49-F238E27FC236}">
                <a16:creationId xmlns:a16="http://schemas.microsoft.com/office/drawing/2014/main" id="{B17EA6FD-DEAC-4211-9585-E6861F38825C}"/>
              </a:ext>
            </a:extLst>
          </p:cNvPr>
          <p:cNvSpPr/>
          <p:nvPr/>
        </p:nvSpPr>
        <p:spPr>
          <a:xfrm>
            <a:off x="1695804" y="1532900"/>
            <a:ext cx="1496291" cy="42784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Funding and Regulatory Bodies</a:t>
            </a:r>
          </a:p>
        </p:txBody>
      </p:sp>
      <p:sp>
        <p:nvSpPr>
          <p:cNvPr id="54" name="Rectangle: Rounded Corners 53">
            <a:extLst>
              <a:ext uri="{FF2B5EF4-FFF2-40B4-BE49-F238E27FC236}">
                <a16:creationId xmlns:a16="http://schemas.microsoft.com/office/drawing/2014/main" id="{5A027A75-5FB0-4B8E-8EEF-73F374E0021E}"/>
              </a:ext>
            </a:extLst>
          </p:cNvPr>
          <p:cNvSpPr/>
          <p:nvPr/>
        </p:nvSpPr>
        <p:spPr>
          <a:xfrm>
            <a:off x="6458784" y="1032726"/>
            <a:ext cx="4661168" cy="5606166"/>
          </a:xfrm>
          <a:prstGeom prst="roundRect">
            <a:avLst/>
          </a:prstGeom>
          <a:noFill/>
          <a:ln>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55" name="TextBox 54">
            <a:extLst>
              <a:ext uri="{FF2B5EF4-FFF2-40B4-BE49-F238E27FC236}">
                <a16:creationId xmlns:a16="http://schemas.microsoft.com/office/drawing/2014/main" id="{73DDA265-E316-4F26-90B5-A1338F3EBAC2}"/>
              </a:ext>
            </a:extLst>
          </p:cNvPr>
          <p:cNvSpPr txBox="1"/>
          <p:nvPr/>
        </p:nvSpPr>
        <p:spPr>
          <a:xfrm>
            <a:off x="629404" y="1073886"/>
            <a:ext cx="3638001" cy="369332"/>
          </a:xfrm>
          <a:prstGeom prst="rect">
            <a:avLst/>
          </a:prstGeom>
          <a:noFill/>
        </p:spPr>
        <p:txBody>
          <a:bodyPr wrap="square" rtlCol="0">
            <a:spAutoFit/>
          </a:bodyPr>
          <a:lstStyle/>
          <a:p>
            <a:pPr algn="ctr"/>
            <a:r>
              <a:rPr lang="en-US" dirty="0"/>
              <a:t>        Clinical Practices</a:t>
            </a:r>
            <a:endParaRPr lang="en-AU" dirty="0"/>
          </a:p>
        </p:txBody>
      </p:sp>
      <p:sp>
        <p:nvSpPr>
          <p:cNvPr id="56" name="TextBox 55">
            <a:extLst>
              <a:ext uri="{FF2B5EF4-FFF2-40B4-BE49-F238E27FC236}">
                <a16:creationId xmlns:a16="http://schemas.microsoft.com/office/drawing/2014/main" id="{5D9B1D98-ABC4-496A-9337-B39AAF0E006F}"/>
              </a:ext>
            </a:extLst>
          </p:cNvPr>
          <p:cNvSpPr txBox="1"/>
          <p:nvPr/>
        </p:nvSpPr>
        <p:spPr>
          <a:xfrm>
            <a:off x="6691558" y="981139"/>
            <a:ext cx="3638001" cy="369332"/>
          </a:xfrm>
          <a:prstGeom prst="rect">
            <a:avLst/>
          </a:prstGeom>
          <a:noFill/>
        </p:spPr>
        <p:txBody>
          <a:bodyPr wrap="square" rtlCol="0">
            <a:spAutoFit/>
          </a:bodyPr>
          <a:lstStyle/>
          <a:p>
            <a:r>
              <a:rPr lang="en-US" dirty="0"/>
              <a:t>            Community Based Programs </a:t>
            </a:r>
            <a:endParaRPr lang="en-AU" dirty="0"/>
          </a:p>
        </p:txBody>
      </p:sp>
      <p:cxnSp>
        <p:nvCxnSpPr>
          <p:cNvPr id="57" name="Straight Arrow Connector 56">
            <a:extLst>
              <a:ext uri="{FF2B5EF4-FFF2-40B4-BE49-F238E27FC236}">
                <a16:creationId xmlns:a16="http://schemas.microsoft.com/office/drawing/2014/main" id="{CABD202F-4514-4E0C-A526-13E01D725720}"/>
              </a:ext>
            </a:extLst>
          </p:cNvPr>
          <p:cNvCxnSpPr>
            <a:cxnSpLocks/>
          </p:cNvCxnSpPr>
          <p:nvPr/>
        </p:nvCxnSpPr>
        <p:spPr>
          <a:xfrm flipV="1">
            <a:off x="8006382" y="3113981"/>
            <a:ext cx="2029302" cy="10616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0ADA15D-CD7E-427B-9E5F-891474DB72F9}"/>
              </a:ext>
            </a:extLst>
          </p:cNvPr>
          <p:cNvSpPr txBox="1"/>
          <p:nvPr/>
        </p:nvSpPr>
        <p:spPr>
          <a:xfrm>
            <a:off x="2271873" y="319275"/>
            <a:ext cx="6921525" cy="523220"/>
          </a:xfrm>
          <a:prstGeom prst="rect">
            <a:avLst/>
          </a:prstGeom>
          <a:noFill/>
        </p:spPr>
        <p:txBody>
          <a:bodyPr wrap="square" rtlCol="0">
            <a:spAutoFit/>
          </a:bodyPr>
          <a:lstStyle>
            <a:defPPr>
              <a:defRPr lang="en-US"/>
            </a:defPPr>
            <a:lvl1pPr>
              <a:defRPr sz="2000" b="1"/>
            </a:lvl1pPr>
          </a:lstStyle>
          <a:p>
            <a:pPr algn="ctr"/>
            <a:r>
              <a:rPr lang="en-AU" sz="2800" dirty="0"/>
              <a:t>Data </a:t>
            </a:r>
            <a:r>
              <a:rPr lang="en-AU" sz="2800" b="1" dirty="0"/>
              <a:t>Systems Landscape</a:t>
            </a:r>
            <a:endParaRPr lang="en-AU" sz="2800" dirty="0"/>
          </a:p>
        </p:txBody>
      </p:sp>
      <p:sp>
        <p:nvSpPr>
          <p:cNvPr id="63" name="TextBox 62">
            <a:extLst>
              <a:ext uri="{FF2B5EF4-FFF2-40B4-BE49-F238E27FC236}">
                <a16:creationId xmlns:a16="http://schemas.microsoft.com/office/drawing/2014/main" id="{7C04CBC6-F4EF-45D2-8002-BB5134B26886}"/>
              </a:ext>
            </a:extLst>
          </p:cNvPr>
          <p:cNvSpPr txBox="1"/>
          <p:nvPr/>
        </p:nvSpPr>
        <p:spPr>
          <a:xfrm>
            <a:off x="1203670" y="6322336"/>
            <a:ext cx="1496291" cy="246221"/>
          </a:xfrm>
          <a:prstGeom prst="rect">
            <a:avLst/>
          </a:prstGeom>
          <a:noFill/>
        </p:spPr>
        <p:txBody>
          <a:bodyPr wrap="square" rtlCol="0">
            <a:spAutoFit/>
          </a:bodyPr>
          <a:lstStyle/>
          <a:p>
            <a:r>
              <a:rPr lang="en-AU" sz="1000" dirty="0"/>
              <a:t>GPs, Nurses, Allied, Spec</a:t>
            </a:r>
          </a:p>
        </p:txBody>
      </p:sp>
      <p:cxnSp>
        <p:nvCxnSpPr>
          <p:cNvPr id="5" name="Straight Connector 4">
            <a:extLst>
              <a:ext uri="{FF2B5EF4-FFF2-40B4-BE49-F238E27FC236}">
                <a16:creationId xmlns:a16="http://schemas.microsoft.com/office/drawing/2014/main" id="{498134CC-7655-4F2E-B218-BE103EAA9FBB}"/>
              </a:ext>
            </a:extLst>
          </p:cNvPr>
          <p:cNvCxnSpPr>
            <a:cxnSpLocks/>
          </p:cNvCxnSpPr>
          <p:nvPr/>
        </p:nvCxnSpPr>
        <p:spPr>
          <a:xfrm>
            <a:off x="164536" y="3794134"/>
            <a:ext cx="4587538" cy="287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954E035-EB82-4F23-B5E9-BF4D8B067F5C}"/>
              </a:ext>
            </a:extLst>
          </p:cNvPr>
          <p:cNvSpPr txBox="1"/>
          <p:nvPr/>
        </p:nvSpPr>
        <p:spPr>
          <a:xfrm>
            <a:off x="271543" y="3814014"/>
            <a:ext cx="979235" cy="276999"/>
          </a:xfrm>
          <a:prstGeom prst="rect">
            <a:avLst/>
          </a:prstGeom>
          <a:noFill/>
        </p:spPr>
        <p:txBody>
          <a:bodyPr wrap="square" rtlCol="0">
            <a:spAutoFit/>
          </a:bodyPr>
          <a:lstStyle/>
          <a:p>
            <a:r>
              <a:rPr lang="en-US" sz="1200" dirty="0"/>
              <a:t>Internal</a:t>
            </a:r>
            <a:endParaRPr lang="en-AU" sz="1200" dirty="0"/>
          </a:p>
        </p:txBody>
      </p:sp>
      <p:sp>
        <p:nvSpPr>
          <p:cNvPr id="60" name="TextBox 59">
            <a:extLst>
              <a:ext uri="{FF2B5EF4-FFF2-40B4-BE49-F238E27FC236}">
                <a16:creationId xmlns:a16="http://schemas.microsoft.com/office/drawing/2014/main" id="{C93B89E7-A464-4A6C-8637-F852959751CC}"/>
              </a:ext>
            </a:extLst>
          </p:cNvPr>
          <p:cNvSpPr txBox="1"/>
          <p:nvPr/>
        </p:nvSpPr>
        <p:spPr>
          <a:xfrm>
            <a:off x="287332" y="3484992"/>
            <a:ext cx="979235" cy="276999"/>
          </a:xfrm>
          <a:prstGeom prst="rect">
            <a:avLst/>
          </a:prstGeom>
          <a:noFill/>
        </p:spPr>
        <p:txBody>
          <a:bodyPr wrap="square" rtlCol="0">
            <a:spAutoFit/>
          </a:bodyPr>
          <a:lstStyle/>
          <a:p>
            <a:r>
              <a:rPr lang="en-US" sz="1200" dirty="0"/>
              <a:t>External</a:t>
            </a:r>
            <a:endParaRPr lang="en-AU" sz="1200" dirty="0"/>
          </a:p>
        </p:txBody>
      </p:sp>
      <p:sp>
        <p:nvSpPr>
          <p:cNvPr id="61" name="TextBox 60">
            <a:extLst>
              <a:ext uri="{FF2B5EF4-FFF2-40B4-BE49-F238E27FC236}">
                <a16:creationId xmlns:a16="http://schemas.microsoft.com/office/drawing/2014/main" id="{E37C9440-6039-4E92-A4FC-2A0032B6273C}"/>
              </a:ext>
            </a:extLst>
          </p:cNvPr>
          <p:cNvSpPr txBox="1"/>
          <p:nvPr/>
        </p:nvSpPr>
        <p:spPr>
          <a:xfrm>
            <a:off x="6563474" y="3813076"/>
            <a:ext cx="979235" cy="276999"/>
          </a:xfrm>
          <a:prstGeom prst="rect">
            <a:avLst/>
          </a:prstGeom>
          <a:noFill/>
        </p:spPr>
        <p:txBody>
          <a:bodyPr wrap="square" rtlCol="0">
            <a:spAutoFit/>
          </a:bodyPr>
          <a:lstStyle/>
          <a:p>
            <a:r>
              <a:rPr lang="en-US" sz="1200" dirty="0"/>
              <a:t>Internal</a:t>
            </a:r>
            <a:endParaRPr lang="en-AU" sz="1200" dirty="0"/>
          </a:p>
        </p:txBody>
      </p:sp>
      <p:sp>
        <p:nvSpPr>
          <p:cNvPr id="62" name="TextBox 61">
            <a:extLst>
              <a:ext uri="{FF2B5EF4-FFF2-40B4-BE49-F238E27FC236}">
                <a16:creationId xmlns:a16="http://schemas.microsoft.com/office/drawing/2014/main" id="{249F3A9C-5F90-452D-BE03-4741C21159A9}"/>
              </a:ext>
            </a:extLst>
          </p:cNvPr>
          <p:cNvSpPr txBox="1"/>
          <p:nvPr/>
        </p:nvSpPr>
        <p:spPr>
          <a:xfrm>
            <a:off x="6540556" y="3556863"/>
            <a:ext cx="979235" cy="276999"/>
          </a:xfrm>
          <a:prstGeom prst="rect">
            <a:avLst/>
          </a:prstGeom>
          <a:noFill/>
        </p:spPr>
        <p:txBody>
          <a:bodyPr wrap="square" rtlCol="0">
            <a:spAutoFit/>
          </a:bodyPr>
          <a:lstStyle/>
          <a:p>
            <a:r>
              <a:rPr lang="en-US" sz="1200" dirty="0"/>
              <a:t>External</a:t>
            </a:r>
            <a:endParaRPr lang="en-AU" sz="1200" dirty="0"/>
          </a:p>
        </p:txBody>
      </p:sp>
      <p:cxnSp>
        <p:nvCxnSpPr>
          <p:cNvPr id="10" name="Straight Arrow Connector 9">
            <a:extLst>
              <a:ext uri="{FF2B5EF4-FFF2-40B4-BE49-F238E27FC236}">
                <a16:creationId xmlns:a16="http://schemas.microsoft.com/office/drawing/2014/main" id="{4BF9DFFB-34A1-4047-895D-2F2F0FCB2D59}"/>
              </a:ext>
            </a:extLst>
          </p:cNvPr>
          <p:cNvCxnSpPr>
            <a:cxnSpLocks/>
            <a:stCxn id="34" idx="0"/>
            <a:endCxn id="33" idx="2"/>
          </p:cNvCxnSpPr>
          <p:nvPr/>
        </p:nvCxnSpPr>
        <p:spPr>
          <a:xfrm flipH="1" flipV="1">
            <a:off x="7657991" y="4603487"/>
            <a:ext cx="1078073" cy="856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9E5E6E4-AD46-457C-A0E0-0D43368419B6}"/>
              </a:ext>
            </a:extLst>
          </p:cNvPr>
          <p:cNvCxnSpPr>
            <a:cxnSpLocks/>
            <a:stCxn id="47" idx="0"/>
            <a:endCxn id="52" idx="2"/>
          </p:cNvCxnSpPr>
          <p:nvPr/>
        </p:nvCxnSpPr>
        <p:spPr>
          <a:xfrm flipV="1">
            <a:off x="1758103" y="1960740"/>
            <a:ext cx="685847" cy="23312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F2E1D48-EC0B-460D-80B9-D5C02426D8EE}"/>
              </a:ext>
            </a:extLst>
          </p:cNvPr>
          <p:cNvCxnSpPr>
            <a:stCxn id="32" idx="0"/>
            <a:endCxn id="37" idx="2"/>
          </p:cNvCxnSpPr>
          <p:nvPr/>
        </p:nvCxnSpPr>
        <p:spPr>
          <a:xfrm flipV="1">
            <a:off x="7382278" y="1811900"/>
            <a:ext cx="1353786" cy="8742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F3D558A-3145-4929-ADD4-693789304EE5}"/>
              </a:ext>
            </a:extLst>
          </p:cNvPr>
          <p:cNvCxnSpPr>
            <a:stCxn id="31" idx="0"/>
            <a:endCxn id="37" idx="2"/>
          </p:cNvCxnSpPr>
          <p:nvPr/>
        </p:nvCxnSpPr>
        <p:spPr>
          <a:xfrm flipV="1">
            <a:off x="8736064" y="1811900"/>
            <a:ext cx="0" cy="8742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F6924D2-44B2-4CFD-AB85-BDF5F500B803}"/>
              </a:ext>
            </a:extLst>
          </p:cNvPr>
          <p:cNvCxnSpPr>
            <a:cxnSpLocks/>
            <a:stCxn id="36" idx="0"/>
            <a:endCxn id="37" idx="2"/>
          </p:cNvCxnSpPr>
          <p:nvPr/>
        </p:nvCxnSpPr>
        <p:spPr>
          <a:xfrm flipH="1" flipV="1">
            <a:off x="8736064" y="1811900"/>
            <a:ext cx="1409229" cy="6939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4A929866-9B6A-16FC-1F2C-8A08A942459F}"/>
              </a:ext>
            </a:extLst>
          </p:cNvPr>
          <p:cNvSpPr/>
          <p:nvPr/>
        </p:nvSpPr>
        <p:spPr>
          <a:xfrm>
            <a:off x="3034702" y="4272605"/>
            <a:ext cx="1496291" cy="527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Titanium (Dental)</a:t>
            </a:r>
          </a:p>
        </p:txBody>
      </p:sp>
      <p:cxnSp>
        <p:nvCxnSpPr>
          <p:cNvPr id="12" name="Straight Arrow Connector 11">
            <a:extLst>
              <a:ext uri="{FF2B5EF4-FFF2-40B4-BE49-F238E27FC236}">
                <a16:creationId xmlns:a16="http://schemas.microsoft.com/office/drawing/2014/main" id="{565F83C6-8F1B-15AA-2EDE-39BF1D5393B4}"/>
              </a:ext>
            </a:extLst>
          </p:cNvPr>
          <p:cNvCxnSpPr>
            <a:cxnSpLocks/>
            <a:stCxn id="6" idx="0"/>
          </p:cNvCxnSpPr>
          <p:nvPr/>
        </p:nvCxnSpPr>
        <p:spPr>
          <a:xfrm flipH="1" flipV="1">
            <a:off x="2570599" y="1971180"/>
            <a:ext cx="1212249" cy="23014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05CA157-743C-9744-03A6-66B15A9C6042}"/>
              </a:ext>
            </a:extLst>
          </p:cNvPr>
          <p:cNvSpPr/>
          <p:nvPr/>
        </p:nvSpPr>
        <p:spPr>
          <a:xfrm>
            <a:off x="8413977" y="4186659"/>
            <a:ext cx="1152305" cy="42783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dirty="0"/>
              <a:t>Community Data Solutions</a:t>
            </a:r>
            <a:endParaRPr lang="en-AU" sz="800" dirty="0">
              <a:solidFill>
                <a:srgbClr val="FF0000"/>
              </a:solidFill>
            </a:endParaRPr>
          </a:p>
        </p:txBody>
      </p:sp>
      <p:sp>
        <p:nvSpPr>
          <p:cNvPr id="23" name="Rectangle: Rounded Corners 22">
            <a:extLst>
              <a:ext uri="{FF2B5EF4-FFF2-40B4-BE49-F238E27FC236}">
                <a16:creationId xmlns:a16="http://schemas.microsoft.com/office/drawing/2014/main" id="{90896546-6B61-6048-9C73-D89A3F0A2F30}"/>
              </a:ext>
            </a:extLst>
          </p:cNvPr>
          <p:cNvSpPr/>
          <p:nvPr/>
        </p:nvSpPr>
        <p:spPr>
          <a:xfrm>
            <a:off x="9717954" y="4186659"/>
            <a:ext cx="1152305" cy="42783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err="1"/>
              <a:t>Iinsights</a:t>
            </a:r>
            <a:endParaRPr lang="en-AU" sz="1200" dirty="0"/>
          </a:p>
        </p:txBody>
      </p:sp>
      <p:cxnSp>
        <p:nvCxnSpPr>
          <p:cNvPr id="24" name="Straight Arrow Connector 23">
            <a:extLst>
              <a:ext uri="{FF2B5EF4-FFF2-40B4-BE49-F238E27FC236}">
                <a16:creationId xmlns:a16="http://schemas.microsoft.com/office/drawing/2014/main" id="{8BA51921-47EF-29E4-35FF-3CDECFA5AD71}"/>
              </a:ext>
            </a:extLst>
          </p:cNvPr>
          <p:cNvCxnSpPr>
            <a:cxnSpLocks/>
            <a:stCxn id="34" idx="0"/>
          </p:cNvCxnSpPr>
          <p:nvPr/>
        </p:nvCxnSpPr>
        <p:spPr>
          <a:xfrm flipV="1">
            <a:off x="8736064" y="4608123"/>
            <a:ext cx="1550600" cy="8522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82C74DB-18C9-3B5B-F46C-18A5E90CF208}"/>
              </a:ext>
            </a:extLst>
          </p:cNvPr>
          <p:cNvCxnSpPr>
            <a:cxnSpLocks/>
            <a:stCxn id="34" idx="0"/>
          </p:cNvCxnSpPr>
          <p:nvPr/>
        </p:nvCxnSpPr>
        <p:spPr>
          <a:xfrm flipV="1">
            <a:off x="8736064" y="4598852"/>
            <a:ext cx="68826" cy="861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id="{78B78F8E-D95F-AA4D-80A6-737829FEF3F4}"/>
              </a:ext>
            </a:extLst>
          </p:cNvPr>
          <p:cNvSpPr/>
          <p:nvPr/>
        </p:nvSpPr>
        <p:spPr>
          <a:xfrm>
            <a:off x="4964716" y="6053373"/>
            <a:ext cx="1152305" cy="42783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Fleet Connect</a:t>
            </a:r>
          </a:p>
        </p:txBody>
      </p:sp>
      <p:sp>
        <p:nvSpPr>
          <p:cNvPr id="72" name="Rectangle: Rounded Corners 71">
            <a:extLst>
              <a:ext uri="{FF2B5EF4-FFF2-40B4-BE49-F238E27FC236}">
                <a16:creationId xmlns:a16="http://schemas.microsoft.com/office/drawing/2014/main" id="{4898D104-AC04-89B5-8785-06672AC876A0}"/>
              </a:ext>
            </a:extLst>
          </p:cNvPr>
          <p:cNvSpPr/>
          <p:nvPr/>
        </p:nvSpPr>
        <p:spPr>
          <a:xfrm>
            <a:off x="4976672" y="5435303"/>
            <a:ext cx="1152305" cy="42783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Tanda</a:t>
            </a:r>
          </a:p>
        </p:txBody>
      </p:sp>
      <p:sp>
        <p:nvSpPr>
          <p:cNvPr id="73" name="Rectangle: Rounded Corners 72">
            <a:extLst>
              <a:ext uri="{FF2B5EF4-FFF2-40B4-BE49-F238E27FC236}">
                <a16:creationId xmlns:a16="http://schemas.microsoft.com/office/drawing/2014/main" id="{C73BB634-5CF6-870E-7805-11CDD791B406}"/>
              </a:ext>
            </a:extLst>
          </p:cNvPr>
          <p:cNvSpPr/>
          <p:nvPr/>
        </p:nvSpPr>
        <p:spPr>
          <a:xfrm>
            <a:off x="4980854" y="4824402"/>
            <a:ext cx="1152305" cy="42783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Employment Hero</a:t>
            </a:r>
          </a:p>
        </p:txBody>
      </p:sp>
      <p:sp>
        <p:nvSpPr>
          <p:cNvPr id="75" name="Rectangle: Rounded Corners 74">
            <a:extLst>
              <a:ext uri="{FF2B5EF4-FFF2-40B4-BE49-F238E27FC236}">
                <a16:creationId xmlns:a16="http://schemas.microsoft.com/office/drawing/2014/main" id="{2785C5FD-6F12-D2DA-1D59-09B30FE9336C}"/>
              </a:ext>
            </a:extLst>
          </p:cNvPr>
          <p:cNvSpPr/>
          <p:nvPr/>
        </p:nvSpPr>
        <p:spPr>
          <a:xfrm>
            <a:off x="4976671" y="3679658"/>
            <a:ext cx="1152305" cy="42783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Xero</a:t>
            </a:r>
          </a:p>
        </p:txBody>
      </p:sp>
      <p:sp>
        <p:nvSpPr>
          <p:cNvPr id="87" name="TextBox 86">
            <a:extLst>
              <a:ext uri="{FF2B5EF4-FFF2-40B4-BE49-F238E27FC236}">
                <a16:creationId xmlns:a16="http://schemas.microsoft.com/office/drawing/2014/main" id="{7841FA76-B491-0B66-2CE9-BD52181AF381}"/>
              </a:ext>
            </a:extLst>
          </p:cNvPr>
          <p:cNvSpPr txBox="1"/>
          <p:nvPr/>
        </p:nvSpPr>
        <p:spPr>
          <a:xfrm>
            <a:off x="9730678" y="3828464"/>
            <a:ext cx="1197762" cy="400110"/>
          </a:xfrm>
          <a:prstGeom prst="rect">
            <a:avLst/>
          </a:prstGeom>
          <a:noFill/>
        </p:spPr>
        <p:txBody>
          <a:bodyPr wrap="square" rtlCol="0">
            <a:spAutoFit/>
          </a:bodyPr>
          <a:lstStyle/>
          <a:p>
            <a:pPr algn="ctr"/>
            <a:r>
              <a:rPr lang="en-AU" sz="1000" dirty="0"/>
              <a:t>NDIS, Allied Health</a:t>
            </a:r>
          </a:p>
        </p:txBody>
      </p:sp>
      <p:sp>
        <p:nvSpPr>
          <p:cNvPr id="88" name="TextBox 87">
            <a:extLst>
              <a:ext uri="{FF2B5EF4-FFF2-40B4-BE49-F238E27FC236}">
                <a16:creationId xmlns:a16="http://schemas.microsoft.com/office/drawing/2014/main" id="{6060D5F1-FC44-D588-3AC4-8E87591A809B}"/>
              </a:ext>
            </a:extLst>
          </p:cNvPr>
          <p:cNvSpPr txBox="1"/>
          <p:nvPr/>
        </p:nvSpPr>
        <p:spPr>
          <a:xfrm>
            <a:off x="8598210" y="3841479"/>
            <a:ext cx="1078073" cy="400110"/>
          </a:xfrm>
          <a:prstGeom prst="rect">
            <a:avLst/>
          </a:prstGeom>
          <a:noFill/>
        </p:spPr>
        <p:txBody>
          <a:bodyPr wrap="square" rtlCol="0">
            <a:spAutoFit/>
          </a:bodyPr>
          <a:lstStyle/>
          <a:p>
            <a:pPr algn="ctr"/>
            <a:r>
              <a:rPr lang="en-AU" sz="1000" dirty="0"/>
              <a:t>PSP , Family Pres</a:t>
            </a:r>
          </a:p>
        </p:txBody>
      </p:sp>
      <p:sp>
        <p:nvSpPr>
          <p:cNvPr id="89" name="Rectangle: Rounded Corners 88">
            <a:extLst>
              <a:ext uri="{FF2B5EF4-FFF2-40B4-BE49-F238E27FC236}">
                <a16:creationId xmlns:a16="http://schemas.microsoft.com/office/drawing/2014/main" id="{2135A192-B315-22E5-E1C5-1D9FA745B6DE}"/>
              </a:ext>
            </a:extLst>
          </p:cNvPr>
          <p:cNvSpPr/>
          <p:nvPr/>
        </p:nvSpPr>
        <p:spPr>
          <a:xfrm>
            <a:off x="4995096" y="4222755"/>
            <a:ext cx="1152305" cy="42783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err="1"/>
              <a:t>ProSpend</a:t>
            </a:r>
            <a:endParaRPr lang="en-AU" sz="1200" dirty="0"/>
          </a:p>
        </p:txBody>
      </p:sp>
      <p:sp>
        <p:nvSpPr>
          <p:cNvPr id="90" name="Rectangle: Rounded Corners 89">
            <a:extLst>
              <a:ext uri="{FF2B5EF4-FFF2-40B4-BE49-F238E27FC236}">
                <a16:creationId xmlns:a16="http://schemas.microsoft.com/office/drawing/2014/main" id="{3F52F2EE-DE66-5C0D-A494-CC3B41C8E45C}"/>
              </a:ext>
            </a:extLst>
          </p:cNvPr>
          <p:cNvSpPr/>
          <p:nvPr/>
        </p:nvSpPr>
        <p:spPr>
          <a:xfrm>
            <a:off x="4980853" y="3121892"/>
            <a:ext cx="1152305" cy="42783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LogiQc</a:t>
            </a:r>
          </a:p>
        </p:txBody>
      </p:sp>
      <p:sp>
        <p:nvSpPr>
          <p:cNvPr id="2" name="TextBox 1">
            <a:extLst>
              <a:ext uri="{FF2B5EF4-FFF2-40B4-BE49-F238E27FC236}">
                <a16:creationId xmlns:a16="http://schemas.microsoft.com/office/drawing/2014/main" id="{B7614C10-B93D-F6F9-EE54-96E39EFDC90D}"/>
              </a:ext>
            </a:extLst>
          </p:cNvPr>
          <p:cNvSpPr txBox="1"/>
          <p:nvPr/>
        </p:nvSpPr>
        <p:spPr>
          <a:xfrm>
            <a:off x="10813317" y="6642221"/>
            <a:ext cx="1214549" cy="246221"/>
          </a:xfrm>
          <a:prstGeom prst="rect">
            <a:avLst/>
          </a:prstGeom>
          <a:noFill/>
        </p:spPr>
        <p:txBody>
          <a:bodyPr wrap="square" rtlCol="0">
            <a:spAutoFit/>
          </a:bodyPr>
          <a:lstStyle/>
          <a:p>
            <a:r>
              <a:rPr lang="en-GB" sz="1000" dirty="0"/>
              <a:t>Draft – May 2025</a:t>
            </a:r>
            <a:endParaRPr lang="en-AU" sz="1000" dirty="0"/>
          </a:p>
        </p:txBody>
      </p:sp>
      <p:sp>
        <p:nvSpPr>
          <p:cNvPr id="11" name="TextBox 10">
            <a:extLst>
              <a:ext uri="{FF2B5EF4-FFF2-40B4-BE49-F238E27FC236}">
                <a16:creationId xmlns:a16="http://schemas.microsoft.com/office/drawing/2014/main" id="{90C36E3C-6304-97F0-B658-7E307ACAEEDF}"/>
              </a:ext>
            </a:extLst>
          </p:cNvPr>
          <p:cNvSpPr txBox="1"/>
          <p:nvPr/>
        </p:nvSpPr>
        <p:spPr>
          <a:xfrm>
            <a:off x="7649089" y="3816411"/>
            <a:ext cx="857766" cy="400110"/>
          </a:xfrm>
          <a:prstGeom prst="rect">
            <a:avLst/>
          </a:prstGeom>
          <a:noFill/>
        </p:spPr>
        <p:txBody>
          <a:bodyPr wrap="square" rtlCol="0">
            <a:spAutoFit/>
          </a:bodyPr>
          <a:lstStyle/>
          <a:p>
            <a:r>
              <a:rPr lang="en-AU" sz="1000" dirty="0"/>
              <a:t>Community Health</a:t>
            </a:r>
          </a:p>
        </p:txBody>
      </p:sp>
      <p:pic>
        <p:nvPicPr>
          <p:cNvPr id="13" name="Picture 12">
            <a:extLst>
              <a:ext uri="{FF2B5EF4-FFF2-40B4-BE49-F238E27FC236}">
                <a16:creationId xmlns:a16="http://schemas.microsoft.com/office/drawing/2014/main" id="{7C8D23C1-BE55-9ED8-64B1-03DF01EED4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9238" y="63727"/>
            <a:ext cx="1915795" cy="871220"/>
          </a:xfrm>
          <a:prstGeom prst="rect">
            <a:avLst/>
          </a:prstGeom>
        </p:spPr>
      </p:pic>
    </p:spTree>
    <p:extLst>
      <p:ext uri="{BB962C8B-B14F-4D97-AF65-F5344CB8AC3E}">
        <p14:creationId xmlns:p14="http://schemas.microsoft.com/office/powerpoint/2010/main" val="31364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162" name="Google Shape;162;g20c1f3b3fc1_0_85"/>
          <p:cNvPicPr preferRelativeResize="0">
            <a:picLocks noGrp="1"/>
          </p:cNvPicPr>
          <p:nvPr>
            <p:ph type="body" idx="1"/>
          </p:nvPr>
        </p:nvPicPr>
        <p:blipFill rotWithShape="1">
          <a:blip r:embed="rId3">
            <a:alphaModFix/>
            <a:extLst>
              <a:ext uri="{BEBA8EAE-BF5A-486C-A8C5-ECC9F3942E4B}">
                <a14:imgProps xmlns:a14="http://schemas.microsoft.com/office/drawing/2010/main">
                  <a14:imgLayer r:embed="rId4">
                    <a14:imgEffect>
                      <a14:backgroundRemoval t="10000" b="90000" l="10000" r="90000"/>
                    </a14:imgEffect>
                  </a14:imgLayer>
                </a14:imgProps>
              </a:ext>
            </a:extLst>
          </a:blip>
          <a:srcRect/>
          <a:stretch/>
        </p:blipFill>
        <p:spPr>
          <a:xfrm>
            <a:off x="-20" y="-1344"/>
            <a:ext cx="12192000" cy="6859200"/>
          </a:xfrm>
          <a:prstGeom prst="rect">
            <a:avLst/>
          </a:prstGeom>
          <a:noFill/>
          <a:ln>
            <a:noFill/>
          </a:ln>
        </p:spPr>
      </p:pic>
      <p:sp>
        <p:nvSpPr>
          <p:cNvPr id="163" name="Google Shape;163;g20c1f3b3fc1_0_85"/>
          <p:cNvSpPr txBox="1">
            <a:spLocks noGrp="1"/>
          </p:cNvSpPr>
          <p:nvPr>
            <p:ph type="title"/>
          </p:nvPr>
        </p:nvSpPr>
        <p:spPr>
          <a:xfrm>
            <a:off x="838200" y="365125"/>
            <a:ext cx="10515600" cy="56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990"/>
              <a:buNone/>
            </a:pPr>
            <a:r>
              <a:rPr lang="en-US" sz="3200" b="1" dirty="0">
                <a:solidFill>
                  <a:srgbClr val="412D72"/>
                </a:solidFill>
                <a:latin typeface="Arial"/>
                <a:ea typeface="Arial"/>
                <a:cs typeface="Arial"/>
                <a:sym typeface="Arial"/>
              </a:rPr>
              <a:t>Data capability uplift strategy</a:t>
            </a:r>
            <a:endParaRPr sz="3200" b="1" dirty="0">
              <a:solidFill>
                <a:srgbClr val="412D72"/>
              </a:solidFill>
              <a:latin typeface="Arial"/>
              <a:ea typeface="Arial"/>
              <a:cs typeface="Arial"/>
              <a:sym typeface="Arial"/>
            </a:endParaRPr>
          </a:p>
        </p:txBody>
      </p:sp>
      <p:sp>
        <p:nvSpPr>
          <p:cNvPr id="164" name="Google Shape;164;g20c1f3b3fc1_0_85"/>
          <p:cNvSpPr txBox="1"/>
          <p:nvPr/>
        </p:nvSpPr>
        <p:spPr>
          <a:xfrm>
            <a:off x="838200" y="929125"/>
            <a:ext cx="11178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To achieve our strategic priorities and identified impact for our stakeholders and organisation, there are key goals that will guide our data capability uplift journey. These goals are outlined below and are linked to the point in the digital system build where they will be achieved.</a:t>
            </a:r>
            <a:endParaRPr sz="1400" b="0" i="0" u="none" strike="noStrike" cap="none">
              <a:solidFill>
                <a:srgbClr val="000000"/>
              </a:solidFill>
              <a:latin typeface="Arial"/>
              <a:ea typeface="Arial"/>
              <a:cs typeface="Arial"/>
              <a:sym typeface="Arial"/>
            </a:endParaRPr>
          </a:p>
        </p:txBody>
      </p:sp>
      <p:sp>
        <p:nvSpPr>
          <p:cNvPr id="166" name="Google Shape;166;g20c1f3b3fc1_0_85"/>
          <p:cNvSpPr/>
          <p:nvPr/>
        </p:nvSpPr>
        <p:spPr>
          <a:xfrm>
            <a:off x="1539500" y="1752025"/>
            <a:ext cx="2039100" cy="597600"/>
          </a:xfrm>
          <a:prstGeom prst="roundRect">
            <a:avLst>
              <a:gd name="adj" fmla="val 16667"/>
            </a:avLst>
          </a:prstGeom>
          <a:solidFill>
            <a:srgbClr val="EAD1D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Self-determination</a:t>
            </a:r>
            <a:endParaRPr sz="1400" b="1" i="0" u="none" strike="noStrike" cap="none">
              <a:solidFill>
                <a:srgbClr val="000000"/>
              </a:solidFill>
              <a:latin typeface="Arial"/>
              <a:ea typeface="Arial"/>
              <a:cs typeface="Arial"/>
              <a:sym typeface="Arial"/>
            </a:endParaRPr>
          </a:p>
        </p:txBody>
      </p:sp>
      <p:sp>
        <p:nvSpPr>
          <p:cNvPr id="167" name="Google Shape;167;g20c1f3b3fc1_0_85"/>
          <p:cNvSpPr/>
          <p:nvPr/>
        </p:nvSpPr>
        <p:spPr>
          <a:xfrm>
            <a:off x="1539500" y="2583429"/>
            <a:ext cx="2039100" cy="597600"/>
          </a:xfrm>
          <a:prstGeom prst="roundRect">
            <a:avLst>
              <a:gd name="adj" fmla="val 16667"/>
            </a:avLst>
          </a:prstGeom>
          <a:solidFill>
            <a:srgbClr val="FCE5C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Data sovereignty</a:t>
            </a:r>
            <a:endParaRPr sz="1400" b="1" i="0" u="none" strike="noStrike" cap="none">
              <a:solidFill>
                <a:srgbClr val="000000"/>
              </a:solidFill>
              <a:latin typeface="Arial"/>
              <a:ea typeface="Arial"/>
              <a:cs typeface="Arial"/>
              <a:sym typeface="Arial"/>
            </a:endParaRPr>
          </a:p>
        </p:txBody>
      </p:sp>
      <p:sp>
        <p:nvSpPr>
          <p:cNvPr id="168" name="Google Shape;168;g20c1f3b3fc1_0_85"/>
          <p:cNvSpPr/>
          <p:nvPr/>
        </p:nvSpPr>
        <p:spPr>
          <a:xfrm>
            <a:off x="1539500" y="3414833"/>
            <a:ext cx="2039100" cy="597600"/>
          </a:xfrm>
          <a:prstGeom prst="roundRect">
            <a:avLst>
              <a:gd name="adj" fmla="val 16667"/>
            </a:avLst>
          </a:prstGeom>
          <a:solidFill>
            <a:srgbClr val="C9DAF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Strengths-based</a:t>
            </a:r>
            <a:endParaRPr sz="1400" b="1" i="0" u="none" strike="noStrike" cap="none">
              <a:solidFill>
                <a:srgbClr val="000000"/>
              </a:solidFill>
              <a:latin typeface="Arial"/>
              <a:ea typeface="Arial"/>
              <a:cs typeface="Arial"/>
              <a:sym typeface="Arial"/>
            </a:endParaRPr>
          </a:p>
        </p:txBody>
      </p:sp>
      <p:sp>
        <p:nvSpPr>
          <p:cNvPr id="169" name="Google Shape;169;g20c1f3b3fc1_0_85"/>
          <p:cNvSpPr/>
          <p:nvPr/>
        </p:nvSpPr>
        <p:spPr>
          <a:xfrm>
            <a:off x="1539500" y="4246237"/>
            <a:ext cx="2039100" cy="597600"/>
          </a:xfrm>
          <a:prstGeom prst="roundRect">
            <a:avLst>
              <a:gd name="adj" fmla="val 16667"/>
            </a:avLst>
          </a:prstGeom>
          <a:solidFill>
            <a:srgbClr val="F4CCC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Community centred</a:t>
            </a:r>
            <a:endParaRPr sz="1400" b="1" i="0" u="none" strike="noStrike" cap="none">
              <a:solidFill>
                <a:srgbClr val="000000"/>
              </a:solidFill>
              <a:latin typeface="Arial"/>
              <a:ea typeface="Arial"/>
              <a:cs typeface="Arial"/>
              <a:sym typeface="Arial"/>
            </a:endParaRPr>
          </a:p>
        </p:txBody>
      </p:sp>
      <p:sp>
        <p:nvSpPr>
          <p:cNvPr id="170" name="Google Shape;170;g20c1f3b3fc1_0_85"/>
          <p:cNvSpPr/>
          <p:nvPr/>
        </p:nvSpPr>
        <p:spPr>
          <a:xfrm>
            <a:off x="1539500" y="5077640"/>
            <a:ext cx="2039100" cy="597600"/>
          </a:xfrm>
          <a:prstGeom prst="roundRect">
            <a:avLst>
              <a:gd name="adj" fmla="val 16667"/>
            </a:avLst>
          </a:prstGeom>
          <a:solidFill>
            <a:srgbClr val="D9EAD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Increasing impact</a:t>
            </a:r>
            <a:endParaRPr sz="1400" b="1" i="0" u="none" strike="noStrike" cap="none">
              <a:solidFill>
                <a:srgbClr val="000000"/>
              </a:solidFill>
              <a:latin typeface="Arial"/>
              <a:ea typeface="Arial"/>
              <a:cs typeface="Arial"/>
              <a:sym typeface="Arial"/>
            </a:endParaRPr>
          </a:p>
        </p:txBody>
      </p:sp>
      <p:sp>
        <p:nvSpPr>
          <p:cNvPr id="171" name="Google Shape;171;g20c1f3b3fc1_0_85"/>
          <p:cNvSpPr/>
          <p:nvPr/>
        </p:nvSpPr>
        <p:spPr>
          <a:xfrm>
            <a:off x="5377700" y="1763200"/>
            <a:ext cx="2039100" cy="435300"/>
          </a:xfrm>
          <a:prstGeom prst="roundRect">
            <a:avLst>
              <a:gd name="adj" fmla="val 16667"/>
            </a:avLst>
          </a:prstGeom>
          <a:no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We want to have control of our data and the story we tell</a:t>
            </a:r>
            <a:endParaRPr sz="900" b="0" i="0" u="none" strike="noStrike" cap="none">
              <a:solidFill>
                <a:srgbClr val="000000"/>
              </a:solidFill>
              <a:latin typeface="Arial"/>
              <a:ea typeface="Arial"/>
              <a:cs typeface="Arial"/>
              <a:sym typeface="Arial"/>
            </a:endParaRPr>
          </a:p>
        </p:txBody>
      </p:sp>
      <p:sp>
        <p:nvSpPr>
          <p:cNvPr id="172" name="Google Shape;172;g20c1f3b3fc1_0_85"/>
          <p:cNvSpPr/>
          <p:nvPr/>
        </p:nvSpPr>
        <p:spPr>
          <a:xfrm>
            <a:off x="5377700" y="3812685"/>
            <a:ext cx="2039100" cy="435300"/>
          </a:xfrm>
          <a:prstGeom prst="roundRect">
            <a:avLst>
              <a:gd name="adj" fmla="val 16667"/>
            </a:avLst>
          </a:prstGeom>
          <a:no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We want to easily analyse the needs of our community</a:t>
            </a:r>
            <a:endParaRPr sz="900" b="0" i="0" u="none" strike="noStrike" cap="none">
              <a:solidFill>
                <a:srgbClr val="000000"/>
              </a:solidFill>
              <a:latin typeface="Arial"/>
              <a:ea typeface="Arial"/>
              <a:cs typeface="Arial"/>
              <a:sym typeface="Arial"/>
            </a:endParaRPr>
          </a:p>
        </p:txBody>
      </p:sp>
      <p:sp>
        <p:nvSpPr>
          <p:cNvPr id="173" name="Google Shape;173;g20c1f3b3fc1_0_85"/>
          <p:cNvSpPr/>
          <p:nvPr/>
        </p:nvSpPr>
        <p:spPr>
          <a:xfrm>
            <a:off x="5377700" y="2964823"/>
            <a:ext cx="2039100" cy="722400"/>
          </a:xfrm>
          <a:prstGeom prst="roundRect">
            <a:avLst>
              <a:gd name="adj" fmla="val 16667"/>
            </a:avLst>
          </a:prstGeom>
          <a:no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We want to make data driven decisions in order to address the needs of our community</a:t>
            </a:r>
            <a:endParaRPr sz="900" b="0" i="0" u="none" strike="noStrike" cap="none">
              <a:solidFill>
                <a:srgbClr val="000000"/>
              </a:solidFill>
              <a:latin typeface="Arial"/>
              <a:ea typeface="Arial"/>
              <a:cs typeface="Arial"/>
              <a:sym typeface="Arial"/>
            </a:endParaRPr>
          </a:p>
        </p:txBody>
      </p:sp>
      <p:sp>
        <p:nvSpPr>
          <p:cNvPr id="174" name="Google Shape;174;g20c1f3b3fc1_0_85"/>
          <p:cNvSpPr/>
          <p:nvPr/>
        </p:nvSpPr>
        <p:spPr>
          <a:xfrm>
            <a:off x="5377700" y="2323962"/>
            <a:ext cx="2039100" cy="515400"/>
          </a:xfrm>
          <a:prstGeom prst="roundRect">
            <a:avLst>
              <a:gd name="adj" fmla="val 16667"/>
            </a:avLst>
          </a:prstGeom>
          <a:no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We want to streamline data entry, monitoring and reporting for our staff</a:t>
            </a:r>
            <a:endParaRPr sz="900" b="0" i="0" u="none" strike="noStrike" cap="none">
              <a:solidFill>
                <a:srgbClr val="000000"/>
              </a:solidFill>
              <a:latin typeface="Arial"/>
              <a:ea typeface="Arial"/>
              <a:cs typeface="Arial"/>
              <a:sym typeface="Arial"/>
            </a:endParaRPr>
          </a:p>
        </p:txBody>
      </p:sp>
      <p:cxnSp>
        <p:nvCxnSpPr>
          <p:cNvPr id="175" name="Google Shape;175;g20c1f3b3fc1_0_85"/>
          <p:cNvCxnSpPr>
            <a:stCxn id="166" idx="3"/>
            <a:endCxn id="171" idx="1"/>
          </p:cNvCxnSpPr>
          <p:nvPr/>
        </p:nvCxnSpPr>
        <p:spPr>
          <a:xfrm rot="10800000" flipH="1">
            <a:off x="3578600" y="1980925"/>
            <a:ext cx="1799100" cy="69900"/>
          </a:xfrm>
          <a:prstGeom prst="curvedConnector3">
            <a:avLst>
              <a:gd name="adj1" fmla="val 50000"/>
            </a:avLst>
          </a:prstGeom>
          <a:noFill/>
          <a:ln w="19050" cap="flat" cmpd="sng">
            <a:solidFill>
              <a:srgbClr val="EAD1DC"/>
            </a:solidFill>
            <a:prstDash val="solid"/>
            <a:round/>
            <a:headEnd type="none" w="sm" len="sm"/>
            <a:tailEnd type="none" w="sm" len="sm"/>
          </a:ln>
        </p:spPr>
      </p:cxnSp>
      <p:cxnSp>
        <p:nvCxnSpPr>
          <p:cNvPr id="176" name="Google Shape;176;g20c1f3b3fc1_0_85"/>
          <p:cNvCxnSpPr>
            <a:stCxn id="167" idx="3"/>
            <a:endCxn id="171" idx="1"/>
          </p:cNvCxnSpPr>
          <p:nvPr/>
        </p:nvCxnSpPr>
        <p:spPr>
          <a:xfrm rot="10800000" flipH="1">
            <a:off x="3578600" y="1980729"/>
            <a:ext cx="1799100" cy="901500"/>
          </a:xfrm>
          <a:prstGeom prst="curvedConnector3">
            <a:avLst>
              <a:gd name="adj1" fmla="val 50000"/>
            </a:avLst>
          </a:prstGeom>
          <a:noFill/>
          <a:ln w="19050" cap="flat" cmpd="sng">
            <a:solidFill>
              <a:srgbClr val="FCE5CD"/>
            </a:solidFill>
            <a:prstDash val="solid"/>
            <a:round/>
            <a:headEnd type="none" w="sm" len="sm"/>
            <a:tailEnd type="none" w="sm" len="sm"/>
          </a:ln>
        </p:spPr>
      </p:cxnSp>
      <p:cxnSp>
        <p:nvCxnSpPr>
          <p:cNvPr id="177" name="Google Shape;177;g20c1f3b3fc1_0_85"/>
          <p:cNvCxnSpPr>
            <a:stCxn id="170" idx="3"/>
            <a:endCxn id="173" idx="1"/>
          </p:cNvCxnSpPr>
          <p:nvPr/>
        </p:nvCxnSpPr>
        <p:spPr>
          <a:xfrm rot="10800000" flipH="1">
            <a:off x="3578600" y="3325940"/>
            <a:ext cx="1799100" cy="2050500"/>
          </a:xfrm>
          <a:prstGeom prst="curvedConnector3">
            <a:avLst>
              <a:gd name="adj1" fmla="val 50000"/>
            </a:avLst>
          </a:prstGeom>
          <a:noFill/>
          <a:ln w="19050" cap="flat" cmpd="sng">
            <a:solidFill>
              <a:srgbClr val="D9EAD3"/>
            </a:solidFill>
            <a:prstDash val="solid"/>
            <a:round/>
            <a:headEnd type="none" w="sm" len="sm"/>
            <a:tailEnd type="none" w="sm" len="sm"/>
          </a:ln>
        </p:spPr>
      </p:cxnSp>
      <p:cxnSp>
        <p:nvCxnSpPr>
          <p:cNvPr id="178" name="Google Shape;178;g20c1f3b3fc1_0_85"/>
          <p:cNvCxnSpPr>
            <a:stCxn id="170" idx="3"/>
            <a:endCxn id="172" idx="1"/>
          </p:cNvCxnSpPr>
          <p:nvPr/>
        </p:nvCxnSpPr>
        <p:spPr>
          <a:xfrm rot="10800000" flipH="1">
            <a:off x="3578600" y="4030340"/>
            <a:ext cx="1799100" cy="1346100"/>
          </a:xfrm>
          <a:prstGeom prst="curvedConnector3">
            <a:avLst>
              <a:gd name="adj1" fmla="val 50000"/>
            </a:avLst>
          </a:prstGeom>
          <a:noFill/>
          <a:ln w="19050" cap="flat" cmpd="sng">
            <a:solidFill>
              <a:srgbClr val="D9EAD3"/>
            </a:solidFill>
            <a:prstDash val="solid"/>
            <a:round/>
            <a:headEnd type="none" w="sm" len="sm"/>
            <a:tailEnd type="none" w="sm" len="sm"/>
          </a:ln>
        </p:spPr>
      </p:cxnSp>
      <p:sp>
        <p:nvSpPr>
          <p:cNvPr id="179" name="Google Shape;179;g20c1f3b3fc1_0_85"/>
          <p:cNvSpPr/>
          <p:nvPr/>
        </p:nvSpPr>
        <p:spPr>
          <a:xfrm>
            <a:off x="5377700" y="4373447"/>
            <a:ext cx="2039100" cy="679500"/>
          </a:xfrm>
          <a:prstGeom prst="roundRect">
            <a:avLst>
              <a:gd name="adj" fmla="val 16667"/>
            </a:avLst>
          </a:prstGeom>
          <a:no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We want to shift the power dynamic of Government and influence their decision-making</a:t>
            </a:r>
            <a:endParaRPr sz="900" b="0" i="0" u="none" strike="noStrike" cap="none">
              <a:solidFill>
                <a:srgbClr val="000000"/>
              </a:solidFill>
              <a:latin typeface="Arial"/>
              <a:ea typeface="Arial"/>
              <a:cs typeface="Arial"/>
              <a:sym typeface="Arial"/>
            </a:endParaRPr>
          </a:p>
        </p:txBody>
      </p:sp>
      <p:cxnSp>
        <p:nvCxnSpPr>
          <p:cNvPr id="180" name="Google Shape;180;g20c1f3b3fc1_0_85"/>
          <p:cNvCxnSpPr>
            <a:stCxn id="168" idx="3"/>
            <a:endCxn id="179" idx="1"/>
          </p:cNvCxnSpPr>
          <p:nvPr/>
        </p:nvCxnSpPr>
        <p:spPr>
          <a:xfrm>
            <a:off x="3578600" y="3713633"/>
            <a:ext cx="1799100" cy="999600"/>
          </a:xfrm>
          <a:prstGeom prst="curvedConnector3">
            <a:avLst>
              <a:gd name="adj1" fmla="val 50000"/>
            </a:avLst>
          </a:prstGeom>
          <a:noFill/>
          <a:ln w="19050" cap="flat" cmpd="sng">
            <a:solidFill>
              <a:srgbClr val="CFE2F3"/>
            </a:solidFill>
            <a:prstDash val="solid"/>
            <a:round/>
            <a:headEnd type="none" w="sm" len="sm"/>
            <a:tailEnd type="none" w="sm" len="sm"/>
          </a:ln>
        </p:spPr>
      </p:cxnSp>
      <p:cxnSp>
        <p:nvCxnSpPr>
          <p:cNvPr id="181" name="Google Shape;181;g20c1f3b3fc1_0_85"/>
          <p:cNvCxnSpPr>
            <a:stCxn id="169" idx="3"/>
            <a:endCxn id="173" idx="1"/>
          </p:cNvCxnSpPr>
          <p:nvPr/>
        </p:nvCxnSpPr>
        <p:spPr>
          <a:xfrm rot="10800000" flipH="1">
            <a:off x="3578600" y="3326137"/>
            <a:ext cx="1799100" cy="1218900"/>
          </a:xfrm>
          <a:prstGeom prst="curvedConnector3">
            <a:avLst>
              <a:gd name="adj1" fmla="val 50000"/>
            </a:avLst>
          </a:prstGeom>
          <a:noFill/>
          <a:ln w="19050" cap="flat" cmpd="sng">
            <a:solidFill>
              <a:srgbClr val="F4CCCC"/>
            </a:solidFill>
            <a:prstDash val="solid"/>
            <a:round/>
            <a:headEnd type="none" w="sm" len="sm"/>
            <a:tailEnd type="none" w="sm" len="sm"/>
          </a:ln>
        </p:spPr>
      </p:cxnSp>
      <p:cxnSp>
        <p:nvCxnSpPr>
          <p:cNvPr id="182" name="Google Shape;182;g20c1f3b3fc1_0_85"/>
          <p:cNvCxnSpPr>
            <a:stCxn id="167" idx="3"/>
            <a:endCxn id="179" idx="1"/>
          </p:cNvCxnSpPr>
          <p:nvPr/>
        </p:nvCxnSpPr>
        <p:spPr>
          <a:xfrm>
            <a:off x="3578600" y="2882229"/>
            <a:ext cx="1799100" cy="1830900"/>
          </a:xfrm>
          <a:prstGeom prst="curvedConnector3">
            <a:avLst>
              <a:gd name="adj1" fmla="val 50000"/>
            </a:avLst>
          </a:prstGeom>
          <a:noFill/>
          <a:ln w="19050" cap="flat" cmpd="sng">
            <a:solidFill>
              <a:srgbClr val="FCE5CD"/>
            </a:solidFill>
            <a:prstDash val="solid"/>
            <a:round/>
            <a:headEnd type="none" w="sm" len="sm"/>
            <a:tailEnd type="none" w="sm" len="sm"/>
          </a:ln>
        </p:spPr>
      </p:cxnSp>
      <p:cxnSp>
        <p:nvCxnSpPr>
          <p:cNvPr id="183" name="Google Shape;183;g20c1f3b3fc1_0_85"/>
          <p:cNvCxnSpPr>
            <a:stCxn id="170" idx="3"/>
            <a:endCxn id="174" idx="1"/>
          </p:cNvCxnSpPr>
          <p:nvPr/>
        </p:nvCxnSpPr>
        <p:spPr>
          <a:xfrm rot="10800000" flipH="1">
            <a:off x="3578600" y="2581640"/>
            <a:ext cx="1799100" cy="2794800"/>
          </a:xfrm>
          <a:prstGeom prst="curvedConnector3">
            <a:avLst>
              <a:gd name="adj1" fmla="val 50000"/>
            </a:avLst>
          </a:prstGeom>
          <a:noFill/>
          <a:ln w="19050" cap="flat" cmpd="sng">
            <a:solidFill>
              <a:srgbClr val="D9EAD3"/>
            </a:solidFill>
            <a:prstDash val="solid"/>
            <a:round/>
            <a:headEnd type="none" w="sm" len="sm"/>
            <a:tailEnd type="none" w="sm" len="sm"/>
          </a:ln>
        </p:spPr>
      </p:cxnSp>
      <p:cxnSp>
        <p:nvCxnSpPr>
          <p:cNvPr id="184" name="Google Shape;184;g20c1f3b3fc1_0_85"/>
          <p:cNvCxnSpPr>
            <a:stCxn id="169" idx="3"/>
            <a:endCxn id="179" idx="1"/>
          </p:cNvCxnSpPr>
          <p:nvPr/>
        </p:nvCxnSpPr>
        <p:spPr>
          <a:xfrm>
            <a:off x="3578600" y="4545037"/>
            <a:ext cx="1799100" cy="168300"/>
          </a:xfrm>
          <a:prstGeom prst="curvedConnector3">
            <a:avLst>
              <a:gd name="adj1" fmla="val 50000"/>
            </a:avLst>
          </a:prstGeom>
          <a:noFill/>
          <a:ln w="19050" cap="flat" cmpd="sng">
            <a:solidFill>
              <a:srgbClr val="F4CCCC"/>
            </a:solidFill>
            <a:prstDash val="solid"/>
            <a:round/>
            <a:headEnd type="none" w="sm" len="sm"/>
            <a:tailEnd type="none" w="sm" len="sm"/>
          </a:ln>
        </p:spPr>
      </p:cxnSp>
      <p:cxnSp>
        <p:nvCxnSpPr>
          <p:cNvPr id="185" name="Google Shape;185;g20c1f3b3fc1_0_85"/>
          <p:cNvCxnSpPr>
            <a:stCxn id="166" idx="3"/>
            <a:endCxn id="173" idx="1"/>
          </p:cNvCxnSpPr>
          <p:nvPr/>
        </p:nvCxnSpPr>
        <p:spPr>
          <a:xfrm>
            <a:off x="3578600" y="2050825"/>
            <a:ext cx="1799100" cy="1275300"/>
          </a:xfrm>
          <a:prstGeom prst="curvedConnector3">
            <a:avLst>
              <a:gd name="adj1" fmla="val 50000"/>
            </a:avLst>
          </a:prstGeom>
          <a:noFill/>
          <a:ln w="19050" cap="flat" cmpd="sng">
            <a:solidFill>
              <a:srgbClr val="EAD1DC"/>
            </a:solidFill>
            <a:prstDash val="solid"/>
            <a:round/>
            <a:headEnd type="none" w="sm" len="sm"/>
            <a:tailEnd type="none" w="sm" len="sm"/>
          </a:ln>
        </p:spPr>
      </p:cxnSp>
      <p:cxnSp>
        <p:nvCxnSpPr>
          <p:cNvPr id="186" name="Google Shape;186;g20c1f3b3fc1_0_85"/>
          <p:cNvCxnSpPr>
            <a:stCxn id="167" idx="3"/>
            <a:endCxn id="172" idx="1"/>
          </p:cNvCxnSpPr>
          <p:nvPr/>
        </p:nvCxnSpPr>
        <p:spPr>
          <a:xfrm>
            <a:off x="3578600" y="2882229"/>
            <a:ext cx="1799100" cy="1148100"/>
          </a:xfrm>
          <a:prstGeom prst="curvedConnector3">
            <a:avLst>
              <a:gd name="adj1" fmla="val 50000"/>
            </a:avLst>
          </a:prstGeom>
          <a:noFill/>
          <a:ln w="19050" cap="flat" cmpd="sng">
            <a:solidFill>
              <a:srgbClr val="FCE5CD"/>
            </a:solidFill>
            <a:prstDash val="solid"/>
            <a:round/>
            <a:headEnd type="none" w="sm" len="sm"/>
            <a:tailEnd type="none" w="sm" len="sm"/>
          </a:ln>
        </p:spPr>
      </p:cxnSp>
      <p:cxnSp>
        <p:nvCxnSpPr>
          <p:cNvPr id="187" name="Google Shape;187;g20c1f3b3fc1_0_85"/>
          <p:cNvCxnSpPr>
            <a:stCxn id="167" idx="3"/>
            <a:endCxn id="173" idx="1"/>
          </p:cNvCxnSpPr>
          <p:nvPr/>
        </p:nvCxnSpPr>
        <p:spPr>
          <a:xfrm>
            <a:off x="3578600" y="2882229"/>
            <a:ext cx="1799100" cy="443700"/>
          </a:xfrm>
          <a:prstGeom prst="curvedConnector3">
            <a:avLst>
              <a:gd name="adj1" fmla="val 50000"/>
            </a:avLst>
          </a:prstGeom>
          <a:noFill/>
          <a:ln w="19050" cap="flat" cmpd="sng">
            <a:solidFill>
              <a:srgbClr val="FCE5CD"/>
            </a:solidFill>
            <a:prstDash val="solid"/>
            <a:round/>
            <a:headEnd type="none" w="sm" len="sm"/>
            <a:tailEnd type="none" w="sm" len="sm"/>
          </a:ln>
        </p:spPr>
      </p:cxnSp>
      <p:cxnSp>
        <p:nvCxnSpPr>
          <p:cNvPr id="188" name="Google Shape;188;g20c1f3b3fc1_0_85"/>
          <p:cNvCxnSpPr>
            <a:stCxn id="166" idx="3"/>
            <a:endCxn id="179" idx="1"/>
          </p:cNvCxnSpPr>
          <p:nvPr/>
        </p:nvCxnSpPr>
        <p:spPr>
          <a:xfrm>
            <a:off x="3578600" y="2050825"/>
            <a:ext cx="1799100" cy="2662500"/>
          </a:xfrm>
          <a:prstGeom prst="curvedConnector3">
            <a:avLst>
              <a:gd name="adj1" fmla="val 50000"/>
            </a:avLst>
          </a:prstGeom>
          <a:noFill/>
          <a:ln w="19050" cap="flat" cmpd="sng">
            <a:solidFill>
              <a:srgbClr val="EAD1DC"/>
            </a:solidFill>
            <a:prstDash val="solid"/>
            <a:round/>
            <a:headEnd type="none" w="sm" len="sm"/>
            <a:tailEnd type="none" w="sm" len="sm"/>
          </a:ln>
        </p:spPr>
      </p:cxnSp>
      <p:cxnSp>
        <p:nvCxnSpPr>
          <p:cNvPr id="189" name="Google Shape;189;g20c1f3b3fc1_0_85"/>
          <p:cNvCxnSpPr>
            <a:stCxn id="169" idx="3"/>
            <a:endCxn id="172" idx="1"/>
          </p:cNvCxnSpPr>
          <p:nvPr/>
        </p:nvCxnSpPr>
        <p:spPr>
          <a:xfrm rot="10800000" flipH="1">
            <a:off x="3578600" y="4030237"/>
            <a:ext cx="1799100" cy="514800"/>
          </a:xfrm>
          <a:prstGeom prst="curvedConnector3">
            <a:avLst>
              <a:gd name="adj1" fmla="val 50000"/>
            </a:avLst>
          </a:prstGeom>
          <a:noFill/>
          <a:ln w="19050" cap="flat" cmpd="sng">
            <a:solidFill>
              <a:srgbClr val="F4CCCC"/>
            </a:solidFill>
            <a:prstDash val="solid"/>
            <a:round/>
            <a:headEnd type="none" w="sm" len="sm"/>
            <a:tailEnd type="none" w="sm" len="sm"/>
          </a:ln>
        </p:spPr>
      </p:cxnSp>
      <p:sp>
        <p:nvSpPr>
          <p:cNvPr id="190" name="Google Shape;190;g20c1f3b3fc1_0_85"/>
          <p:cNvSpPr/>
          <p:nvPr/>
        </p:nvSpPr>
        <p:spPr>
          <a:xfrm>
            <a:off x="5377700" y="5178409"/>
            <a:ext cx="2039100" cy="515400"/>
          </a:xfrm>
          <a:prstGeom prst="roundRect">
            <a:avLst>
              <a:gd name="adj" fmla="val 16667"/>
            </a:avLst>
          </a:prstGeom>
          <a:no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We want to strengthen the data capability of the ACCO sector around Australia </a:t>
            </a:r>
            <a:endParaRPr sz="900" b="0" i="0" u="none" strike="noStrike" cap="none">
              <a:solidFill>
                <a:srgbClr val="000000"/>
              </a:solidFill>
              <a:latin typeface="Arial"/>
              <a:ea typeface="Arial"/>
              <a:cs typeface="Arial"/>
              <a:sym typeface="Arial"/>
            </a:endParaRPr>
          </a:p>
        </p:txBody>
      </p:sp>
      <p:cxnSp>
        <p:nvCxnSpPr>
          <p:cNvPr id="191" name="Google Shape;191;g20c1f3b3fc1_0_85"/>
          <p:cNvCxnSpPr>
            <a:stCxn id="166" idx="3"/>
            <a:endCxn id="190" idx="1"/>
          </p:cNvCxnSpPr>
          <p:nvPr/>
        </p:nvCxnSpPr>
        <p:spPr>
          <a:xfrm>
            <a:off x="3578600" y="2050825"/>
            <a:ext cx="1799100" cy="3385200"/>
          </a:xfrm>
          <a:prstGeom prst="curvedConnector3">
            <a:avLst>
              <a:gd name="adj1" fmla="val 50000"/>
            </a:avLst>
          </a:prstGeom>
          <a:noFill/>
          <a:ln w="19050" cap="flat" cmpd="sng">
            <a:solidFill>
              <a:srgbClr val="EAD1DC"/>
            </a:solidFill>
            <a:prstDash val="solid"/>
            <a:round/>
            <a:headEnd type="none" w="sm" len="sm"/>
            <a:tailEnd type="none" w="sm" len="sm"/>
          </a:ln>
        </p:spPr>
      </p:cxnSp>
      <p:cxnSp>
        <p:nvCxnSpPr>
          <p:cNvPr id="192" name="Google Shape;192;g20c1f3b3fc1_0_85"/>
          <p:cNvCxnSpPr>
            <a:stCxn id="168" idx="3"/>
            <a:endCxn id="190" idx="1"/>
          </p:cNvCxnSpPr>
          <p:nvPr/>
        </p:nvCxnSpPr>
        <p:spPr>
          <a:xfrm>
            <a:off x="3578600" y="3713633"/>
            <a:ext cx="1799100" cy="1722600"/>
          </a:xfrm>
          <a:prstGeom prst="curvedConnector3">
            <a:avLst>
              <a:gd name="adj1" fmla="val 50000"/>
            </a:avLst>
          </a:prstGeom>
          <a:noFill/>
          <a:ln w="19050" cap="flat" cmpd="sng">
            <a:solidFill>
              <a:srgbClr val="CFE2F3"/>
            </a:solidFill>
            <a:prstDash val="solid"/>
            <a:round/>
            <a:headEnd type="none" w="sm" len="sm"/>
            <a:tailEnd type="none" w="sm" len="sm"/>
          </a:ln>
        </p:spPr>
      </p:cxnSp>
      <p:cxnSp>
        <p:nvCxnSpPr>
          <p:cNvPr id="193" name="Google Shape;193;g20c1f3b3fc1_0_85"/>
          <p:cNvCxnSpPr>
            <a:stCxn id="170" idx="3"/>
            <a:endCxn id="190" idx="1"/>
          </p:cNvCxnSpPr>
          <p:nvPr/>
        </p:nvCxnSpPr>
        <p:spPr>
          <a:xfrm>
            <a:off x="3578600" y="5376440"/>
            <a:ext cx="1799100" cy="59700"/>
          </a:xfrm>
          <a:prstGeom prst="curvedConnector3">
            <a:avLst>
              <a:gd name="adj1" fmla="val 50000"/>
            </a:avLst>
          </a:prstGeom>
          <a:noFill/>
          <a:ln w="19050" cap="flat" cmpd="sng">
            <a:solidFill>
              <a:srgbClr val="D9EAD3"/>
            </a:solidFill>
            <a:prstDash val="solid"/>
            <a:round/>
            <a:headEnd type="none" w="sm" len="sm"/>
            <a:tailEnd type="none" w="sm" len="sm"/>
          </a:ln>
        </p:spPr>
      </p:cxnSp>
      <p:cxnSp>
        <p:nvCxnSpPr>
          <p:cNvPr id="194" name="Google Shape;194;g20c1f3b3fc1_0_85"/>
          <p:cNvCxnSpPr>
            <a:stCxn id="169" idx="3"/>
            <a:endCxn id="190" idx="1"/>
          </p:cNvCxnSpPr>
          <p:nvPr/>
        </p:nvCxnSpPr>
        <p:spPr>
          <a:xfrm>
            <a:off x="3578600" y="4545037"/>
            <a:ext cx="1799100" cy="891000"/>
          </a:xfrm>
          <a:prstGeom prst="curvedConnector3">
            <a:avLst>
              <a:gd name="adj1" fmla="val 50000"/>
            </a:avLst>
          </a:prstGeom>
          <a:noFill/>
          <a:ln w="19050" cap="flat" cmpd="sng">
            <a:solidFill>
              <a:srgbClr val="F4CCCC"/>
            </a:solidFill>
            <a:prstDash val="solid"/>
            <a:round/>
            <a:headEnd type="none" w="sm" len="sm"/>
            <a:tailEnd type="none" w="sm" len="sm"/>
          </a:ln>
        </p:spPr>
      </p:cxnSp>
      <p:cxnSp>
        <p:nvCxnSpPr>
          <p:cNvPr id="195" name="Google Shape;195;g20c1f3b3fc1_0_85"/>
          <p:cNvCxnSpPr>
            <a:stCxn id="196" idx="1"/>
            <a:endCxn id="179" idx="3"/>
          </p:cNvCxnSpPr>
          <p:nvPr/>
        </p:nvCxnSpPr>
        <p:spPr>
          <a:xfrm flipH="1">
            <a:off x="7416700" y="4550947"/>
            <a:ext cx="1196700" cy="162300"/>
          </a:xfrm>
          <a:prstGeom prst="straightConnector1">
            <a:avLst/>
          </a:prstGeom>
          <a:noFill/>
          <a:ln w="19050" cap="flat" cmpd="sng">
            <a:solidFill>
              <a:srgbClr val="9E9E9E"/>
            </a:solidFill>
            <a:prstDash val="dot"/>
            <a:round/>
            <a:headEnd type="none" w="sm" len="sm"/>
            <a:tailEnd type="none" w="sm" len="sm"/>
          </a:ln>
        </p:spPr>
      </p:cxnSp>
      <p:cxnSp>
        <p:nvCxnSpPr>
          <p:cNvPr id="197" name="Google Shape;197;g20c1f3b3fc1_0_85"/>
          <p:cNvCxnSpPr>
            <a:stCxn id="196" idx="1"/>
            <a:endCxn id="190" idx="3"/>
          </p:cNvCxnSpPr>
          <p:nvPr/>
        </p:nvCxnSpPr>
        <p:spPr>
          <a:xfrm flipH="1">
            <a:off x="7416700" y="4550947"/>
            <a:ext cx="1196700" cy="885300"/>
          </a:xfrm>
          <a:prstGeom prst="straightConnector1">
            <a:avLst/>
          </a:prstGeom>
          <a:noFill/>
          <a:ln w="19050" cap="flat" cmpd="sng">
            <a:solidFill>
              <a:srgbClr val="9E9E9E"/>
            </a:solidFill>
            <a:prstDash val="dot"/>
            <a:round/>
            <a:headEnd type="none" w="sm" len="sm"/>
            <a:tailEnd type="none" w="sm" len="sm"/>
          </a:ln>
        </p:spPr>
      </p:cxnSp>
      <p:cxnSp>
        <p:nvCxnSpPr>
          <p:cNvPr id="198" name="Google Shape;198;g20c1f3b3fc1_0_85"/>
          <p:cNvCxnSpPr>
            <a:stCxn id="199" idx="1"/>
            <a:endCxn id="172" idx="3"/>
          </p:cNvCxnSpPr>
          <p:nvPr/>
        </p:nvCxnSpPr>
        <p:spPr>
          <a:xfrm flipH="1">
            <a:off x="7416700" y="3740050"/>
            <a:ext cx="1196700" cy="290400"/>
          </a:xfrm>
          <a:prstGeom prst="straightConnector1">
            <a:avLst/>
          </a:prstGeom>
          <a:noFill/>
          <a:ln w="19050" cap="flat" cmpd="sng">
            <a:solidFill>
              <a:srgbClr val="9E9E9E"/>
            </a:solidFill>
            <a:prstDash val="dot"/>
            <a:round/>
            <a:headEnd type="none" w="sm" len="sm"/>
            <a:tailEnd type="none" w="sm" len="sm"/>
          </a:ln>
        </p:spPr>
      </p:cxnSp>
      <p:cxnSp>
        <p:nvCxnSpPr>
          <p:cNvPr id="200" name="Google Shape;200;g20c1f3b3fc1_0_85"/>
          <p:cNvCxnSpPr>
            <a:stCxn id="199" idx="1"/>
            <a:endCxn id="173" idx="3"/>
          </p:cNvCxnSpPr>
          <p:nvPr/>
        </p:nvCxnSpPr>
        <p:spPr>
          <a:xfrm rot="10800000">
            <a:off x="7416700" y="3326050"/>
            <a:ext cx="1196700" cy="414000"/>
          </a:xfrm>
          <a:prstGeom prst="straightConnector1">
            <a:avLst/>
          </a:prstGeom>
          <a:noFill/>
          <a:ln w="19050" cap="flat" cmpd="sng">
            <a:solidFill>
              <a:srgbClr val="9E9E9E"/>
            </a:solidFill>
            <a:prstDash val="dot"/>
            <a:round/>
            <a:headEnd type="none" w="sm" len="sm"/>
            <a:tailEnd type="none" w="sm" len="sm"/>
          </a:ln>
        </p:spPr>
      </p:cxnSp>
      <p:cxnSp>
        <p:nvCxnSpPr>
          <p:cNvPr id="201" name="Google Shape;201;g20c1f3b3fc1_0_85"/>
          <p:cNvCxnSpPr>
            <a:stCxn id="202" idx="1"/>
            <a:endCxn id="174" idx="3"/>
          </p:cNvCxnSpPr>
          <p:nvPr/>
        </p:nvCxnSpPr>
        <p:spPr>
          <a:xfrm flipH="1">
            <a:off x="7416700" y="2118254"/>
            <a:ext cx="1196700" cy="463500"/>
          </a:xfrm>
          <a:prstGeom prst="straightConnector1">
            <a:avLst/>
          </a:prstGeom>
          <a:noFill/>
          <a:ln w="19050" cap="flat" cmpd="sng">
            <a:solidFill>
              <a:srgbClr val="9E9E9E"/>
            </a:solidFill>
            <a:prstDash val="dot"/>
            <a:round/>
            <a:headEnd type="none" w="sm" len="sm"/>
            <a:tailEnd type="none" w="sm" len="sm"/>
          </a:ln>
        </p:spPr>
      </p:cxnSp>
      <p:cxnSp>
        <p:nvCxnSpPr>
          <p:cNvPr id="203" name="Google Shape;203;g20c1f3b3fc1_0_85"/>
          <p:cNvCxnSpPr>
            <a:stCxn id="202" idx="1"/>
            <a:endCxn id="171" idx="3"/>
          </p:cNvCxnSpPr>
          <p:nvPr/>
        </p:nvCxnSpPr>
        <p:spPr>
          <a:xfrm rot="10800000">
            <a:off x="7416700" y="1980854"/>
            <a:ext cx="1196700" cy="137400"/>
          </a:xfrm>
          <a:prstGeom prst="straightConnector1">
            <a:avLst/>
          </a:prstGeom>
          <a:noFill/>
          <a:ln w="19050" cap="flat" cmpd="sng">
            <a:solidFill>
              <a:srgbClr val="9E9E9E"/>
            </a:solidFill>
            <a:prstDash val="dot"/>
            <a:round/>
            <a:headEnd type="none" w="sm" len="sm"/>
            <a:tailEnd type="none" w="sm" len="sm"/>
          </a:ln>
        </p:spPr>
      </p:cxnSp>
      <p:cxnSp>
        <p:nvCxnSpPr>
          <p:cNvPr id="204" name="Google Shape;204;g20c1f3b3fc1_0_85"/>
          <p:cNvCxnSpPr>
            <a:stCxn id="205" idx="1"/>
            <a:endCxn id="174" idx="3"/>
          </p:cNvCxnSpPr>
          <p:nvPr/>
        </p:nvCxnSpPr>
        <p:spPr>
          <a:xfrm rot="10800000">
            <a:off x="7416700" y="2581752"/>
            <a:ext cx="1196700" cy="347400"/>
          </a:xfrm>
          <a:prstGeom prst="straightConnector1">
            <a:avLst/>
          </a:prstGeom>
          <a:noFill/>
          <a:ln w="19050" cap="flat" cmpd="sng">
            <a:solidFill>
              <a:srgbClr val="9E9E9E"/>
            </a:solidFill>
            <a:prstDash val="dot"/>
            <a:round/>
            <a:headEnd type="none" w="sm" len="sm"/>
            <a:tailEnd type="none" w="sm" len="sm"/>
          </a:ln>
        </p:spPr>
      </p:cxnSp>
      <p:sp>
        <p:nvSpPr>
          <p:cNvPr id="206" name="Google Shape;206;g20c1f3b3fc1_0_85"/>
          <p:cNvSpPr/>
          <p:nvPr/>
        </p:nvSpPr>
        <p:spPr>
          <a:xfrm>
            <a:off x="8613400" y="5057265"/>
            <a:ext cx="2039100" cy="666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Continuous improvement</a:t>
            </a:r>
            <a:endParaRPr sz="1300" b="0" i="0" u="none" strike="noStrike" cap="none">
              <a:solidFill>
                <a:srgbClr val="000000"/>
              </a:solidFill>
              <a:latin typeface="Arial"/>
              <a:ea typeface="Arial"/>
              <a:cs typeface="Arial"/>
              <a:sym typeface="Arial"/>
            </a:endParaRPr>
          </a:p>
        </p:txBody>
      </p:sp>
      <p:sp>
        <p:nvSpPr>
          <p:cNvPr id="196" name="Google Shape;196;g20c1f3b3fc1_0_85"/>
          <p:cNvSpPr/>
          <p:nvPr/>
        </p:nvSpPr>
        <p:spPr>
          <a:xfrm>
            <a:off x="8613400" y="4246367"/>
            <a:ext cx="2039100" cy="937500"/>
          </a:xfrm>
          <a:prstGeom prst="downArrowCallout">
            <a:avLst>
              <a:gd name="adj1" fmla="val 25000"/>
              <a:gd name="adj2" fmla="val 25000"/>
              <a:gd name="adj3" fmla="val 25000"/>
              <a:gd name="adj4" fmla="val 649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Arial"/>
                <a:ea typeface="Arial"/>
                <a:cs typeface="Arial"/>
                <a:sym typeface="Arial"/>
              </a:rPr>
              <a:t>Communication of results</a:t>
            </a:r>
            <a:endParaRPr sz="1300" b="0" i="0" u="none" strike="noStrike" cap="none">
              <a:solidFill>
                <a:srgbClr val="000000"/>
              </a:solidFill>
              <a:latin typeface="Arial"/>
              <a:ea typeface="Arial"/>
              <a:cs typeface="Arial"/>
              <a:sym typeface="Arial"/>
            </a:endParaRPr>
          </a:p>
        </p:txBody>
      </p:sp>
      <p:sp>
        <p:nvSpPr>
          <p:cNvPr id="199" name="Google Shape;199;g20c1f3b3fc1_0_85"/>
          <p:cNvSpPr/>
          <p:nvPr/>
        </p:nvSpPr>
        <p:spPr>
          <a:xfrm>
            <a:off x="8613400" y="3435470"/>
            <a:ext cx="2039100" cy="937500"/>
          </a:xfrm>
          <a:prstGeom prst="downArrowCallout">
            <a:avLst>
              <a:gd name="adj1" fmla="val 25000"/>
              <a:gd name="adj2" fmla="val 25000"/>
              <a:gd name="adj3" fmla="val 25000"/>
              <a:gd name="adj4" fmla="val 649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Arial"/>
                <a:ea typeface="Arial"/>
                <a:cs typeface="Arial"/>
                <a:sym typeface="Arial"/>
              </a:rPr>
              <a:t>Data analysis and interpretation</a:t>
            </a:r>
            <a:endParaRPr sz="1300" b="0" i="0" u="none" strike="noStrike" cap="none">
              <a:solidFill>
                <a:srgbClr val="000000"/>
              </a:solidFill>
              <a:latin typeface="Arial"/>
              <a:ea typeface="Arial"/>
              <a:cs typeface="Arial"/>
              <a:sym typeface="Arial"/>
            </a:endParaRPr>
          </a:p>
        </p:txBody>
      </p:sp>
      <p:sp>
        <p:nvSpPr>
          <p:cNvPr id="205" name="Google Shape;205;g20c1f3b3fc1_0_85"/>
          <p:cNvSpPr/>
          <p:nvPr/>
        </p:nvSpPr>
        <p:spPr>
          <a:xfrm>
            <a:off x="8613400" y="2624572"/>
            <a:ext cx="2039100" cy="937500"/>
          </a:xfrm>
          <a:prstGeom prst="downArrowCallout">
            <a:avLst>
              <a:gd name="adj1" fmla="val 25000"/>
              <a:gd name="adj2" fmla="val 25000"/>
              <a:gd name="adj3" fmla="val 25000"/>
              <a:gd name="adj4" fmla="val 649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Arial"/>
                <a:ea typeface="Arial"/>
                <a:cs typeface="Arial"/>
                <a:sym typeface="Arial"/>
              </a:rPr>
              <a:t>Data storage and governance</a:t>
            </a:r>
            <a:endParaRPr sz="1300" b="0" i="0" u="none" strike="noStrike" cap="none">
              <a:solidFill>
                <a:srgbClr val="000000"/>
              </a:solidFill>
              <a:latin typeface="Arial"/>
              <a:ea typeface="Arial"/>
              <a:cs typeface="Arial"/>
              <a:sym typeface="Arial"/>
            </a:endParaRPr>
          </a:p>
        </p:txBody>
      </p:sp>
      <p:sp>
        <p:nvSpPr>
          <p:cNvPr id="202" name="Google Shape;202;g20c1f3b3fc1_0_85"/>
          <p:cNvSpPr/>
          <p:nvPr/>
        </p:nvSpPr>
        <p:spPr>
          <a:xfrm>
            <a:off x="8613400" y="1813674"/>
            <a:ext cx="2039100" cy="937500"/>
          </a:xfrm>
          <a:prstGeom prst="downArrowCallout">
            <a:avLst>
              <a:gd name="adj1" fmla="val 25000"/>
              <a:gd name="adj2" fmla="val 25000"/>
              <a:gd name="adj3" fmla="val 25000"/>
              <a:gd name="adj4" fmla="val 649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Arial"/>
                <a:ea typeface="Arial"/>
                <a:cs typeface="Arial"/>
                <a:sym typeface="Arial"/>
              </a:rPr>
              <a:t>Data collection</a:t>
            </a:r>
            <a:endParaRPr sz="1300" b="0" i="0" u="none" strike="noStrike" cap="none">
              <a:solidFill>
                <a:srgbClr val="000000"/>
              </a:solidFill>
              <a:latin typeface="Arial"/>
              <a:ea typeface="Arial"/>
              <a:cs typeface="Arial"/>
              <a:sym typeface="Arial"/>
            </a:endParaRPr>
          </a:p>
        </p:txBody>
      </p:sp>
      <p:cxnSp>
        <p:nvCxnSpPr>
          <p:cNvPr id="207" name="Google Shape;207;g20c1f3b3fc1_0_85"/>
          <p:cNvCxnSpPr>
            <a:stCxn id="167" idx="3"/>
            <a:endCxn id="190" idx="1"/>
          </p:cNvCxnSpPr>
          <p:nvPr/>
        </p:nvCxnSpPr>
        <p:spPr>
          <a:xfrm>
            <a:off x="3578600" y="2882229"/>
            <a:ext cx="1799100" cy="2553900"/>
          </a:xfrm>
          <a:prstGeom prst="curvedConnector3">
            <a:avLst>
              <a:gd name="adj1" fmla="val 50000"/>
            </a:avLst>
          </a:prstGeom>
          <a:noFill/>
          <a:ln w="19050" cap="flat" cmpd="sng">
            <a:solidFill>
              <a:srgbClr val="FCE5CD"/>
            </a:solidFill>
            <a:prstDash val="solid"/>
            <a:round/>
            <a:headEnd type="none" w="sm" len="sm"/>
            <a:tailEnd type="none" w="sm" len="sm"/>
          </a:ln>
        </p:spPr>
      </p:cxnSp>
      <p:cxnSp>
        <p:nvCxnSpPr>
          <p:cNvPr id="208" name="Google Shape;208;g20c1f3b3fc1_0_85"/>
          <p:cNvCxnSpPr>
            <a:stCxn id="170" idx="3"/>
            <a:endCxn id="179" idx="1"/>
          </p:cNvCxnSpPr>
          <p:nvPr/>
        </p:nvCxnSpPr>
        <p:spPr>
          <a:xfrm rot="10800000" flipH="1">
            <a:off x="3578600" y="4713140"/>
            <a:ext cx="1799100" cy="663300"/>
          </a:xfrm>
          <a:prstGeom prst="curvedConnector3">
            <a:avLst>
              <a:gd name="adj1" fmla="val 50000"/>
            </a:avLst>
          </a:prstGeom>
          <a:noFill/>
          <a:ln w="19050" cap="flat" cmpd="sng">
            <a:solidFill>
              <a:srgbClr val="D9EAD3"/>
            </a:solidFill>
            <a:prstDash val="solid"/>
            <a:round/>
            <a:headEnd type="none" w="sm" len="sm"/>
            <a:tailEnd type="none" w="sm" len="sm"/>
          </a:ln>
        </p:spPr>
      </p:cxnSp>
      <p:sp>
        <p:nvSpPr>
          <p:cNvPr id="209" name="Google Shape;209;g20c1f3b3fc1_0_85"/>
          <p:cNvSpPr/>
          <p:nvPr/>
        </p:nvSpPr>
        <p:spPr>
          <a:xfrm>
            <a:off x="5377700" y="1437944"/>
            <a:ext cx="2039100" cy="4353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Goals</a:t>
            </a:r>
            <a:endParaRPr sz="1000" b="1" i="0" u="none" strike="noStrike" cap="none">
              <a:solidFill>
                <a:srgbClr val="000000"/>
              </a:solidFill>
              <a:latin typeface="Arial"/>
              <a:ea typeface="Arial"/>
              <a:cs typeface="Arial"/>
              <a:sym typeface="Arial"/>
            </a:endParaRPr>
          </a:p>
        </p:txBody>
      </p:sp>
      <p:sp>
        <p:nvSpPr>
          <p:cNvPr id="210" name="Google Shape;210;g20c1f3b3fc1_0_85"/>
          <p:cNvSpPr/>
          <p:nvPr/>
        </p:nvSpPr>
        <p:spPr>
          <a:xfrm>
            <a:off x="8613400" y="1437944"/>
            <a:ext cx="2039100" cy="4353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Pillars</a:t>
            </a:r>
            <a:endParaRPr sz="1000" b="1" i="0" u="none" strike="noStrike" cap="none">
              <a:solidFill>
                <a:srgbClr val="000000"/>
              </a:solidFill>
              <a:latin typeface="Arial"/>
              <a:ea typeface="Arial"/>
              <a:cs typeface="Arial"/>
              <a:sym typeface="Arial"/>
            </a:endParaRPr>
          </a:p>
        </p:txBody>
      </p:sp>
      <p:sp>
        <p:nvSpPr>
          <p:cNvPr id="211" name="Google Shape;211;g20c1f3b3fc1_0_85"/>
          <p:cNvSpPr/>
          <p:nvPr/>
        </p:nvSpPr>
        <p:spPr>
          <a:xfrm>
            <a:off x="1539500" y="1437944"/>
            <a:ext cx="2039100" cy="4353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Strategic priorities</a:t>
            </a:r>
            <a:endParaRPr sz="1000" b="1"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6F3A6405-0C33-FDC7-F8F0-07D5B0C72B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9238" y="63727"/>
            <a:ext cx="1915795" cy="871220"/>
          </a:xfrm>
          <a:prstGeom prst="rect">
            <a:avLst/>
          </a:prstGeom>
        </p:spPr>
      </p:pic>
      <p:pic>
        <p:nvPicPr>
          <p:cNvPr id="3" name="object 4">
            <a:extLst>
              <a:ext uri="{FF2B5EF4-FFF2-40B4-BE49-F238E27FC236}">
                <a16:creationId xmlns:a16="http://schemas.microsoft.com/office/drawing/2014/main" id="{13EE77B4-D801-4840-4851-E863CFD03C3E}"/>
              </a:ext>
            </a:extLst>
          </p:cNvPr>
          <p:cNvPicPr/>
          <p:nvPr/>
        </p:nvPicPr>
        <p:blipFill>
          <a:blip r:embed="rId6" cstate="print"/>
          <a:stretch>
            <a:fillRect/>
          </a:stretch>
        </p:blipFill>
        <p:spPr>
          <a:xfrm>
            <a:off x="152400" y="5891136"/>
            <a:ext cx="12039600" cy="973489"/>
          </a:xfrm>
          <a:prstGeom prst="rect">
            <a:avLst/>
          </a:prstGeom>
        </p:spPr>
      </p:pic>
    </p:spTree>
    <p:extLst>
      <p:ext uri="{BB962C8B-B14F-4D97-AF65-F5344CB8AC3E}">
        <p14:creationId xmlns:p14="http://schemas.microsoft.com/office/powerpoint/2010/main" val="3239233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a:extLst>
            <a:ext uri="{FF2B5EF4-FFF2-40B4-BE49-F238E27FC236}">
              <a16:creationId xmlns:a16="http://schemas.microsoft.com/office/drawing/2014/main" id="{99DE0A70-43FC-C3B0-24BC-234B1218A728}"/>
            </a:ext>
          </a:extLst>
        </p:cNvPr>
        <p:cNvGrpSpPr/>
        <p:nvPr/>
      </p:nvGrpSpPr>
      <p:grpSpPr>
        <a:xfrm>
          <a:off x="0" y="0"/>
          <a:ext cx="0" cy="0"/>
          <a:chOff x="0" y="0"/>
          <a:chExt cx="0" cy="0"/>
        </a:xfrm>
      </p:grpSpPr>
      <p:pic>
        <p:nvPicPr>
          <p:cNvPr id="101" name="Google Shape;101;g20c1f3b3fc1_0_49">
            <a:extLst>
              <a:ext uri="{FF2B5EF4-FFF2-40B4-BE49-F238E27FC236}">
                <a16:creationId xmlns:a16="http://schemas.microsoft.com/office/drawing/2014/main" id="{8B854BC5-113D-199E-D00C-2CC8A49F6C68}"/>
              </a:ext>
            </a:extLst>
          </p:cNvPr>
          <p:cNvPicPr preferRelativeResize="0">
            <a:picLocks noGrp="1"/>
          </p:cNvPicPr>
          <p:nvPr>
            <p:ph type="body" idx="1"/>
          </p:nvPr>
        </p:nvPicPr>
        <p:blipFill rotWithShape="1">
          <a:blip r:embed="rId3">
            <a:alphaModFix/>
            <a:extLst>
              <a:ext uri="{BEBA8EAE-BF5A-486C-A8C5-ECC9F3942E4B}">
                <a14:imgProps xmlns:a14="http://schemas.microsoft.com/office/drawing/2010/main">
                  <a14:imgLayer r:embed="rId4">
                    <a14:imgEffect>
                      <a14:backgroundRemoval t="10000" b="90000" l="10000" r="90000"/>
                    </a14:imgEffect>
                  </a14:imgLayer>
                </a14:imgProps>
              </a:ext>
            </a:extLst>
          </a:blip>
          <a:srcRect/>
          <a:stretch/>
        </p:blipFill>
        <p:spPr>
          <a:xfrm>
            <a:off x="0" y="-69453"/>
            <a:ext cx="12192000" cy="6859200"/>
          </a:xfrm>
          <a:prstGeom prst="rect">
            <a:avLst/>
          </a:prstGeom>
          <a:noFill/>
          <a:ln>
            <a:noFill/>
          </a:ln>
        </p:spPr>
      </p:pic>
      <p:sp>
        <p:nvSpPr>
          <p:cNvPr id="102" name="Google Shape;102;g20c1f3b3fc1_0_49">
            <a:extLst>
              <a:ext uri="{FF2B5EF4-FFF2-40B4-BE49-F238E27FC236}">
                <a16:creationId xmlns:a16="http://schemas.microsoft.com/office/drawing/2014/main" id="{C08B8470-CFF4-535B-5501-C329086391A6}"/>
              </a:ext>
            </a:extLst>
          </p:cNvPr>
          <p:cNvSpPr txBox="1">
            <a:spLocks noGrp="1"/>
          </p:cNvSpPr>
          <p:nvPr>
            <p:ph type="title"/>
          </p:nvPr>
        </p:nvSpPr>
        <p:spPr>
          <a:xfrm>
            <a:off x="838200" y="365125"/>
            <a:ext cx="10515600" cy="56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990"/>
              <a:buNone/>
            </a:pPr>
            <a:r>
              <a:rPr lang="en-US" sz="3200" b="1" dirty="0">
                <a:solidFill>
                  <a:srgbClr val="412D72"/>
                </a:solidFill>
                <a:latin typeface="Arial"/>
                <a:ea typeface="Arial"/>
                <a:cs typeface="Arial"/>
                <a:sym typeface="Arial"/>
              </a:rPr>
              <a:t>Strategy 5 - Data Story Telling - Activities</a:t>
            </a:r>
            <a:endParaRPr sz="3200" b="1" dirty="0">
              <a:solidFill>
                <a:srgbClr val="412D72"/>
              </a:solidFill>
              <a:latin typeface="Arial"/>
              <a:ea typeface="Arial"/>
              <a:cs typeface="Arial"/>
              <a:sym typeface="Arial"/>
            </a:endParaRPr>
          </a:p>
        </p:txBody>
      </p:sp>
      <p:sp>
        <p:nvSpPr>
          <p:cNvPr id="104" name="Google Shape;104;g20c1f3b3fc1_0_49">
            <a:extLst>
              <a:ext uri="{FF2B5EF4-FFF2-40B4-BE49-F238E27FC236}">
                <a16:creationId xmlns:a16="http://schemas.microsoft.com/office/drawing/2014/main" id="{E8EF5481-4086-4DD2-DF10-930A5FDDC61C}"/>
              </a:ext>
            </a:extLst>
          </p:cNvPr>
          <p:cNvSpPr/>
          <p:nvPr/>
        </p:nvSpPr>
        <p:spPr>
          <a:xfrm>
            <a:off x="823174" y="3576601"/>
            <a:ext cx="3672626" cy="2140199"/>
          </a:xfrm>
          <a:prstGeom prst="roundRect">
            <a:avLst>
              <a:gd name="adj" fmla="val 16667"/>
            </a:avLst>
          </a:prstGeom>
          <a:solidFill>
            <a:srgbClr val="FCE5C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Service Stream</a:t>
            </a:r>
          </a:p>
          <a:p>
            <a:pPr marL="0" marR="0" lvl="0" indent="0" algn="ctr" rtl="0">
              <a:lnSpc>
                <a:spcPct val="100000"/>
              </a:lnSpc>
              <a:spcBef>
                <a:spcPts val="0"/>
              </a:spcBef>
              <a:spcAft>
                <a:spcPts val="0"/>
              </a:spcAft>
              <a:buClr>
                <a:srgbClr val="000000"/>
              </a:buClr>
              <a:buSzPts val="1400"/>
              <a:buFont typeface="Arial"/>
              <a:buNone/>
            </a:pPr>
            <a:endParaRPr lang="en-US" sz="1400" b="1"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Manager – Data and Research (fulltime Epidemiologist)</a:t>
            </a: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 </a:t>
            </a:r>
            <a:r>
              <a:rPr lang="en-US" sz="1400" b="0" i="0" u="none" strike="noStrike" cap="none" dirty="0">
                <a:solidFill>
                  <a:srgbClr val="000000"/>
                </a:solidFill>
                <a:latin typeface="Arial"/>
                <a:ea typeface="Arial"/>
                <a:cs typeface="Arial"/>
                <a:sym typeface="Arial"/>
              </a:rPr>
              <a:t>affiliates positions</a:t>
            </a:r>
            <a:endParaRPr lang="en-US"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lang="en-US" sz="1400" b="1" dirty="0">
              <a:solidFill>
                <a:srgbClr val="000000"/>
              </a:solidFill>
              <a:latin typeface="Arial"/>
              <a:ea typeface="Arial"/>
              <a:cs typeface="Arial"/>
              <a:sym typeface="Arial"/>
            </a:endParaRPr>
          </a:p>
          <a:p>
            <a:pPr algn="ctr" rtl="0">
              <a:buClr>
                <a:srgbClr val="000000"/>
              </a:buClr>
              <a:buSzPts val="1400"/>
            </a:pPr>
            <a:r>
              <a:rPr lang="en-US" sz="1200" b="0" i="0" u="sng" strike="noStrike" cap="none" dirty="0">
                <a:solidFill>
                  <a:srgbClr val="000000"/>
                </a:solidFill>
                <a:latin typeface="Arial"/>
                <a:ea typeface="Arial"/>
                <a:cs typeface="Arial"/>
                <a:sym typeface="Arial"/>
              </a:rPr>
              <a:t>Workforce development Plan</a:t>
            </a:r>
          </a:p>
          <a:p>
            <a:pPr marL="0" marR="0" lvl="0" indent="0" algn="ctr" rtl="0">
              <a:lnSpc>
                <a:spcPct val="100000"/>
              </a:lnSpc>
              <a:spcBef>
                <a:spcPts val="0"/>
              </a:spcBef>
              <a:spcAft>
                <a:spcPts val="0"/>
              </a:spcAft>
              <a:buClr>
                <a:srgbClr val="000000"/>
              </a:buClr>
              <a:buSzPts val="1400"/>
              <a:buFont typeface="Arial"/>
              <a:buNone/>
            </a:pPr>
            <a:r>
              <a:rPr lang="en-US" sz="1200" i="0" u="none" strike="noStrike" cap="none" dirty="0">
                <a:solidFill>
                  <a:srgbClr val="000000"/>
                </a:solidFill>
                <a:latin typeface="Arial"/>
                <a:ea typeface="Arial"/>
                <a:cs typeface="Arial"/>
                <a:sym typeface="Arial"/>
              </a:rPr>
              <a:t>Use research funding to establish</a:t>
            </a:r>
          </a:p>
          <a:p>
            <a:pPr marL="285750" marR="0" lvl="0" indent="-285750" algn="ctr" rtl="0">
              <a:lnSpc>
                <a:spcPct val="100000"/>
              </a:lnSpc>
              <a:spcBef>
                <a:spcPts val="0"/>
              </a:spcBef>
              <a:spcAft>
                <a:spcPts val="0"/>
              </a:spcAft>
              <a:buClr>
                <a:srgbClr val="000000"/>
              </a:buClr>
              <a:buSzPts val="1400"/>
              <a:buFontTx/>
              <a:buChar char="-"/>
            </a:pPr>
            <a:r>
              <a:rPr lang="en-US" sz="1200" dirty="0">
                <a:solidFill>
                  <a:srgbClr val="000000"/>
                </a:solidFill>
                <a:latin typeface="Arial"/>
                <a:ea typeface="Arial"/>
                <a:cs typeface="Arial"/>
                <a:sym typeface="Arial"/>
              </a:rPr>
              <a:t>Research officer, </a:t>
            </a:r>
            <a:r>
              <a:rPr lang="en-US" sz="1200" i="0" u="none" strike="noStrike" cap="none" dirty="0">
                <a:solidFill>
                  <a:srgbClr val="000000"/>
                </a:solidFill>
                <a:latin typeface="Arial"/>
                <a:ea typeface="Arial"/>
                <a:cs typeface="Arial"/>
                <a:sym typeface="Arial"/>
              </a:rPr>
              <a:t>Data Officer, </a:t>
            </a:r>
            <a:r>
              <a:rPr lang="en-US" sz="1200" dirty="0">
                <a:solidFill>
                  <a:srgbClr val="000000"/>
                </a:solidFill>
                <a:latin typeface="Arial"/>
                <a:ea typeface="Arial"/>
                <a:cs typeface="Arial"/>
                <a:sym typeface="Arial"/>
              </a:rPr>
              <a:t>Data Analysts</a:t>
            </a:r>
            <a:endParaRPr sz="120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lang="en-US" sz="1200" dirty="0">
              <a:solidFill>
                <a:srgbClr val="000000"/>
              </a:solidFill>
              <a:latin typeface="Arial"/>
              <a:ea typeface="Arial"/>
              <a:cs typeface="Arial"/>
              <a:sym typeface="Arial"/>
            </a:endParaRPr>
          </a:p>
        </p:txBody>
      </p:sp>
      <p:sp>
        <p:nvSpPr>
          <p:cNvPr id="105" name="Google Shape;105;g20c1f3b3fc1_0_49">
            <a:extLst>
              <a:ext uri="{FF2B5EF4-FFF2-40B4-BE49-F238E27FC236}">
                <a16:creationId xmlns:a16="http://schemas.microsoft.com/office/drawing/2014/main" id="{3602C636-0F28-52E4-8FFD-01F6A1E1A019}"/>
              </a:ext>
            </a:extLst>
          </p:cNvPr>
          <p:cNvSpPr/>
          <p:nvPr/>
        </p:nvSpPr>
        <p:spPr>
          <a:xfrm>
            <a:off x="2770421" y="1319692"/>
            <a:ext cx="2174700" cy="2140200"/>
          </a:xfrm>
          <a:prstGeom prst="roundRect">
            <a:avLst>
              <a:gd name="adj" fmla="val 16667"/>
            </a:avLst>
          </a:prstGeom>
          <a:solidFill>
            <a:srgbClr val="C9DAF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dirty="0">
                <a:solidFill>
                  <a:srgbClr val="000000"/>
                </a:solidFill>
                <a:latin typeface="Arial"/>
                <a:ea typeface="Arial"/>
                <a:cs typeface="Arial"/>
                <a:sym typeface="Arial"/>
              </a:rPr>
              <a:t>Data Systems </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Alignment of systems to model of care.</a:t>
            </a:r>
          </a:p>
          <a:p>
            <a:pPr marL="0" marR="0" lvl="0" indent="0" algn="ctr" rtl="0">
              <a:lnSpc>
                <a:spcPct val="100000"/>
              </a:lnSpc>
              <a:spcBef>
                <a:spcPts val="0"/>
              </a:spcBef>
              <a:spcAft>
                <a:spcPts val="0"/>
              </a:spcAft>
              <a:buClr>
                <a:srgbClr val="000000"/>
              </a:buClr>
              <a:buSzPts val="1200"/>
              <a:buFont typeface="Arial"/>
              <a:buNone/>
            </a:pPr>
            <a:endParaRPr lang="en-US" sz="1200"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Review of community based systems</a:t>
            </a:r>
          </a:p>
          <a:p>
            <a:pPr marL="0" marR="0" lvl="0" indent="0" algn="ctr" rtl="0">
              <a:lnSpc>
                <a:spcPct val="100000"/>
              </a:lnSpc>
              <a:spcBef>
                <a:spcPts val="0"/>
              </a:spcBef>
              <a:spcAft>
                <a:spcPts val="0"/>
              </a:spcAft>
              <a:buClr>
                <a:srgbClr val="000000"/>
              </a:buClr>
              <a:buSzPts val="1200"/>
              <a:buFont typeface="Arial"/>
              <a:buNone/>
            </a:pPr>
            <a:endParaRPr lang="en-US" sz="1200"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i="0" u="none" strike="noStrike" cap="none" dirty="0">
                <a:solidFill>
                  <a:srgbClr val="000000"/>
                </a:solidFill>
                <a:latin typeface="Arial"/>
                <a:ea typeface="Arial"/>
                <a:cs typeface="Arial"/>
                <a:sym typeface="Arial"/>
              </a:rPr>
              <a:t>5 client systems - Data warehouse approach</a:t>
            </a:r>
            <a:endParaRPr sz="1200" i="0" u="none" strike="noStrike" cap="none" dirty="0">
              <a:solidFill>
                <a:srgbClr val="000000"/>
              </a:solidFill>
              <a:latin typeface="Arial"/>
              <a:ea typeface="Arial"/>
              <a:cs typeface="Arial"/>
              <a:sym typeface="Arial"/>
            </a:endParaRPr>
          </a:p>
        </p:txBody>
      </p:sp>
      <p:sp>
        <p:nvSpPr>
          <p:cNvPr id="106" name="Google Shape;106;g20c1f3b3fc1_0_49">
            <a:extLst>
              <a:ext uri="{FF2B5EF4-FFF2-40B4-BE49-F238E27FC236}">
                <a16:creationId xmlns:a16="http://schemas.microsoft.com/office/drawing/2014/main" id="{4D178177-DC2E-694A-7832-E774555381A4}"/>
              </a:ext>
            </a:extLst>
          </p:cNvPr>
          <p:cNvSpPr/>
          <p:nvPr/>
        </p:nvSpPr>
        <p:spPr>
          <a:xfrm>
            <a:off x="5088962" y="1376202"/>
            <a:ext cx="2174700" cy="2140200"/>
          </a:xfrm>
          <a:prstGeom prst="roundRect">
            <a:avLst>
              <a:gd name="adj" fmla="val 16667"/>
            </a:avLst>
          </a:prstGeom>
          <a:solidFill>
            <a:srgbClr val="F4CCC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Community Led indicators</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Social determinants indicators, cultural, housing, financial literacy, trauma and isolation</a:t>
            </a:r>
          </a:p>
          <a:p>
            <a:pPr marL="0" marR="0" lvl="0" indent="0" algn="ctr" rtl="0">
              <a:lnSpc>
                <a:spcPct val="100000"/>
              </a:lnSpc>
              <a:spcBef>
                <a:spcPts val="0"/>
              </a:spcBef>
              <a:spcAft>
                <a:spcPts val="0"/>
              </a:spcAft>
              <a:buClr>
                <a:srgbClr val="000000"/>
              </a:buClr>
              <a:buSzPts val="1100"/>
              <a:buFont typeface="Arial"/>
              <a:buNone/>
            </a:pPr>
            <a:endParaRPr lang="en-US" sz="1200"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dirty="0">
                <a:solidFill>
                  <a:srgbClr val="000000"/>
                </a:solidFill>
                <a:latin typeface="Arial"/>
                <a:ea typeface="Arial"/>
                <a:cs typeface="Arial"/>
                <a:sym typeface="Arial"/>
              </a:rPr>
              <a:t>NEW – Cost Benefit Analysis  </a:t>
            </a:r>
            <a:endParaRPr sz="1200" b="1" i="0" u="none" strike="noStrike" cap="none" dirty="0">
              <a:solidFill>
                <a:srgbClr val="000000"/>
              </a:solidFill>
              <a:latin typeface="Arial"/>
              <a:ea typeface="Arial"/>
              <a:cs typeface="Arial"/>
              <a:sym typeface="Arial"/>
            </a:endParaRPr>
          </a:p>
        </p:txBody>
      </p:sp>
      <p:sp>
        <p:nvSpPr>
          <p:cNvPr id="107" name="Google Shape;107;g20c1f3b3fc1_0_49">
            <a:extLst>
              <a:ext uri="{FF2B5EF4-FFF2-40B4-BE49-F238E27FC236}">
                <a16:creationId xmlns:a16="http://schemas.microsoft.com/office/drawing/2014/main" id="{5E5AA176-B6B2-1489-E4C4-CECB95A5C604}"/>
              </a:ext>
            </a:extLst>
          </p:cNvPr>
          <p:cNvSpPr/>
          <p:nvPr/>
        </p:nvSpPr>
        <p:spPr>
          <a:xfrm>
            <a:off x="8873397" y="3691022"/>
            <a:ext cx="2890932" cy="1994441"/>
          </a:xfrm>
          <a:prstGeom prst="roundRect">
            <a:avLst>
              <a:gd name="adj" fmla="val 16667"/>
            </a:avLst>
          </a:prstGeom>
          <a:solidFill>
            <a:srgbClr val="D9EAD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Data Governance</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200" b="1" dirty="0">
                <a:solidFill>
                  <a:srgbClr val="000000"/>
                </a:solidFill>
                <a:latin typeface="Arial"/>
                <a:ea typeface="Arial"/>
                <a:cs typeface="Arial"/>
                <a:sym typeface="Arial"/>
              </a:rPr>
              <a:t>Regional </a:t>
            </a:r>
            <a:r>
              <a:rPr lang="en-US" sz="1200" dirty="0">
                <a:solidFill>
                  <a:srgbClr val="000000"/>
                </a:solidFill>
                <a:latin typeface="Arial"/>
                <a:ea typeface="Arial"/>
                <a:cs typeface="Arial"/>
                <a:sym typeface="Arial"/>
              </a:rPr>
              <a:t>– Barang Regional Alliance (Governance)</a:t>
            </a:r>
          </a:p>
          <a:p>
            <a:pPr marL="0" marR="0" lvl="0" indent="0" algn="l" rtl="0">
              <a:lnSpc>
                <a:spcPct val="100000"/>
              </a:lnSpc>
              <a:spcBef>
                <a:spcPts val="0"/>
              </a:spcBef>
              <a:spcAft>
                <a:spcPts val="0"/>
              </a:spcAft>
              <a:buClr>
                <a:srgbClr val="000000"/>
              </a:buClr>
              <a:buSzPts val="1100"/>
              <a:buFont typeface="Arial"/>
              <a:buNone/>
            </a:pPr>
            <a:endParaRPr lang="en-US" sz="120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200" dirty="0">
                <a:solidFill>
                  <a:srgbClr val="000000"/>
                </a:solidFill>
                <a:latin typeface="Arial"/>
                <a:ea typeface="Arial"/>
                <a:cs typeface="Arial"/>
                <a:sym typeface="Arial"/>
              </a:rPr>
              <a:t>Aboriginal leaders /CEO across 7 agencies  – Data Sovereignty – protecting community data, providing more insights into community needs </a:t>
            </a:r>
          </a:p>
          <a:p>
            <a:pPr marL="0" marR="0" lvl="0" indent="0" algn="l" rtl="0">
              <a:lnSpc>
                <a:spcPct val="100000"/>
              </a:lnSpc>
              <a:spcBef>
                <a:spcPts val="0"/>
              </a:spcBef>
              <a:spcAft>
                <a:spcPts val="0"/>
              </a:spcAft>
              <a:buClr>
                <a:srgbClr val="000000"/>
              </a:buClr>
              <a:buSzPts val="1100"/>
              <a:buFont typeface="Arial"/>
              <a:buNone/>
            </a:pPr>
            <a:endParaRPr lang="en-US" sz="1200" b="1" i="0" u="none" strike="noStrike" cap="none" dirty="0">
              <a:solidFill>
                <a:srgbClr val="000000"/>
              </a:solidFill>
              <a:latin typeface="Arial"/>
              <a:ea typeface="Arial"/>
              <a:cs typeface="Arial"/>
              <a:sym typeface="Arial"/>
            </a:endParaRPr>
          </a:p>
        </p:txBody>
      </p:sp>
      <p:pic>
        <p:nvPicPr>
          <p:cNvPr id="111" name="Google Shape;111;g20c1f3b3fc1_0_49">
            <a:extLst>
              <a:ext uri="{FF2B5EF4-FFF2-40B4-BE49-F238E27FC236}">
                <a16:creationId xmlns:a16="http://schemas.microsoft.com/office/drawing/2014/main" id="{F0EA63D4-5DB7-1E50-F5C7-85953682A42E}"/>
              </a:ext>
            </a:extLst>
          </p:cNvPr>
          <p:cNvPicPr preferRelativeResize="0"/>
          <p:nvPr/>
        </p:nvPicPr>
        <p:blipFill rotWithShape="1">
          <a:blip r:embed="rId5">
            <a:alphaModFix/>
          </a:blip>
          <a:srcRect/>
          <a:stretch/>
        </p:blipFill>
        <p:spPr>
          <a:xfrm>
            <a:off x="722904" y="3554761"/>
            <a:ext cx="3775228" cy="2178052"/>
          </a:xfrm>
          <a:prstGeom prst="rect">
            <a:avLst/>
          </a:prstGeom>
          <a:noFill/>
          <a:ln>
            <a:noFill/>
          </a:ln>
        </p:spPr>
      </p:pic>
      <p:pic>
        <p:nvPicPr>
          <p:cNvPr id="112" name="Google Shape;112;g20c1f3b3fc1_0_49">
            <a:extLst>
              <a:ext uri="{FF2B5EF4-FFF2-40B4-BE49-F238E27FC236}">
                <a16:creationId xmlns:a16="http://schemas.microsoft.com/office/drawing/2014/main" id="{25CC5FCE-1E26-1A8F-A562-39E7BBCF271C}"/>
              </a:ext>
            </a:extLst>
          </p:cNvPr>
          <p:cNvPicPr preferRelativeResize="0"/>
          <p:nvPr/>
        </p:nvPicPr>
        <p:blipFill rotWithShape="1">
          <a:blip r:embed="rId5">
            <a:alphaModFix/>
          </a:blip>
          <a:srcRect/>
          <a:stretch/>
        </p:blipFill>
        <p:spPr>
          <a:xfrm>
            <a:off x="5093112" y="1357545"/>
            <a:ext cx="2174700" cy="2140200"/>
          </a:xfrm>
          <a:prstGeom prst="rect">
            <a:avLst/>
          </a:prstGeom>
          <a:noFill/>
          <a:ln>
            <a:noFill/>
          </a:ln>
        </p:spPr>
      </p:pic>
      <p:pic>
        <p:nvPicPr>
          <p:cNvPr id="114" name="Google Shape;114;g20c1f3b3fc1_0_49">
            <a:extLst>
              <a:ext uri="{FF2B5EF4-FFF2-40B4-BE49-F238E27FC236}">
                <a16:creationId xmlns:a16="http://schemas.microsoft.com/office/drawing/2014/main" id="{9A3507AA-B872-C1AB-2341-83BA235DCACB}"/>
              </a:ext>
            </a:extLst>
          </p:cNvPr>
          <p:cNvPicPr preferRelativeResize="0"/>
          <p:nvPr/>
        </p:nvPicPr>
        <p:blipFill rotWithShape="1">
          <a:blip r:embed="rId5">
            <a:alphaModFix/>
          </a:blip>
          <a:srcRect/>
          <a:stretch/>
        </p:blipFill>
        <p:spPr>
          <a:xfrm>
            <a:off x="2775451" y="1288720"/>
            <a:ext cx="2174700" cy="2140200"/>
          </a:xfrm>
          <a:prstGeom prst="rect">
            <a:avLst/>
          </a:prstGeom>
          <a:noFill/>
          <a:ln>
            <a:noFill/>
          </a:ln>
        </p:spPr>
      </p:pic>
      <p:pic>
        <p:nvPicPr>
          <p:cNvPr id="2" name="Picture 1">
            <a:extLst>
              <a:ext uri="{FF2B5EF4-FFF2-40B4-BE49-F238E27FC236}">
                <a16:creationId xmlns:a16="http://schemas.microsoft.com/office/drawing/2014/main" id="{A80AA0C1-D7DF-5CD1-F9A2-1D22D78D6B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39238" y="63727"/>
            <a:ext cx="1915795" cy="871220"/>
          </a:xfrm>
          <a:prstGeom prst="rect">
            <a:avLst/>
          </a:prstGeom>
        </p:spPr>
      </p:pic>
      <p:pic>
        <p:nvPicPr>
          <p:cNvPr id="3" name="Google Shape;110;g20c1f3b3fc1_0_49">
            <a:extLst>
              <a:ext uri="{FF2B5EF4-FFF2-40B4-BE49-F238E27FC236}">
                <a16:creationId xmlns:a16="http://schemas.microsoft.com/office/drawing/2014/main" id="{C68F6589-7239-5155-E4F4-417DC1BCEBF0}"/>
              </a:ext>
            </a:extLst>
          </p:cNvPr>
          <p:cNvPicPr preferRelativeResize="0"/>
          <p:nvPr/>
        </p:nvPicPr>
        <p:blipFill rotWithShape="1">
          <a:blip r:embed="rId5">
            <a:alphaModFix/>
          </a:blip>
          <a:srcRect/>
          <a:stretch/>
        </p:blipFill>
        <p:spPr>
          <a:xfrm>
            <a:off x="8823207" y="3649725"/>
            <a:ext cx="2941122" cy="2059899"/>
          </a:xfrm>
          <a:prstGeom prst="rect">
            <a:avLst/>
          </a:prstGeom>
          <a:noFill/>
          <a:ln>
            <a:noFill/>
          </a:ln>
        </p:spPr>
      </p:pic>
      <p:sp>
        <p:nvSpPr>
          <p:cNvPr id="4" name="Google Shape;103;g20c1f3b3fc1_0_49">
            <a:extLst>
              <a:ext uri="{FF2B5EF4-FFF2-40B4-BE49-F238E27FC236}">
                <a16:creationId xmlns:a16="http://schemas.microsoft.com/office/drawing/2014/main" id="{E194963A-908B-BFEE-9F9F-BF33E7A456F6}"/>
              </a:ext>
            </a:extLst>
          </p:cNvPr>
          <p:cNvSpPr/>
          <p:nvPr/>
        </p:nvSpPr>
        <p:spPr>
          <a:xfrm>
            <a:off x="7370441" y="1357653"/>
            <a:ext cx="2174700" cy="2140200"/>
          </a:xfrm>
          <a:prstGeom prst="roundRect">
            <a:avLst>
              <a:gd name="adj" fmla="val 16667"/>
            </a:avLst>
          </a:prstGeom>
          <a:solidFill>
            <a:srgbClr val="EAD1D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Data Projects</a:t>
            </a: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dirty="0">
                <a:solidFill>
                  <a:srgbClr val="000000"/>
                </a:solidFill>
                <a:latin typeface="Arial"/>
                <a:ea typeface="Arial"/>
                <a:cs typeface="Arial"/>
                <a:sym typeface="Arial"/>
              </a:rPr>
              <a:t>SEDI project – external evaluation</a:t>
            </a:r>
          </a:p>
          <a:p>
            <a:pPr marL="0" marR="0" lvl="0" indent="0" algn="ctr" rtl="0">
              <a:lnSpc>
                <a:spcPct val="100000"/>
              </a:lnSpc>
              <a:spcBef>
                <a:spcPts val="0"/>
              </a:spcBef>
              <a:spcAft>
                <a:spcPts val="0"/>
              </a:spcAft>
              <a:buClr>
                <a:srgbClr val="000000"/>
              </a:buClr>
              <a:buSzPts val="1200"/>
              <a:buFont typeface="Arial"/>
              <a:buNone/>
            </a:pPr>
            <a:endParaRPr lang="en-US" sz="1200"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Implementation of Program Logic</a:t>
            </a:r>
            <a:endParaRPr sz="1200" b="0" i="0" u="none" strike="noStrike" cap="none" dirty="0">
              <a:solidFill>
                <a:srgbClr val="000000"/>
              </a:solidFill>
              <a:latin typeface="Arial"/>
              <a:ea typeface="Arial"/>
              <a:cs typeface="Arial"/>
              <a:sym typeface="Arial"/>
            </a:endParaRPr>
          </a:p>
        </p:txBody>
      </p:sp>
      <p:sp>
        <p:nvSpPr>
          <p:cNvPr id="5" name="Google Shape;103;g20c1f3b3fc1_0_49">
            <a:extLst>
              <a:ext uri="{FF2B5EF4-FFF2-40B4-BE49-F238E27FC236}">
                <a16:creationId xmlns:a16="http://schemas.microsoft.com/office/drawing/2014/main" id="{525E13F0-D47E-F135-6443-F61229297FA4}"/>
              </a:ext>
            </a:extLst>
          </p:cNvPr>
          <p:cNvSpPr/>
          <p:nvPr/>
        </p:nvSpPr>
        <p:spPr>
          <a:xfrm>
            <a:off x="463536" y="1329953"/>
            <a:ext cx="2174700" cy="2140200"/>
          </a:xfrm>
          <a:prstGeom prst="roundRect">
            <a:avLst>
              <a:gd name="adj" fmla="val 16667"/>
            </a:avLst>
          </a:prstGeom>
          <a:solidFill>
            <a:srgbClr val="EAD1D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Data Visualisation</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We have implemented Power BI – 3 client management systems (activity type, active clients, profile and location of clients)</a:t>
            </a:r>
            <a:endParaRPr sz="1200" b="0" i="0" u="none" strike="noStrike" cap="none" dirty="0">
              <a:solidFill>
                <a:srgbClr val="000000"/>
              </a:solidFill>
              <a:latin typeface="Arial"/>
              <a:ea typeface="Arial"/>
              <a:cs typeface="Arial"/>
              <a:sym typeface="Arial"/>
            </a:endParaRPr>
          </a:p>
        </p:txBody>
      </p:sp>
      <p:pic>
        <p:nvPicPr>
          <p:cNvPr id="9" name="Google Shape;110;g20c1f3b3fc1_0_49">
            <a:extLst>
              <a:ext uri="{FF2B5EF4-FFF2-40B4-BE49-F238E27FC236}">
                <a16:creationId xmlns:a16="http://schemas.microsoft.com/office/drawing/2014/main" id="{A67FE78B-E08D-2821-2467-13DB67A2860A}"/>
              </a:ext>
            </a:extLst>
          </p:cNvPr>
          <p:cNvPicPr preferRelativeResize="0"/>
          <p:nvPr/>
        </p:nvPicPr>
        <p:blipFill rotWithShape="1">
          <a:blip r:embed="rId5">
            <a:alphaModFix/>
          </a:blip>
          <a:srcRect/>
          <a:stretch/>
        </p:blipFill>
        <p:spPr>
          <a:xfrm>
            <a:off x="9589629" y="1367562"/>
            <a:ext cx="2174700" cy="2140200"/>
          </a:xfrm>
          <a:prstGeom prst="rect">
            <a:avLst/>
          </a:prstGeom>
          <a:noFill/>
          <a:ln>
            <a:noFill/>
          </a:ln>
        </p:spPr>
      </p:pic>
      <p:pic>
        <p:nvPicPr>
          <p:cNvPr id="10" name="Google Shape;111;g20c1f3b3fc1_0_49">
            <a:extLst>
              <a:ext uri="{FF2B5EF4-FFF2-40B4-BE49-F238E27FC236}">
                <a16:creationId xmlns:a16="http://schemas.microsoft.com/office/drawing/2014/main" id="{63A76669-F334-485F-622B-CAD2ADC1D976}"/>
              </a:ext>
            </a:extLst>
          </p:cNvPr>
          <p:cNvPicPr preferRelativeResize="0"/>
          <p:nvPr/>
        </p:nvPicPr>
        <p:blipFill rotWithShape="1">
          <a:blip r:embed="rId5">
            <a:alphaModFix/>
          </a:blip>
          <a:srcRect/>
          <a:stretch/>
        </p:blipFill>
        <p:spPr>
          <a:xfrm>
            <a:off x="435818" y="1329953"/>
            <a:ext cx="2174700" cy="2140200"/>
          </a:xfrm>
          <a:prstGeom prst="rect">
            <a:avLst/>
          </a:prstGeom>
          <a:noFill/>
          <a:ln>
            <a:noFill/>
          </a:ln>
        </p:spPr>
      </p:pic>
      <p:pic>
        <p:nvPicPr>
          <p:cNvPr id="11" name="object 4">
            <a:extLst>
              <a:ext uri="{FF2B5EF4-FFF2-40B4-BE49-F238E27FC236}">
                <a16:creationId xmlns:a16="http://schemas.microsoft.com/office/drawing/2014/main" id="{7AF4AC8D-853E-D7BF-574C-7039BD205A09}"/>
              </a:ext>
            </a:extLst>
          </p:cNvPr>
          <p:cNvPicPr/>
          <p:nvPr/>
        </p:nvPicPr>
        <p:blipFill>
          <a:blip r:embed="rId7" cstate="print"/>
          <a:stretch>
            <a:fillRect/>
          </a:stretch>
        </p:blipFill>
        <p:spPr>
          <a:xfrm>
            <a:off x="0" y="5842947"/>
            <a:ext cx="12191980" cy="1011596"/>
          </a:xfrm>
          <a:prstGeom prst="rect">
            <a:avLst/>
          </a:prstGeom>
        </p:spPr>
      </p:pic>
      <p:pic>
        <p:nvPicPr>
          <p:cNvPr id="12" name="Google Shape;110;g20c1f3b3fc1_0_49">
            <a:extLst>
              <a:ext uri="{FF2B5EF4-FFF2-40B4-BE49-F238E27FC236}">
                <a16:creationId xmlns:a16="http://schemas.microsoft.com/office/drawing/2014/main" id="{FD11BC46-AC7E-3D4E-E080-375645A5B0B9}"/>
              </a:ext>
            </a:extLst>
          </p:cNvPr>
          <p:cNvPicPr preferRelativeResize="0"/>
          <p:nvPr/>
        </p:nvPicPr>
        <p:blipFill rotWithShape="1">
          <a:blip r:embed="rId5">
            <a:alphaModFix/>
          </a:blip>
          <a:srcRect/>
          <a:stretch/>
        </p:blipFill>
        <p:spPr>
          <a:xfrm>
            <a:off x="9628238" y="1327791"/>
            <a:ext cx="2174700" cy="2140200"/>
          </a:xfrm>
          <a:prstGeom prst="rect">
            <a:avLst/>
          </a:prstGeom>
          <a:noFill/>
          <a:ln>
            <a:noFill/>
          </a:ln>
        </p:spPr>
      </p:pic>
      <p:sp>
        <p:nvSpPr>
          <p:cNvPr id="13" name="Google Shape;105;g20c1f3b3fc1_0_49">
            <a:extLst>
              <a:ext uri="{FF2B5EF4-FFF2-40B4-BE49-F238E27FC236}">
                <a16:creationId xmlns:a16="http://schemas.microsoft.com/office/drawing/2014/main" id="{249E2D5A-6DE5-FB09-86C8-7DBBA6FFD51A}"/>
              </a:ext>
            </a:extLst>
          </p:cNvPr>
          <p:cNvSpPr/>
          <p:nvPr/>
        </p:nvSpPr>
        <p:spPr>
          <a:xfrm>
            <a:off x="9633717" y="1312515"/>
            <a:ext cx="2174700" cy="2140200"/>
          </a:xfrm>
          <a:prstGeom prst="roundRect">
            <a:avLst>
              <a:gd name="adj" fmla="val 16667"/>
            </a:avLst>
          </a:pr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dirty="0">
                <a:solidFill>
                  <a:srgbClr val="000000"/>
                </a:solidFill>
                <a:latin typeface="Arial"/>
                <a:ea typeface="Arial"/>
                <a:cs typeface="Arial"/>
                <a:sym typeface="Arial"/>
              </a:rPr>
              <a:t>Partnerships</a:t>
            </a: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dirty="0">
                <a:solidFill>
                  <a:srgbClr val="000000"/>
                </a:solidFill>
                <a:latin typeface="Arial"/>
                <a:ea typeface="Arial"/>
                <a:cs typeface="Arial"/>
                <a:sym typeface="Arial"/>
              </a:rPr>
              <a:t>National</a:t>
            </a:r>
            <a:r>
              <a:rPr lang="en-US" sz="1200" b="0" i="0" u="none" strike="noStrike" cap="none" dirty="0">
                <a:solidFill>
                  <a:srgbClr val="000000"/>
                </a:solidFill>
                <a:latin typeface="Arial"/>
                <a:ea typeface="Arial"/>
                <a:cs typeface="Arial"/>
                <a:sym typeface="Arial"/>
              </a:rPr>
              <a:t> – AIHW</a:t>
            </a:r>
          </a:p>
          <a:p>
            <a:pPr marL="0" marR="0" lvl="0" indent="0" algn="ctr" rtl="0">
              <a:lnSpc>
                <a:spcPct val="100000"/>
              </a:lnSpc>
              <a:spcBef>
                <a:spcPts val="0"/>
              </a:spcBef>
              <a:spcAft>
                <a:spcPts val="0"/>
              </a:spcAft>
              <a:buClr>
                <a:srgbClr val="000000"/>
              </a:buClr>
              <a:buSzPts val="1200"/>
              <a:buFont typeface="Arial"/>
              <a:buNone/>
            </a:pPr>
            <a:endParaRPr lang="en-US" sz="1200"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RIFIC website</a:t>
            </a:r>
          </a:p>
          <a:p>
            <a:pPr marL="0" marR="0" lvl="0" indent="0" algn="ctr" rtl="0">
              <a:lnSpc>
                <a:spcPct val="100000"/>
              </a:lnSpc>
              <a:spcBef>
                <a:spcPts val="0"/>
              </a:spcBef>
              <a:spcAft>
                <a:spcPts val="0"/>
              </a:spcAft>
              <a:buClr>
                <a:srgbClr val="000000"/>
              </a:buClr>
              <a:buSzPts val="1200"/>
              <a:buFont typeface="Arial"/>
              <a:buNone/>
            </a:pPr>
            <a:r>
              <a:rPr lang="en-US" sz="1200" dirty="0">
                <a:solidFill>
                  <a:srgbClr val="000000"/>
                </a:solidFill>
                <a:latin typeface="Arial"/>
                <a:ea typeface="Arial"/>
                <a:cs typeface="Arial"/>
                <a:sym typeface="Arial"/>
              </a:rPr>
              <a:t>MOU – data and people exchange</a:t>
            </a:r>
            <a:endParaRPr lang="en-US"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i="0" u="none" strike="noStrike" cap="none" dirty="0">
              <a:solidFill>
                <a:srgbClr val="000000"/>
              </a:solidFill>
              <a:latin typeface="Arial"/>
              <a:ea typeface="Arial"/>
              <a:cs typeface="Arial"/>
              <a:sym typeface="Arial"/>
            </a:endParaRPr>
          </a:p>
        </p:txBody>
      </p:sp>
      <p:pic>
        <p:nvPicPr>
          <p:cNvPr id="6" name="Google Shape;111;g20c1f3b3fc1_0_49">
            <a:extLst>
              <a:ext uri="{FF2B5EF4-FFF2-40B4-BE49-F238E27FC236}">
                <a16:creationId xmlns:a16="http://schemas.microsoft.com/office/drawing/2014/main" id="{9AA61B6B-1994-6894-B714-EC6061FF8C1E}"/>
              </a:ext>
            </a:extLst>
          </p:cNvPr>
          <p:cNvPicPr preferRelativeResize="0"/>
          <p:nvPr/>
        </p:nvPicPr>
        <p:blipFill rotWithShape="1">
          <a:blip r:embed="rId5">
            <a:alphaModFix/>
          </a:blip>
          <a:srcRect/>
          <a:stretch/>
        </p:blipFill>
        <p:spPr>
          <a:xfrm>
            <a:off x="4653933" y="3555067"/>
            <a:ext cx="3775228" cy="2178052"/>
          </a:xfrm>
          <a:prstGeom prst="rect">
            <a:avLst/>
          </a:prstGeom>
          <a:noFill/>
          <a:ln>
            <a:noFill/>
          </a:ln>
        </p:spPr>
      </p:pic>
      <p:sp>
        <p:nvSpPr>
          <p:cNvPr id="7" name="Google Shape;104;g20c1f3b3fc1_0_49">
            <a:extLst>
              <a:ext uri="{FF2B5EF4-FFF2-40B4-BE49-F238E27FC236}">
                <a16:creationId xmlns:a16="http://schemas.microsoft.com/office/drawing/2014/main" id="{D33A69EE-C553-BC74-7664-07254E708F39}"/>
              </a:ext>
            </a:extLst>
          </p:cNvPr>
          <p:cNvSpPr/>
          <p:nvPr/>
        </p:nvSpPr>
        <p:spPr>
          <a:xfrm>
            <a:off x="4729536" y="3573688"/>
            <a:ext cx="3672626" cy="2140199"/>
          </a:xfrm>
          <a:prstGeom prst="roundRect">
            <a:avLst>
              <a:gd name="adj" fmla="val 16667"/>
            </a:avLst>
          </a:prstGeom>
          <a:solidFill>
            <a:srgbClr val="9ABEE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Organisation</a:t>
            </a:r>
          </a:p>
          <a:p>
            <a:pPr marL="0" marR="0" lvl="0" indent="0" algn="ctr" rtl="0">
              <a:lnSpc>
                <a:spcPct val="100000"/>
              </a:lnSpc>
              <a:spcBef>
                <a:spcPts val="0"/>
              </a:spcBef>
              <a:spcAft>
                <a:spcPts val="0"/>
              </a:spcAft>
              <a:buClr>
                <a:srgbClr val="000000"/>
              </a:buClr>
              <a:buSzPts val="1400"/>
              <a:buFont typeface="Arial"/>
              <a:buNone/>
            </a:pPr>
            <a:endParaRPr lang="en-US" sz="1400" b="1"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Data Working Group</a:t>
            </a: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 </a:t>
            </a:r>
            <a:r>
              <a:rPr lang="en-US" sz="1400" i="0" u="none" strike="noStrike" cap="none" dirty="0">
                <a:solidFill>
                  <a:srgbClr val="000000"/>
                </a:solidFill>
                <a:latin typeface="Arial"/>
                <a:ea typeface="Arial"/>
                <a:cs typeface="Arial"/>
                <a:sym typeface="Arial"/>
              </a:rPr>
              <a:t>Staff – Training, Evaluation, research</a:t>
            </a:r>
          </a:p>
          <a:p>
            <a:pPr marL="0" marR="0" lvl="0" indent="0" algn="ctr" rtl="0">
              <a:lnSpc>
                <a:spcPct val="100000"/>
              </a:lnSpc>
              <a:spcBef>
                <a:spcPts val="0"/>
              </a:spcBef>
              <a:spcAft>
                <a:spcPts val="0"/>
              </a:spcAft>
              <a:buClr>
                <a:srgbClr val="000000"/>
              </a:buClr>
              <a:buSzPts val="1400"/>
              <a:buFont typeface="Arial"/>
              <a:buNone/>
            </a:pPr>
            <a:endParaRPr lang="en-US" sz="1400"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dirty="0">
                <a:solidFill>
                  <a:srgbClr val="000000"/>
                </a:solidFill>
                <a:latin typeface="Arial"/>
                <a:ea typeface="Arial"/>
                <a:cs typeface="Arial"/>
                <a:sym typeface="Arial"/>
              </a:rPr>
              <a:t>Community Research Committee</a:t>
            </a:r>
          </a:p>
          <a:p>
            <a:pPr marL="0" marR="0" lvl="0" indent="0" algn="ctr" rtl="0">
              <a:lnSpc>
                <a:spcPct val="100000"/>
              </a:lnSpc>
              <a:spcBef>
                <a:spcPts val="0"/>
              </a:spcBef>
              <a:spcAft>
                <a:spcPts val="0"/>
              </a:spcAft>
              <a:buClr>
                <a:srgbClr val="000000"/>
              </a:buClr>
              <a:buSzPts val="1400"/>
              <a:buFont typeface="Arial"/>
              <a:buNone/>
            </a:pPr>
            <a:r>
              <a:rPr lang="en-US" sz="1400" dirty="0">
                <a:solidFill>
                  <a:srgbClr val="000000"/>
                </a:solidFill>
                <a:latin typeface="Arial"/>
                <a:ea typeface="Arial"/>
                <a:cs typeface="Arial"/>
                <a:sym typeface="Arial"/>
              </a:rPr>
              <a:t>Community leaders, executive team</a:t>
            </a:r>
          </a:p>
          <a:p>
            <a:pPr marL="0" marR="0" lvl="0" indent="0" algn="ctr" rtl="0">
              <a:lnSpc>
                <a:spcPct val="100000"/>
              </a:lnSpc>
              <a:spcBef>
                <a:spcPts val="0"/>
              </a:spcBef>
              <a:spcAft>
                <a:spcPts val="0"/>
              </a:spcAft>
              <a:buClr>
                <a:srgbClr val="000000"/>
              </a:buClr>
              <a:buSzPts val="1400"/>
              <a:buFont typeface="Arial"/>
              <a:buNone/>
            </a:pPr>
            <a:r>
              <a:rPr lang="en-US" sz="1400" dirty="0">
                <a:solidFill>
                  <a:srgbClr val="000000"/>
                </a:solidFill>
                <a:latin typeface="Arial"/>
                <a:ea typeface="Arial"/>
                <a:cs typeface="Arial"/>
                <a:sym typeface="Arial"/>
              </a:rPr>
              <a:t>researchers</a:t>
            </a:r>
          </a:p>
          <a:p>
            <a:pPr marL="0" marR="0" lvl="0" indent="0" algn="ctr" rtl="0">
              <a:lnSpc>
                <a:spcPct val="100000"/>
              </a:lnSpc>
              <a:spcBef>
                <a:spcPts val="0"/>
              </a:spcBef>
              <a:spcAft>
                <a:spcPts val="0"/>
              </a:spcAft>
              <a:buClr>
                <a:srgbClr val="000000"/>
              </a:buClr>
              <a:buSzPts val="1200"/>
              <a:buFont typeface="Arial"/>
              <a:buNone/>
            </a:pPr>
            <a:endParaRPr lang="en-US" sz="12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89881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4C4C9E-CA6C-9E25-8D25-230A08921952}"/>
              </a:ext>
            </a:extLst>
          </p:cNvPr>
          <p:cNvSpPr txBox="1">
            <a:spLocks/>
          </p:cNvSpPr>
          <p:nvPr/>
        </p:nvSpPr>
        <p:spPr>
          <a:xfrm>
            <a:off x="1044383" y="3336409"/>
            <a:ext cx="6404638" cy="671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chemeClr val="accent6">
                  <a:lumMod val="75000"/>
                </a:schemeClr>
              </a:solidFill>
              <a:latin typeface="Geologica Medium" pitchFamily="2" charset="0"/>
            </a:endParaRPr>
          </a:p>
        </p:txBody>
      </p:sp>
      <p:sp>
        <p:nvSpPr>
          <p:cNvPr id="3" name="TextBox 2">
            <a:extLst>
              <a:ext uri="{FF2B5EF4-FFF2-40B4-BE49-F238E27FC236}">
                <a16:creationId xmlns:a16="http://schemas.microsoft.com/office/drawing/2014/main" id="{65A3A014-2625-33D6-E543-8A1A858E6212}"/>
              </a:ext>
            </a:extLst>
          </p:cNvPr>
          <p:cNvSpPr txBox="1"/>
          <p:nvPr/>
        </p:nvSpPr>
        <p:spPr>
          <a:xfrm>
            <a:off x="1200727" y="2854036"/>
            <a:ext cx="7922490" cy="646331"/>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Research and Collaborations</a:t>
            </a:r>
            <a:endParaRPr lang="en-AU"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815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CJwP4A8LDCQhBrYnByiZ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yWLHejvg.yvtQCe7HBbq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CQ.ro6J8t1kN.6aBsfEQE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Yerin_Content">
  <a:themeElements>
    <a:clrScheme name="Yerin Eleanor Duncan">
      <a:dk1>
        <a:srgbClr val="414041"/>
      </a:dk1>
      <a:lt1>
        <a:srgbClr val="FFFFFF"/>
      </a:lt1>
      <a:dk2>
        <a:srgbClr val="CA2320"/>
      </a:dk2>
      <a:lt2>
        <a:srgbClr val="E6E3DD"/>
      </a:lt2>
      <a:accent1>
        <a:srgbClr val="B5B8C0"/>
      </a:accent1>
      <a:accent2>
        <a:srgbClr val="EE7700"/>
      </a:accent2>
      <a:accent3>
        <a:srgbClr val="D1C9C5"/>
      </a:accent3>
      <a:accent4>
        <a:srgbClr val="5D6C7C"/>
      </a:accent4>
      <a:accent5>
        <a:srgbClr val="C9C4D8"/>
      </a:accent5>
      <a:accent6>
        <a:srgbClr val="412D72"/>
      </a:accent6>
      <a:hlink>
        <a:srgbClr val="414041"/>
      </a:hlink>
      <a:folHlink>
        <a:srgbClr val="5D6C7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4D4D4D"/>
          </a:solidFill>
        </a:ln>
      </a:spPr>
      <a:bodyPr/>
      <a:lstStyle/>
      <a:style>
        <a:lnRef idx="1">
          <a:schemeClr val="accent1"/>
        </a:lnRef>
        <a:fillRef idx="0">
          <a:schemeClr val="accent1"/>
        </a:fillRef>
        <a:effectRef idx="0">
          <a:schemeClr val="accent1"/>
        </a:effectRef>
        <a:fontRef idx="minor">
          <a:schemeClr val="tx1"/>
        </a:fontRef>
      </a:style>
    </a:lnDef>
    <a:txDef>
      <a:spPr/>
      <a:bodyPr wrap="square" rtlCol="0">
        <a:spAutoFit/>
      </a:bodyPr>
      <a:lstStyle>
        <a:defPPr algn="l">
          <a:defRPr dirty="0" err="1" smtClean="0">
            <a:solidFill>
              <a:srgbClr val="4D4D4D"/>
            </a:solidFill>
            <a:latin typeface="Arial" panose="020B0604020202020204" pitchFamily="34" charset="0"/>
            <a:cs typeface="Arial" panose="020B0604020202020204" pitchFamily="34" charset="0"/>
          </a:defRPr>
        </a:defPPr>
      </a:lstStyle>
    </a:txDef>
  </a:objectDefaults>
  <a:extraClrSchemeLst/>
  <a:custClrLst>
    <a:custClr name="Red">
      <a:srgbClr val="E60D2E"/>
    </a:custClr>
    <a:custClr name="Mid Blue">
      <a:srgbClr val="004F9A"/>
    </a:custClr>
    <a:custClr name="Light Blue">
      <a:srgbClr val="0384DB"/>
    </a:custClr>
  </a:custClrLst>
  <a:extLst>
    <a:ext uri="{05A4C25C-085E-4340-85A3-A5531E510DB2}">
      <thm15:themeFamily xmlns:thm15="http://schemas.microsoft.com/office/thememl/2012/main" name="RT_PPT_Group_2020_Widescreen-Template" id="{00B20F8C-CFD7-C14C-9CBC-3F26F6953147}" vid="{B6E40F1E-F19F-5644-8E4D-3AD3161D99BB}"/>
    </a:ext>
  </a:extLst>
</a:theme>
</file>

<file path=ppt/theme/theme5.xml><?xml version="1.0" encoding="utf-8"?>
<a:theme xmlns:a="http://schemas.openxmlformats.org/drawingml/2006/main" name="Eleanor Ducan ">
  <a:themeElements>
    <a:clrScheme name="Eleanor Ducan ">
      <a:dk1>
        <a:srgbClr val="000000"/>
      </a:dk1>
      <a:lt1>
        <a:srgbClr val="FFFFFF"/>
      </a:lt1>
      <a:dk2>
        <a:srgbClr val="44546A"/>
      </a:dk2>
      <a:lt2>
        <a:srgbClr val="E7E6E6"/>
      </a:lt2>
      <a:accent1>
        <a:srgbClr val="D3DDA6"/>
      </a:accent1>
      <a:accent2>
        <a:srgbClr val="F5EFE8"/>
      </a:accent2>
      <a:accent3>
        <a:srgbClr val="83C7AB"/>
      </a:accent3>
      <a:accent4>
        <a:srgbClr val="C57C3F"/>
      </a:accent4>
      <a:accent5>
        <a:srgbClr val="BEDED9"/>
      </a:accent5>
      <a:accent6>
        <a:srgbClr val="075D6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eanor Ducan " id="{2ED2A226-BDCA-2948-B8F9-852BF7484917}" vid="{5DCD316B-8CFB-D846-AF43-7B7C4E30D3D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p:Policy xmlns:p="office.server.policy" id="" local="true">
  <p:Name>Document</p:Name>
  <p:Description/>
  <p:Statement/>
  <p:PolicyItems>
    <p:PolicyItem featureId="Microsoft.Office.RecordsManagement.PolicyFeatures.Expiration" staticId="0x010100DFED8F93E00B9A45B48BB7069AB8E299" UniqueId="a08fd82e-d71c-4966-853e-47fc046c7712">
      <p:Name>Retention</p:Name>
      <p:Description>Automatic scheduling of content for processing, and performing a retention action on content that has reached its due date.</p:Description>
      <p:CustomData/>
    </p:PolicyItem>
    <p:PolicyItem featureId="Microsoft.Office.RecordsManagement.PolicyFeatures.PolicyAudit" staticId="0x010100DFED8F93E00B9A45B48BB7069AB8E299|1757814118" UniqueId="1d422228-f649-4616-bfef-3f3cfd42a259">
      <p:Name>Auditing</p:Name>
      <p:Description>Audits user actions on documents and list items to the Audit Log.</p:Description>
      <p:CustomData>
        <Audit>
          <Update/>
          <CheckInOut/>
          <MoveCopy/>
          <DeleteRestore/>
        </Audit>
      </p:CustomData>
    </p:PolicyItem>
  </p:PolicyItems>
</p:Policy>
</file>

<file path=customXml/item2.xml><?xml version="1.0" encoding="utf-8"?>
<ct:contentTypeSchema xmlns:ct="http://schemas.microsoft.com/office/2006/metadata/contentType" xmlns:ma="http://schemas.microsoft.com/office/2006/metadata/properties/metaAttributes" ct:_="" ma:_="" ma:contentTypeName="Document" ma:contentTypeID="0x010100DFED8F93E00B9A45B48BB7069AB8E299" ma:contentTypeVersion="165" ma:contentTypeDescription="Create a new document." ma:contentTypeScope="" ma:versionID="83319bb620a5d6ec2f47bd76d213b169">
  <xsd:schema xmlns:xsd="http://www.w3.org/2001/XMLSchema" xmlns:xs="http://www.w3.org/2001/XMLSchema" xmlns:p="http://schemas.microsoft.com/office/2006/metadata/properties" xmlns:ns1="http://schemas.microsoft.com/sharepoint/v3" xmlns:ns2="8638ed48-908b-449f-a9ec-fede35305c3f" xmlns:ns3="258a8341-c285-4182-92b2-2be027f3443e" targetNamespace="http://schemas.microsoft.com/office/2006/metadata/properties" ma:root="true" ma:fieldsID="bb610fdab573619f0e8dfc6639510a4d" ns1:_="" ns2:_="" ns3:_="">
    <xsd:import namespace="http://schemas.microsoft.com/sharepoint/v3"/>
    <xsd:import namespace="8638ed48-908b-449f-a9ec-fede35305c3f"/>
    <xsd:import namespace="258a8341-c285-4182-92b2-2be027f3443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2:MediaServiceLocation" minOccurs="0"/>
                <xsd:element ref="ns2:MediaServiceAutoKeyPoints" minOccurs="0"/>
                <xsd:element ref="ns2:MediaServiceKeyPoints" minOccurs="0"/>
                <xsd:element ref="ns3:SharedWithUsers" minOccurs="0"/>
                <xsd:element ref="ns3:SharedWithDetails" minOccurs="0"/>
                <xsd:element ref="ns1:_dlc_Exempt" minOccurs="0"/>
                <xsd:element ref="ns1:_dlc_ExpireDateSaved" minOccurs="0"/>
                <xsd:element ref="ns1:_dlc_ExpireDat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element name="_dlc_Exempt" ma:index="22" nillable="true" ma:displayName="Exempt from Policy" ma:hidden="true" ma:internalName="_dlc_Exempt" ma:readOnly="true">
      <xsd:simpleType>
        <xsd:restriction base="dms:Unknown"/>
      </xsd:simpleType>
    </xsd:element>
    <xsd:element name="_dlc_ExpireDateSaved" ma:index="23" nillable="true" ma:displayName="Original Expiration Date" ma:hidden="true" ma:internalName="_dlc_ExpireDateSaved" ma:readOnly="true">
      <xsd:simpleType>
        <xsd:restriction base="dms:DateTime"/>
      </xsd:simpleType>
    </xsd:element>
    <xsd:element name="_dlc_ExpireDate" ma:index="24"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638ed48-908b-449f-a9ec-fede35305c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73a01dc1-3a59-4c4a-971f-eea9fb6b49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8a8341-c285-4182-92b2-2be027f3443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bba6038d-d001-4922-adb7-8de5a22f3dbc}" ma:internalName="TaxCatchAll" ma:showField="CatchAllData" ma:web="258a8341-c285-4182-92b2-2be027f344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8638ed48-908b-449f-a9ec-fede35305c3f">
      <Terms xmlns="http://schemas.microsoft.com/office/infopath/2007/PartnerControls"/>
    </lcf76f155ced4ddcb4097134ff3c332f>
    <_ip_UnifiedCompliancePolicyProperties xmlns="http://schemas.microsoft.com/sharepoint/v3" xsi:nil="true"/>
    <TaxCatchAll xmlns="258a8341-c285-4182-92b2-2be027f3443e"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PolicyDirtyBag xmlns="microsoft.office.server.policy.changes">
  <Microsoft.Office.RecordsManagement.PolicyFeatures.Expiration op="Change"/>
</PolicyDirtyBag>
</file>

<file path=customXml/itemProps1.xml><?xml version="1.0" encoding="utf-8"?>
<ds:datastoreItem xmlns:ds="http://schemas.openxmlformats.org/officeDocument/2006/customXml" ds:itemID="{D016F152-E56C-4636-9B36-69B2A3779034}">
  <ds:schemaRefs>
    <ds:schemaRef ds:uri="office.server.policy"/>
  </ds:schemaRefs>
</ds:datastoreItem>
</file>

<file path=customXml/itemProps2.xml><?xml version="1.0" encoding="utf-8"?>
<ds:datastoreItem xmlns:ds="http://schemas.openxmlformats.org/officeDocument/2006/customXml" ds:itemID="{D6E77B15-B02A-46A7-9F57-AE5EF6B0FA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38ed48-908b-449f-a9ec-fede35305c3f"/>
    <ds:schemaRef ds:uri="258a8341-c285-4182-92b2-2be027f344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45D45E-21D8-4505-B100-D0790D04DE89}">
  <ds:schemaRefs>
    <ds:schemaRef ds:uri="http://schemas.microsoft.com/office/2006/metadata/properties"/>
    <ds:schemaRef ds:uri="http://schemas.microsoft.com/office/infopath/2007/PartnerControls"/>
    <ds:schemaRef ds:uri="http://schemas.microsoft.com/sharepoint/v3"/>
    <ds:schemaRef ds:uri="8638ed48-908b-449f-a9ec-fede35305c3f"/>
    <ds:schemaRef ds:uri="258a8341-c285-4182-92b2-2be027f3443e"/>
  </ds:schemaRefs>
</ds:datastoreItem>
</file>

<file path=customXml/itemProps4.xml><?xml version="1.0" encoding="utf-8"?>
<ds:datastoreItem xmlns:ds="http://schemas.openxmlformats.org/officeDocument/2006/customXml" ds:itemID="{7AEF7163-AA5A-4CB7-B90C-B2714609FDED}">
  <ds:schemaRefs>
    <ds:schemaRef ds:uri="http://schemas.microsoft.com/sharepoint/v3/contenttype/forms"/>
  </ds:schemaRefs>
</ds:datastoreItem>
</file>

<file path=customXml/itemProps5.xml><?xml version="1.0" encoding="utf-8"?>
<ds:datastoreItem xmlns:ds="http://schemas.openxmlformats.org/officeDocument/2006/customXml" ds:itemID="{7ADBEA4A-6328-4D10-B840-E1AB9EAD26EC}">
  <ds:schemaRefs>
    <ds:schemaRef ds:uri="microsoft.office.server.policy.changes"/>
  </ds:schemaRefs>
</ds:datastoreItem>
</file>

<file path=docProps/app.xml><?xml version="1.0" encoding="utf-8"?>
<Properties xmlns="http://schemas.openxmlformats.org/officeDocument/2006/extended-properties" xmlns:vt="http://schemas.openxmlformats.org/officeDocument/2006/docPropsVTypes">
  <Template>EDAS Theme</Template>
  <TotalTime>1349</TotalTime>
  <Words>1349</Words>
  <Application>Microsoft Office PowerPoint</Application>
  <PresentationFormat>Widescreen</PresentationFormat>
  <Paragraphs>233</Paragraphs>
  <Slides>13</Slides>
  <Notes>3</Notes>
  <HiddenSlides>0</HiddenSlides>
  <MMClips>0</MMClips>
  <ScaleCrop>false</ScaleCrop>
  <HeadingPairs>
    <vt:vector size="4" baseType="variant">
      <vt:variant>
        <vt:lpstr>Theme</vt:lpstr>
      </vt:variant>
      <vt:variant>
        <vt:i4>5</vt:i4>
      </vt:variant>
      <vt:variant>
        <vt:lpstr>Slide Titles</vt:lpstr>
      </vt:variant>
      <vt:variant>
        <vt:i4>13</vt:i4>
      </vt:variant>
    </vt:vector>
  </HeadingPairs>
  <TitlesOfParts>
    <vt:vector size="18" baseType="lpstr">
      <vt:lpstr>Office Theme</vt:lpstr>
      <vt:lpstr>Office Theme</vt:lpstr>
      <vt:lpstr>Office Theme</vt:lpstr>
      <vt:lpstr>Yerin_Content</vt:lpstr>
      <vt:lpstr>Eleanor Ducan </vt:lpstr>
      <vt:lpstr>PowerPoint Presentation</vt:lpstr>
      <vt:lpstr>PowerPoint Presentation</vt:lpstr>
      <vt:lpstr>PowerPoint Presentation</vt:lpstr>
      <vt:lpstr>PowerPoint Presentation</vt:lpstr>
      <vt:lpstr>PowerPoint Presentation</vt:lpstr>
      <vt:lpstr>PowerPoint Presentation</vt:lpstr>
      <vt:lpstr>Data capability uplift strategy</vt:lpstr>
      <vt:lpstr>Strategy 5 - Data Story Telling - Activities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Tahlia Perkins</dc:creator>
  <cp:lastModifiedBy>Paul Hussein</cp:lastModifiedBy>
  <cp:revision>18</cp:revision>
  <dcterms:created xsi:type="dcterms:W3CDTF">2024-03-15T02:04:49Z</dcterms:created>
  <dcterms:modified xsi:type="dcterms:W3CDTF">2025-06-17T01:53:02Z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2024-03-12T00:00:00Z</vt:filetime>
  </property>
  <property fmtid="{D5CDD505-2E9C-101B-9397-08002B2CF9AE}" pid="3" name="LastSaved">
    <vt:filetime>2024-03-15T00:00:00Z</vt:filetime>
  </property>
  <property fmtid="{D5CDD505-2E9C-101B-9397-08002B2CF9AE}" pid="4" name="Producer">
    <vt:lpwstr>macOS Version 14.2.1 (Build 23C71) Quartz PDFContext</vt:lpwstr>
  </property>
  <property fmtid="{D5CDD505-2E9C-101B-9397-08002B2CF9AE}" pid="5" name="MSIP_Label_a68da717-eaf6-4013-9af7-f5fcee789fd9_Enabled">
    <vt:lpwstr>true</vt:lpwstr>
  </property>
  <property fmtid="{D5CDD505-2E9C-101B-9397-08002B2CF9AE}" pid="6" name="MSIP_Label_a68da717-eaf6-4013-9af7-f5fcee789fd9_SetDate">
    <vt:lpwstr>2025-05-12T23:09:40Z</vt:lpwstr>
  </property>
  <property fmtid="{D5CDD505-2E9C-101B-9397-08002B2CF9AE}" pid="7" name="MSIP_Label_a68da717-eaf6-4013-9af7-f5fcee789fd9_Method">
    <vt:lpwstr>Privileged</vt:lpwstr>
  </property>
  <property fmtid="{D5CDD505-2E9C-101B-9397-08002B2CF9AE}" pid="8" name="MSIP_Label_a68da717-eaf6-4013-9af7-f5fcee789fd9_Name">
    <vt:lpwstr>Public</vt:lpwstr>
  </property>
  <property fmtid="{D5CDD505-2E9C-101B-9397-08002B2CF9AE}" pid="9" name="MSIP_Label_a68da717-eaf6-4013-9af7-f5fcee789fd9_SiteId">
    <vt:lpwstr>eecd46de-87cb-4c18-b29f-6b8900ddea5c</vt:lpwstr>
  </property>
  <property fmtid="{D5CDD505-2E9C-101B-9397-08002B2CF9AE}" pid="10" name="MSIP_Label_a68da717-eaf6-4013-9af7-f5fcee789fd9_ActionId">
    <vt:lpwstr>d19f1bf6-a6bf-42cb-b7ba-12c8be8de86a</vt:lpwstr>
  </property>
  <property fmtid="{D5CDD505-2E9C-101B-9397-08002B2CF9AE}" pid="11" name="MSIP_Label_a68da717-eaf6-4013-9af7-f5fcee789fd9_ContentBits">
    <vt:lpwstr>2</vt:lpwstr>
  </property>
  <property fmtid="{D5CDD505-2E9C-101B-9397-08002B2CF9AE}" pid="12" name="MSIP_Label_a68da717-eaf6-4013-9af7-f5fcee789fd9_Tag">
    <vt:lpwstr>10, 0, 1, 1</vt:lpwstr>
  </property>
  <property fmtid="{D5CDD505-2E9C-101B-9397-08002B2CF9AE}" pid="13" name="ClassificationContentMarkingFooterLocations">
    <vt:lpwstr>Office Theme:8</vt:lpwstr>
  </property>
  <property fmtid="{D5CDD505-2E9C-101B-9397-08002B2CF9AE}" pid="14" name="ClassificationContentMarkingFooterText">
    <vt:lpwstr>Classification: Public</vt:lpwstr>
  </property>
  <property fmtid="{D5CDD505-2E9C-101B-9397-08002B2CF9AE}" pid="15" name="ContentTypeId">
    <vt:lpwstr>0x010100DFED8F93E00B9A45B48BB7069AB8E299</vt:lpwstr>
  </property>
  <property fmtid="{D5CDD505-2E9C-101B-9397-08002B2CF9AE}" pid="16" name="_dlc_policyId">
    <vt:lpwstr>0x010100DFED8F93E00B9A45B48BB7069AB8E299</vt:lpwstr>
  </property>
  <property fmtid="{D5CDD505-2E9C-101B-9397-08002B2CF9AE}" pid="17" name="ItemRetentionFormula">
    <vt:lpwstr/>
  </property>
  <property fmtid="{D5CDD505-2E9C-101B-9397-08002B2CF9AE}" pid="18" name="MediaServiceImageTags">
    <vt:lpwstr/>
  </property>
</Properties>
</file>