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0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45" y="1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customXml" Target="../customXml/item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08BC803E-13F3-4DAB-B17C-BEB007616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B8DDE571-E57F-4AB5-83C7-30EB5DDCC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3997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3E8C5-2243-33E2-9330-8B7D93D21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09" y="1638200"/>
            <a:ext cx="2976274" cy="4046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Comparison of Continuous Glucose Monitoring (CGM) </a:t>
            </a: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Capillary Blood Testing</a:t>
            </a:r>
            <a:endParaRPr lang="en-A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8" name="Picture 4" descr="10 December 2021 | NACCHO Aboriginal and Torres Strait Islander Health News">
            <a:extLst>
              <a:ext uri="{FF2B5EF4-FFF2-40B4-BE49-F238E27FC236}">
                <a16:creationId xmlns:a16="http://schemas.microsoft.com/office/drawing/2014/main" id="{7481E6C8-DD3A-DF02-F998-7EB41F8C6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" r="10829" b="-3"/>
          <a:stretch>
            <a:fillRect/>
          </a:stretch>
        </p:blipFill>
        <p:spPr bwMode="auto">
          <a:xfrm>
            <a:off x="4276638" y="1"/>
            <a:ext cx="4867368" cy="3429002"/>
          </a:xfrm>
          <a:custGeom>
            <a:avLst/>
            <a:gdLst/>
            <a:ahLst/>
            <a:cxnLst/>
            <a:rect l="l" t="t" r="r" b="b"/>
            <a:pathLst>
              <a:path w="6489823" h="3421047">
                <a:moveTo>
                  <a:pt x="383239" y="0"/>
                </a:moveTo>
                <a:lnTo>
                  <a:pt x="6489823" y="0"/>
                </a:lnTo>
                <a:lnTo>
                  <a:pt x="6489823" y="3421047"/>
                </a:lnTo>
                <a:lnTo>
                  <a:pt x="0" y="3421047"/>
                </a:lnTo>
                <a:lnTo>
                  <a:pt x="10162" y="3368785"/>
                </a:lnTo>
                <a:cubicBezTo>
                  <a:pt x="15448" y="3346584"/>
                  <a:pt x="22094" y="3323293"/>
                  <a:pt x="30699" y="3298569"/>
                </a:cubicBezTo>
                <a:cubicBezTo>
                  <a:pt x="41150" y="3275988"/>
                  <a:pt x="42443" y="3246652"/>
                  <a:pt x="33589" y="3233050"/>
                </a:cubicBezTo>
                <a:cubicBezTo>
                  <a:pt x="32065" y="3230708"/>
                  <a:pt x="30291" y="3228932"/>
                  <a:pt x="28325" y="3227777"/>
                </a:cubicBezTo>
                <a:cubicBezTo>
                  <a:pt x="30678" y="3188484"/>
                  <a:pt x="72205" y="3103624"/>
                  <a:pt x="73382" y="3050568"/>
                </a:cubicBezTo>
                <a:cubicBezTo>
                  <a:pt x="69165" y="3022639"/>
                  <a:pt x="68605" y="2960322"/>
                  <a:pt x="84953" y="2920501"/>
                </a:cubicBezTo>
                <a:cubicBezTo>
                  <a:pt x="69327" y="2932298"/>
                  <a:pt x="121103" y="2664904"/>
                  <a:pt x="109217" y="2657859"/>
                </a:cubicBezTo>
                <a:cubicBezTo>
                  <a:pt x="110075" y="2597031"/>
                  <a:pt x="138136" y="2522558"/>
                  <a:pt x="139777" y="2464312"/>
                </a:cubicBezTo>
                <a:cubicBezTo>
                  <a:pt x="141801" y="2450201"/>
                  <a:pt x="199861" y="2246813"/>
                  <a:pt x="198683" y="2236608"/>
                </a:cubicBezTo>
                <a:lnTo>
                  <a:pt x="283684" y="1924542"/>
                </a:lnTo>
                <a:cubicBezTo>
                  <a:pt x="313071" y="1811100"/>
                  <a:pt x="307196" y="1868801"/>
                  <a:pt x="336583" y="1755359"/>
                </a:cubicBezTo>
                <a:cubicBezTo>
                  <a:pt x="383246" y="1573239"/>
                  <a:pt x="363875" y="1577802"/>
                  <a:pt x="409119" y="1401207"/>
                </a:cubicBezTo>
                <a:cubicBezTo>
                  <a:pt x="428998" y="1329345"/>
                  <a:pt x="403240" y="1279669"/>
                  <a:pt x="421957" y="1175450"/>
                </a:cubicBezTo>
                <a:cubicBezTo>
                  <a:pt x="442602" y="1107577"/>
                  <a:pt x="340683" y="794854"/>
                  <a:pt x="369233" y="688836"/>
                </a:cubicBezTo>
                <a:cubicBezTo>
                  <a:pt x="378440" y="610640"/>
                  <a:pt x="331945" y="587322"/>
                  <a:pt x="346155" y="513896"/>
                </a:cubicBezTo>
                <a:cubicBezTo>
                  <a:pt x="351974" y="496939"/>
                  <a:pt x="362179" y="406394"/>
                  <a:pt x="344911" y="393010"/>
                </a:cubicBezTo>
                <a:cubicBezTo>
                  <a:pt x="389436" y="301493"/>
                  <a:pt x="356186" y="264408"/>
                  <a:pt x="369960" y="232042"/>
                </a:cubicBezTo>
                <a:cubicBezTo>
                  <a:pt x="394611" y="153791"/>
                  <a:pt x="372056" y="165633"/>
                  <a:pt x="392742" y="72037"/>
                </a:cubicBezTo>
                <a:cubicBezTo>
                  <a:pt x="398537" y="53819"/>
                  <a:pt x="397997" y="38693"/>
                  <a:pt x="394525" y="254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reeStyle Libre 2 | MyWay Digital Health eLearning">
            <a:extLst>
              <a:ext uri="{FF2B5EF4-FFF2-40B4-BE49-F238E27FC236}">
                <a16:creationId xmlns:a16="http://schemas.microsoft.com/office/drawing/2014/main" id="{76A44EE5-BB46-668D-AC4A-475ED993A6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9" r="3" b="3"/>
          <a:stretch/>
        </p:blipFill>
        <p:spPr bwMode="auto">
          <a:xfrm>
            <a:off x="4064565" y="3429000"/>
            <a:ext cx="5079435" cy="3429000"/>
          </a:xfrm>
          <a:custGeom>
            <a:avLst/>
            <a:gdLst/>
            <a:ahLst/>
            <a:cxnLst/>
            <a:rect l="l" t="t" r="r" b="b"/>
            <a:pathLst>
              <a:path w="6772580" h="3429000">
                <a:moveTo>
                  <a:pt x="271594" y="0"/>
                </a:moveTo>
                <a:lnTo>
                  <a:pt x="6772580" y="0"/>
                </a:lnTo>
                <a:lnTo>
                  <a:pt x="6772580" y="3429000"/>
                </a:lnTo>
                <a:lnTo>
                  <a:pt x="8976" y="3429000"/>
                </a:lnTo>
                <a:lnTo>
                  <a:pt x="7894" y="3419403"/>
                </a:lnTo>
                <a:cubicBezTo>
                  <a:pt x="2772" y="3402540"/>
                  <a:pt x="-7409" y="3393117"/>
                  <a:pt x="8790" y="3369074"/>
                </a:cubicBezTo>
                <a:cubicBezTo>
                  <a:pt x="18674" y="3308209"/>
                  <a:pt x="52540" y="3147708"/>
                  <a:pt x="69466" y="3074368"/>
                </a:cubicBezTo>
                <a:cubicBezTo>
                  <a:pt x="86170" y="2985158"/>
                  <a:pt x="141939" y="2988106"/>
                  <a:pt x="138108" y="2937087"/>
                </a:cubicBezTo>
                <a:lnTo>
                  <a:pt x="159153" y="2788751"/>
                </a:lnTo>
                <a:cubicBezTo>
                  <a:pt x="164508" y="2771521"/>
                  <a:pt x="169861" y="2754291"/>
                  <a:pt x="175215" y="2737061"/>
                </a:cubicBezTo>
                <a:lnTo>
                  <a:pt x="178713" y="2662493"/>
                </a:lnTo>
                <a:cubicBezTo>
                  <a:pt x="182744" y="2662176"/>
                  <a:pt x="175495" y="2610710"/>
                  <a:pt x="177952" y="2608178"/>
                </a:cubicBezTo>
                <a:lnTo>
                  <a:pt x="200637" y="2557490"/>
                </a:lnTo>
                <a:lnTo>
                  <a:pt x="210272" y="2500823"/>
                </a:lnTo>
                <a:cubicBezTo>
                  <a:pt x="210821" y="2477149"/>
                  <a:pt x="233533" y="2498323"/>
                  <a:pt x="235189" y="2456370"/>
                </a:cubicBezTo>
                <a:cubicBezTo>
                  <a:pt x="241238" y="2390087"/>
                  <a:pt x="270663" y="2342381"/>
                  <a:pt x="270108" y="2307778"/>
                </a:cubicBezTo>
                <a:cubicBezTo>
                  <a:pt x="279775" y="2252634"/>
                  <a:pt x="274008" y="2281735"/>
                  <a:pt x="270232" y="2227103"/>
                </a:cubicBezTo>
                <a:cubicBezTo>
                  <a:pt x="277898" y="2187203"/>
                  <a:pt x="273018" y="2179895"/>
                  <a:pt x="278972" y="2138456"/>
                </a:cubicBezTo>
                <a:cubicBezTo>
                  <a:pt x="286874" y="2113373"/>
                  <a:pt x="293454" y="2098825"/>
                  <a:pt x="284204" y="2092747"/>
                </a:cubicBezTo>
                <a:cubicBezTo>
                  <a:pt x="285267" y="2080110"/>
                  <a:pt x="308510" y="2021121"/>
                  <a:pt x="306856" y="2003128"/>
                </a:cubicBezTo>
                <a:lnTo>
                  <a:pt x="296216" y="1944367"/>
                </a:lnTo>
                <a:lnTo>
                  <a:pt x="316030" y="1836128"/>
                </a:lnTo>
                <a:cubicBezTo>
                  <a:pt x="300726" y="1810623"/>
                  <a:pt x="342411" y="1768654"/>
                  <a:pt x="329496" y="1735241"/>
                </a:cubicBezTo>
                <a:cubicBezTo>
                  <a:pt x="331336" y="1711720"/>
                  <a:pt x="339485" y="1722162"/>
                  <a:pt x="343347" y="1679383"/>
                </a:cubicBezTo>
                <a:cubicBezTo>
                  <a:pt x="349669" y="1616089"/>
                  <a:pt x="356013" y="1614119"/>
                  <a:pt x="360800" y="1554542"/>
                </a:cubicBezTo>
                <a:cubicBezTo>
                  <a:pt x="361799" y="1491472"/>
                  <a:pt x="380405" y="1496141"/>
                  <a:pt x="377978" y="1470595"/>
                </a:cubicBezTo>
                <a:cubicBezTo>
                  <a:pt x="371480" y="1445071"/>
                  <a:pt x="407310" y="1366942"/>
                  <a:pt x="396801" y="1354553"/>
                </a:cubicBezTo>
                <a:cubicBezTo>
                  <a:pt x="387984" y="1324635"/>
                  <a:pt x="389939" y="1306198"/>
                  <a:pt x="378799" y="1292983"/>
                </a:cubicBezTo>
                <a:cubicBezTo>
                  <a:pt x="368230" y="1254082"/>
                  <a:pt x="380918" y="1242866"/>
                  <a:pt x="362697" y="1241293"/>
                </a:cubicBezTo>
                <a:lnTo>
                  <a:pt x="339388" y="1147085"/>
                </a:lnTo>
                <a:cubicBezTo>
                  <a:pt x="350485" y="1118433"/>
                  <a:pt x="353159" y="1072754"/>
                  <a:pt x="339952" y="1071934"/>
                </a:cubicBezTo>
                <a:cubicBezTo>
                  <a:pt x="327895" y="1004911"/>
                  <a:pt x="358371" y="924985"/>
                  <a:pt x="347188" y="889800"/>
                </a:cubicBezTo>
                <a:cubicBezTo>
                  <a:pt x="334220" y="804597"/>
                  <a:pt x="342717" y="786582"/>
                  <a:pt x="338803" y="749936"/>
                </a:cubicBezTo>
                <a:cubicBezTo>
                  <a:pt x="334890" y="713292"/>
                  <a:pt x="337271" y="707557"/>
                  <a:pt x="323706" y="669931"/>
                </a:cubicBezTo>
                <a:lnTo>
                  <a:pt x="313326" y="559992"/>
                </a:lnTo>
                <a:cubicBezTo>
                  <a:pt x="314747" y="543769"/>
                  <a:pt x="268004" y="450294"/>
                  <a:pt x="272650" y="451529"/>
                </a:cubicBezTo>
                <a:lnTo>
                  <a:pt x="256593" y="392499"/>
                </a:lnTo>
                <a:cubicBezTo>
                  <a:pt x="276778" y="343341"/>
                  <a:pt x="246535" y="361906"/>
                  <a:pt x="249583" y="321981"/>
                </a:cubicBezTo>
                <a:cubicBezTo>
                  <a:pt x="256450" y="297359"/>
                  <a:pt x="256557" y="284789"/>
                  <a:pt x="245172" y="280016"/>
                </a:cubicBezTo>
                <a:cubicBezTo>
                  <a:pt x="279102" y="164139"/>
                  <a:pt x="241674" y="235649"/>
                  <a:pt x="249784" y="152538"/>
                </a:cubicBezTo>
                <a:cubicBezTo>
                  <a:pt x="254846" y="115053"/>
                  <a:pt x="258144" y="77317"/>
                  <a:pt x="264479" y="3659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0C6E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we know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Diabetes management requires frequent glucose monitoring</a:t>
            </a:r>
          </a:p>
          <a:p>
            <a:r>
              <a:rPr dirty="0"/>
              <a:t>Traditional method: finger prick blood testing</a:t>
            </a:r>
            <a:endParaRPr lang="en-AU" dirty="0"/>
          </a:p>
          <a:p>
            <a:r>
              <a:rPr dirty="0"/>
              <a:t>Emergence of CGM devices offering real-time glucose trends</a:t>
            </a:r>
            <a:r>
              <a:rPr lang="en-AU" dirty="0"/>
              <a:t> e.g. Freestyle Libre sensors</a:t>
            </a:r>
          </a:p>
          <a:p>
            <a:r>
              <a:rPr lang="en-AU" dirty="0"/>
              <a:t>User-friendly insulin delivery systems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Clinical Trial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University of Melbourne - </a:t>
            </a:r>
            <a:r>
              <a:rPr lang="en-GB" dirty="0"/>
              <a:t>Flash Glucose Monitoring Study</a:t>
            </a:r>
            <a:r>
              <a:rPr lang="en-GB" b="1" dirty="0"/>
              <a:t>  </a:t>
            </a:r>
            <a:endParaRPr lang="en-GB" dirty="0"/>
          </a:p>
          <a:p>
            <a:r>
              <a:rPr lang="en-GB" b="1" dirty="0"/>
              <a:t>Participants: </a:t>
            </a:r>
            <a:r>
              <a:rPr lang="en-GB" dirty="0"/>
              <a:t>Aboriginal and Torres Strait Islander adults with type 2 diabetes on injectable therapy and HbA1c ≥ 7.0%.</a:t>
            </a:r>
          </a:p>
          <a:p>
            <a:r>
              <a:rPr lang="en-GB" b="1" dirty="0"/>
              <a:t>How it works: </a:t>
            </a:r>
            <a:r>
              <a:rPr lang="en-GB" dirty="0"/>
              <a:t>Randomised control trial where half of the participants wear a CGM monitor whilst the rest continue capillary glucose monitoring</a:t>
            </a:r>
          </a:p>
          <a:p>
            <a:r>
              <a:rPr lang="en-GB" b="1" dirty="0"/>
              <a:t>Duration: </a:t>
            </a:r>
            <a:r>
              <a:rPr lang="en-GB" dirty="0"/>
              <a:t>6 months</a:t>
            </a:r>
          </a:p>
          <a:p>
            <a:r>
              <a:rPr lang="en-GB" b="1" dirty="0"/>
              <a:t>Aim: </a:t>
            </a:r>
            <a:r>
              <a:rPr lang="en-GB" dirty="0"/>
              <a:t>Assess the effectiveness CGM monitoring vs Capillary glucose monitoring</a:t>
            </a:r>
          </a:p>
          <a:p>
            <a:r>
              <a:rPr lang="en-GB" dirty="0"/>
              <a:t>Jeff brad/ </a:t>
            </a:r>
            <a:r>
              <a:rPr lang="en-GB" dirty="0" err="1"/>
              <a:t>brian</a:t>
            </a:r>
            <a:r>
              <a:rPr lang="en-GB" dirty="0"/>
              <a:t> </a:t>
            </a:r>
            <a:r>
              <a:rPr lang="en-GB" dirty="0" err="1"/>
              <a:t>dinham</a:t>
            </a:r>
            <a:r>
              <a:rPr lang="en-GB" dirty="0"/>
              <a:t>- CGM???</a:t>
            </a:r>
          </a:p>
          <a:p>
            <a:r>
              <a:rPr lang="en-GB" dirty="0"/>
              <a:t>Kerri </a:t>
            </a:r>
            <a:r>
              <a:rPr lang="en-GB" dirty="0" err="1"/>
              <a:t>ann</a:t>
            </a:r>
            <a:r>
              <a:rPr lang="en-GB" dirty="0"/>
              <a:t> cook – finger prick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Preliminary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CGM offers continuous feedback, alerts for hypo/hyperglycemia</a:t>
            </a:r>
          </a:p>
          <a:p>
            <a:r>
              <a:rPr dirty="0"/>
              <a:t>Users report improved confidence in managing blood glucose</a:t>
            </a:r>
          </a:p>
          <a:p>
            <a:r>
              <a:rPr dirty="0"/>
              <a:t>Reduced frequency of finger pricking improves comfort and adherence</a:t>
            </a:r>
          </a:p>
          <a:p>
            <a:r>
              <a:rPr dirty="0"/>
              <a:t>Better understanding of patterns and food/exercise impact on glucose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 of Findings (No Data)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CGM appears to improve </a:t>
            </a:r>
            <a:r>
              <a:rPr dirty="0" err="1"/>
              <a:t>glycaemic</a:t>
            </a:r>
            <a:r>
              <a:rPr dirty="0"/>
              <a:t> control in daily life</a:t>
            </a:r>
          </a:p>
          <a:p>
            <a:r>
              <a:rPr dirty="0"/>
              <a:t>Enhances proactive management by providing trends</a:t>
            </a:r>
          </a:p>
          <a:p>
            <a:r>
              <a:rPr dirty="0"/>
              <a:t>May reduce </a:t>
            </a:r>
            <a:r>
              <a:rPr dirty="0" err="1"/>
              <a:t>hypoglycaemic</a:t>
            </a:r>
            <a:r>
              <a:rPr dirty="0"/>
              <a:t> episodes and improve quality of life</a:t>
            </a:r>
          </a:p>
          <a:p>
            <a:r>
              <a:rPr dirty="0"/>
              <a:t>Still some barriers: cost, access, learning curve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Clinical &amp; Lifestyle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CGM can support </a:t>
            </a:r>
            <a:r>
              <a:rPr dirty="0" err="1"/>
              <a:t>individualised</a:t>
            </a:r>
            <a:r>
              <a:rPr dirty="0"/>
              <a:t> care plans</a:t>
            </a:r>
          </a:p>
          <a:p>
            <a:r>
              <a:rPr dirty="0"/>
              <a:t>Potential to reduce long-term complications</a:t>
            </a:r>
          </a:p>
          <a:p>
            <a:r>
              <a:rPr dirty="0"/>
              <a:t>Useful for education and engagement in self-management</a:t>
            </a:r>
          </a:p>
          <a:p>
            <a:r>
              <a:rPr dirty="0"/>
              <a:t>Could lead to broader integration into standard care protocols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321D8-A700-C256-BAF0-3BC85CFAE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Real Time Data- Patient 1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4DBCEB-F610-E50D-E217-7A8A679524E8}"/>
              </a:ext>
            </a:extLst>
          </p:cNvPr>
          <p:cNvSpPr txBox="1"/>
          <p:nvPr/>
        </p:nvSpPr>
        <p:spPr>
          <a:xfrm>
            <a:off x="597348" y="1520504"/>
            <a:ext cx="831230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endParaRPr lang="en-AU" sz="1800" b="0" i="0" u="none" strike="noStrike" baseline="0" dirty="0">
              <a:latin typeface="Courier New" panose="02070309020205020404" pitchFamily="49" charset="0"/>
            </a:endParaRPr>
          </a:p>
          <a:p>
            <a:pPr marR="0" algn="l" rtl="0"/>
            <a:r>
              <a:rPr lang="en-GB" sz="1800" b="0" i="0" u="none" strike="noStrike" baseline="0" dirty="0">
                <a:latin typeface="Courier New" panose="02070309020205020404" pitchFamily="49" charset="0"/>
              </a:rPr>
              <a:t> </a:t>
            </a:r>
            <a:r>
              <a:rPr lang="en-GB" sz="1800" b="1" i="0" u="none" strike="noStrike" baseline="0" dirty="0">
                <a:latin typeface="Courier New" panose="02070309020205020404" pitchFamily="49" charset="0"/>
              </a:rPr>
              <a:t>Date</a:t>
            </a:r>
            <a:r>
              <a:rPr lang="en-GB" sz="1800" b="0" i="0" u="none" strike="noStrike" baseline="0" dirty="0">
                <a:latin typeface="Courier New" panose="02070309020205020404" pitchFamily="49" charset="0"/>
              </a:rPr>
              <a:t>               02/09/24  </a:t>
            </a:r>
            <a:r>
              <a:rPr lang="en-GB" sz="1800" b="0" i="0" u="none" strike="noStrike" baseline="0" dirty="0">
                <a:highlight>
                  <a:srgbClr val="FFFF00"/>
                </a:highlight>
                <a:latin typeface="Courier New" panose="02070309020205020404" pitchFamily="49" charset="0"/>
              </a:rPr>
              <a:t>28/10/24  17/02/25</a:t>
            </a:r>
          </a:p>
          <a:p>
            <a:pPr marR="0" algn="l" rtl="0"/>
            <a:r>
              <a:rPr lang="en-GB" sz="1800" b="0" i="0" u="none" strike="noStrike" baseline="0" dirty="0">
                <a:latin typeface="Courier New" panose="02070309020205020404" pitchFamily="49" charset="0"/>
              </a:rPr>
              <a:t> </a:t>
            </a:r>
            <a:r>
              <a:rPr lang="en-GB" sz="1800" b="1" i="0" u="none" strike="noStrike" baseline="0" dirty="0">
                <a:latin typeface="Courier New" panose="02070309020205020404" pitchFamily="49" charset="0"/>
              </a:rPr>
              <a:t>Time F-Fast</a:t>
            </a:r>
            <a:r>
              <a:rPr lang="en-GB" sz="1800" b="0" i="0" u="none" strike="noStrike" baseline="0" dirty="0">
                <a:latin typeface="Courier New" panose="02070309020205020404" pitchFamily="49" charset="0"/>
              </a:rPr>
              <a:t>        0736 F    0741 F    0737 F</a:t>
            </a:r>
          </a:p>
          <a:p>
            <a:pPr marR="0" algn="l" rtl="0"/>
            <a:r>
              <a:rPr lang="en-GB" sz="1800" b="0" i="0" u="none" strike="noStrike" baseline="0" dirty="0">
                <a:latin typeface="Courier New" panose="02070309020205020404" pitchFamily="49" charset="0"/>
              </a:rPr>
              <a:t> </a:t>
            </a:r>
            <a:r>
              <a:rPr lang="en-GB" sz="1800" b="1" i="0" u="none" strike="noStrike" baseline="0" dirty="0">
                <a:latin typeface="Courier New" panose="02070309020205020404" pitchFamily="49" charset="0"/>
              </a:rPr>
              <a:t>Lab ID</a:t>
            </a:r>
            <a:r>
              <a:rPr lang="en-GB" sz="1800" b="0" i="0" u="none" strike="noStrike" baseline="0" dirty="0">
                <a:latin typeface="Courier New" panose="02070309020205020404" pitchFamily="49" charset="0"/>
              </a:rPr>
              <a:t>             852170363 852697863 852698185 </a:t>
            </a:r>
            <a:endParaRPr lang="en-GB" dirty="0">
              <a:latin typeface="Courier New" panose="02070309020205020404" pitchFamily="49" charset="0"/>
            </a:endParaRPr>
          </a:p>
          <a:p>
            <a:pPr marR="0" algn="l" rtl="0"/>
            <a:r>
              <a:rPr lang="en-GB" sz="1800" b="0" i="0" u="none" strike="noStrike" baseline="0" dirty="0">
                <a:latin typeface="Courier New" panose="02070309020205020404" pitchFamily="49" charset="0"/>
              </a:rPr>
              <a:t>Units     Reference</a:t>
            </a:r>
          </a:p>
          <a:p>
            <a:pPr marR="0" algn="l" rtl="0"/>
            <a:endParaRPr lang="en-AU" sz="1800" b="0" i="0" u="none" strike="noStrike" baseline="0" dirty="0">
              <a:latin typeface="Courier New" panose="02070309020205020404" pitchFamily="49" charset="0"/>
            </a:endParaRPr>
          </a:p>
          <a:p>
            <a:pPr marR="0" algn="l" rtl="0"/>
            <a:r>
              <a:rPr lang="en-AU" sz="1800" b="0" i="0" u="none" strike="noStrike" baseline="0" dirty="0">
                <a:latin typeface="Courier New" panose="02070309020205020404" pitchFamily="49" charset="0"/>
              </a:rPr>
              <a:t> HbA1c (IFCC)      </a:t>
            </a:r>
            <a:r>
              <a:rPr lang="en-AU" sz="1800" b="0" i="0" u="none" strike="noStrike" baseline="0" dirty="0">
                <a:solidFill>
                  <a:srgbClr val="FF0000"/>
                </a:solidFill>
                <a:latin typeface="Courier New" panose="02070309020205020404" pitchFamily="49" charset="0"/>
              </a:rPr>
              <a:t>   H 102</a:t>
            </a:r>
            <a:r>
              <a:rPr lang="en-AU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</a:t>
            </a:r>
            <a:r>
              <a:rPr lang="en-AU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en-AU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mmol/mol  (20-38)</a:t>
            </a:r>
          </a:p>
          <a:p>
            <a:pPr marR="0" algn="l" rtl="0"/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HbA1c (NGSP)      </a:t>
            </a:r>
            <a:r>
              <a:rPr lang="pt-BR" sz="1800" b="0" i="0" u="none" strike="noStrike" baseline="0" dirty="0">
                <a:solidFill>
                  <a:srgbClr val="FF0000"/>
                </a:solidFill>
                <a:latin typeface="Courier New" panose="02070309020205020404" pitchFamily="49" charset="0"/>
              </a:rPr>
              <a:t>  H 11.5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 %         (4.0-5.6)</a:t>
            </a:r>
          </a:p>
          <a:p>
            <a:pPr marR="0" algn="l" rtl="0"/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HbA1c (IFCC)                </a:t>
            </a:r>
            <a:r>
              <a:rPr lang="pt-BR" sz="1800" b="0" i="0" u="none" strike="noStrike" baseline="0" dirty="0">
                <a:solidFill>
                  <a:srgbClr val="FF0000"/>
                </a:solidFill>
                <a:latin typeface="Courier New" panose="02070309020205020404" pitchFamily="49" charset="0"/>
              </a:rPr>
              <a:t>    H 78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pt-BR" sz="1800" b="0" i="0" u="none" strike="noStrike" baseline="0" dirty="0">
                <a:solidFill>
                  <a:srgbClr val="FF0000"/>
                </a:solidFill>
                <a:latin typeface="Courier New" panose="02070309020205020404" pitchFamily="49" charset="0"/>
              </a:rPr>
              <a:t>    H 52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Courier New" panose="02070309020205020404" pitchFamily="49" charset="0"/>
              </a:rPr>
              <a:t>   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mmol/mol  (20-38)</a:t>
            </a:r>
          </a:p>
          <a:p>
            <a:pPr marR="0" algn="l" rtl="0"/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t-BR" sz="18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HbA1c (NGSP)                </a:t>
            </a:r>
            <a:r>
              <a:rPr lang="pt-BR" sz="1800" b="0" i="0" u="none" strike="noStrike" baseline="0" dirty="0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   H 9.3</a:t>
            </a:r>
            <a:r>
              <a:rPr lang="pt-BR" sz="18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  </a:t>
            </a:r>
            <a:r>
              <a:rPr lang="pt-BR" sz="1800" b="0" i="0" u="none" strike="noStrike" baseline="0" dirty="0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   H 6.9</a:t>
            </a:r>
            <a:r>
              <a:rPr lang="pt-BR" sz="18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 </a:t>
            </a:r>
            <a:endParaRPr lang="en-GB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5086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D701A0-0033-D983-F4E3-5F550B816211}"/>
              </a:ext>
            </a:extLst>
          </p:cNvPr>
          <p:cNvSpPr txBox="1">
            <a:spLocks/>
          </p:cNvSpPr>
          <p:nvPr/>
        </p:nvSpPr>
        <p:spPr>
          <a:xfrm>
            <a:off x="220559" y="1600200"/>
            <a:ext cx="8466241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C5B84C-B994-FD07-0306-7FAB28DC2AAA}"/>
              </a:ext>
            </a:extLst>
          </p:cNvPr>
          <p:cNvSpPr txBox="1"/>
          <p:nvPr/>
        </p:nvSpPr>
        <p:spPr>
          <a:xfrm>
            <a:off x="448010" y="1277013"/>
            <a:ext cx="791024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dirty="0"/>
              <a:t>🔹 </a:t>
            </a:r>
            <a:r>
              <a:rPr lang="en-GB" b="1" dirty="0"/>
              <a:t>Real-Time Data, Real-Time Action</a:t>
            </a:r>
            <a:br>
              <a:rPr lang="en-GB" dirty="0"/>
            </a:br>
            <a:r>
              <a:rPr lang="en-GB" dirty="0"/>
              <a:t>CGM provides continuous, dynamic glucose readings, allowing for immediate lifestyle or treatment adjustments.</a:t>
            </a:r>
          </a:p>
          <a:p>
            <a:pPr>
              <a:buNone/>
            </a:pPr>
            <a:r>
              <a:rPr lang="en-GB" dirty="0"/>
              <a:t>🔹 </a:t>
            </a:r>
            <a:r>
              <a:rPr lang="en-GB" b="1" dirty="0"/>
              <a:t>Better Glycaemic Control</a:t>
            </a:r>
            <a:br>
              <a:rPr lang="en-GB" dirty="0"/>
            </a:br>
            <a:r>
              <a:rPr lang="en-GB" dirty="0"/>
              <a:t>Users spend more time within the target glucose range, reducing both hyperglycaemia and hypoglycaemia episodes.</a:t>
            </a:r>
          </a:p>
          <a:p>
            <a:pPr>
              <a:buNone/>
            </a:pPr>
            <a:r>
              <a:rPr lang="en-GB" dirty="0"/>
              <a:t>🔹 </a:t>
            </a:r>
            <a:r>
              <a:rPr lang="en-GB" b="1" dirty="0"/>
              <a:t>Informed Lifestyle Choices</a:t>
            </a:r>
            <a:br>
              <a:rPr lang="en-GB" dirty="0"/>
            </a:br>
            <a:r>
              <a:rPr lang="en-GB" dirty="0"/>
              <a:t>Access to glucose trends helps individuals make better decisions around food, activity, and insulin dosing.</a:t>
            </a:r>
          </a:p>
          <a:p>
            <a:pPr>
              <a:buNone/>
            </a:pPr>
            <a:r>
              <a:rPr lang="en-GB" dirty="0"/>
              <a:t>🔹 </a:t>
            </a:r>
            <a:r>
              <a:rPr lang="en-GB" b="1" dirty="0"/>
              <a:t>Improved Diet Management</a:t>
            </a:r>
            <a:br>
              <a:rPr lang="en-GB" dirty="0"/>
            </a:br>
            <a:r>
              <a:rPr lang="en-GB" dirty="0"/>
              <a:t>Immediate feedback from CGM supports healthier dietary choices by showing how specific foods affect glucose levels.</a:t>
            </a:r>
          </a:p>
          <a:p>
            <a:pPr>
              <a:buNone/>
            </a:pPr>
            <a:r>
              <a:rPr lang="en-GB" dirty="0"/>
              <a:t>🔹 </a:t>
            </a:r>
            <a:r>
              <a:rPr lang="en-GB" b="1" dirty="0"/>
              <a:t>Enhanced Medication Titration</a:t>
            </a:r>
            <a:br>
              <a:rPr lang="en-GB" dirty="0"/>
            </a:br>
            <a:r>
              <a:rPr lang="en-GB" dirty="0"/>
              <a:t>Healthcare providers can use CGM data to fine-tune insulin and other diabetes medications more effectively.</a:t>
            </a:r>
          </a:p>
          <a:p>
            <a:r>
              <a:rPr lang="en-GB" dirty="0"/>
              <a:t>🔹 </a:t>
            </a:r>
            <a:r>
              <a:rPr lang="en-GB" b="1" dirty="0"/>
              <a:t>Quality of Life</a:t>
            </a:r>
            <a:br>
              <a:rPr lang="en-GB" dirty="0"/>
            </a:br>
            <a:r>
              <a:rPr lang="en-GB" dirty="0"/>
              <a:t>Reduced need for frequent finger pricks and improved glucose awareness lead to less anxiety and greater confidence in diabetes self-management.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Any 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ED8F93E00B9A45B48BB7069AB8E299" ma:contentTypeVersion="165" ma:contentTypeDescription="Create a new document." ma:contentTypeScope="" ma:versionID="83319bb620a5d6ec2f47bd76d213b169">
  <xsd:schema xmlns:xsd="http://www.w3.org/2001/XMLSchema" xmlns:xs="http://www.w3.org/2001/XMLSchema" xmlns:p="http://schemas.microsoft.com/office/2006/metadata/properties" xmlns:ns1="http://schemas.microsoft.com/sharepoint/v3" xmlns:ns2="8638ed48-908b-449f-a9ec-fede35305c3f" xmlns:ns3="258a8341-c285-4182-92b2-2be027f3443e" targetNamespace="http://schemas.microsoft.com/office/2006/metadata/properties" ma:root="true" ma:fieldsID="bb610fdab573619f0e8dfc6639510a4d" ns1:_="" ns2:_="" ns3:_="">
    <xsd:import namespace="http://schemas.microsoft.com/sharepoint/v3"/>
    <xsd:import namespace="8638ed48-908b-449f-a9ec-fede35305c3f"/>
    <xsd:import namespace="258a8341-c285-4182-92b2-2be027f344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1:_dlc_Exempt" minOccurs="0"/>
                <xsd:element ref="ns1:_dlc_ExpireDateSaved" minOccurs="0"/>
                <xsd:element ref="ns1:_dlc_ExpireDat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  <xsd:element name="_dlc_Exempt" ma:index="22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23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4" nillable="true" ma:displayName="Expiration Date" ma:hidden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38ed48-908b-449f-a9ec-fede35305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3a01dc1-3a59-4c4a-971f-eea9fb6b49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8a8341-c285-4182-92b2-2be027f3443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bba6038d-d001-4922-adb7-8de5a22f3dbc}" ma:internalName="TaxCatchAll" ma:showField="CatchAllData" ma:web="258a8341-c285-4182-92b2-2be027f344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DFED8F93E00B9A45B48BB7069AB8E299" UniqueId="a08fd82e-d71c-4966-853e-47fc046c7712">
      <p:Name>Retention</p:Name>
      <p:Description>Automatic scheduling of content for processing, and performing a retention action on content that has reached its due date.</p:Description>
      <p:CustomData/>
    </p:PolicyItem>
    <p:PolicyItem featureId="Microsoft.Office.RecordsManagement.PolicyFeatures.PolicyAudit" staticId="0x010100DFED8F93E00B9A45B48BB7069AB8E299|1757814118" UniqueId="1d422228-f649-4616-bfef-3f3cfd42a259">
      <p:Name>Auditing</p:Name>
      <p:Description>Audits user actions on documents and list items to the Audit Log.</p:Description>
      <p:CustomData>
        <Audit>
          <Update/>
          <CheckInOut/>
          <MoveCopy/>
          <DeleteRestore/>
        </Audit>
      </p:CustomData>
    </p:PolicyItem>
  </p:PolicyItems>
</p:Policy>
</file>

<file path=customXml/item3.xml><?xml version="1.0" encoding="utf-8"?>
<?mso-contentType ?>
<PolicyDirtyBag xmlns="microsoft.office.server.policy.changes">
  <Microsoft.Office.RecordsManagement.PolicyFeatures.Expiration op="Change"/>
</PolicyDirtyBag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8638ed48-908b-449f-a9ec-fede35305c3f">
      <Terms xmlns="http://schemas.microsoft.com/office/infopath/2007/PartnerControls"/>
    </lcf76f155ced4ddcb4097134ff3c332f>
    <_ip_UnifiedCompliancePolicyProperties xmlns="http://schemas.microsoft.com/sharepoint/v3" xsi:nil="true"/>
    <TaxCatchAll xmlns="258a8341-c285-4182-92b2-2be027f3443e" xsi:nil="true"/>
  </documentManagement>
</p:properties>
</file>

<file path=customXml/itemProps1.xml><?xml version="1.0" encoding="utf-8"?>
<ds:datastoreItem xmlns:ds="http://schemas.openxmlformats.org/officeDocument/2006/customXml" ds:itemID="{842C12DA-4BB6-4444-AE25-ADB6922E14BF}"/>
</file>

<file path=customXml/itemProps2.xml><?xml version="1.0" encoding="utf-8"?>
<ds:datastoreItem xmlns:ds="http://schemas.openxmlformats.org/officeDocument/2006/customXml" ds:itemID="{DF9E3064-C425-48FA-AC6F-25553BFA714C}"/>
</file>

<file path=customXml/itemProps3.xml><?xml version="1.0" encoding="utf-8"?>
<ds:datastoreItem xmlns:ds="http://schemas.openxmlformats.org/officeDocument/2006/customXml" ds:itemID="{4C6719C3-8B81-472A-993D-4A215594C1BD}"/>
</file>

<file path=customXml/itemProps4.xml><?xml version="1.0" encoding="utf-8"?>
<ds:datastoreItem xmlns:ds="http://schemas.openxmlformats.org/officeDocument/2006/customXml" ds:itemID="{A57B9DEC-589E-495D-AFDE-ABA4DF9D099D}"/>
</file>

<file path=customXml/itemProps5.xml><?xml version="1.0" encoding="utf-8"?>
<ds:datastoreItem xmlns:ds="http://schemas.openxmlformats.org/officeDocument/2006/customXml" ds:itemID="{DF91D934-5310-43FA-9F10-D6BE2DBBFBFA}"/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458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PowerPoint Presentation</vt:lpstr>
      <vt:lpstr>What we know</vt:lpstr>
      <vt:lpstr>Clinical Trial</vt:lpstr>
      <vt:lpstr>Preliminary Observations</vt:lpstr>
      <vt:lpstr>Summary of Findings (No Data)</vt:lpstr>
      <vt:lpstr>Clinical &amp; Lifestyle Implications</vt:lpstr>
      <vt:lpstr>Real Time Data- Patient 1 </vt:lpstr>
      <vt:lpstr>Summary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Marissa Hussein</dc:creator>
  <cp:keywords/>
  <dc:description>generated using python-pptx</dc:description>
  <cp:lastModifiedBy>Marissa Hussein</cp:lastModifiedBy>
  <cp:revision>9</cp:revision>
  <dcterms:created xsi:type="dcterms:W3CDTF">2013-01-27T09:14:16Z</dcterms:created>
  <dcterms:modified xsi:type="dcterms:W3CDTF">2025-06-03T13:14:37Z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0x010100DFED8F93E00B9A45B48BB7069AB8E299</vt:lpwstr>
  </property>
  <property fmtid="{D5CDD505-2E9C-101B-9397-08002B2CF9AE}" pid="3" name="_dlc_policyId">
    <vt:lpwstr>0x010100DFED8F93E00B9A45B48BB7069AB8E299</vt:lpwstr>
  </property>
  <property fmtid="{D5CDD505-2E9C-101B-9397-08002B2CF9AE}" pid="4" name="ItemRetentionFormula">
    <vt:lpwstr/>
  </property>
</Properties>
</file>